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60" r:id="rId1"/>
  </p:sldMasterIdLst>
  <p:notesMasterIdLst>
    <p:notesMasterId r:id="rId21"/>
  </p:notesMasterIdLst>
  <p:handoutMasterIdLst>
    <p:handoutMasterId r:id="rId22"/>
  </p:handoutMasterIdLst>
  <p:sldIdLst>
    <p:sldId id="334" r:id="rId2"/>
    <p:sldId id="335" r:id="rId3"/>
    <p:sldId id="337" r:id="rId4"/>
    <p:sldId id="387" r:id="rId5"/>
    <p:sldId id="342" r:id="rId6"/>
    <p:sldId id="399" r:id="rId7"/>
    <p:sldId id="390" r:id="rId8"/>
    <p:sldId id="345" r:id="rId9"/>
    <p:sldId id="348" r:id="rId10"/>
    <p:sldId id="380" r:id="rId11"/>
    <p:sldId id="381" r:id="rId12"/>
    <p:sldId id="385" r:id="rId13"/>
    <p:sldId id="392" r:id="rId14"/>
    <p:sldId id="393" r:id="rId15"/>
    <p:sldId id="395" r:id="rId16"/>
    <p:sldId id="394" r:id="rId17"/>
    <p:sldId id="397" r:id="rId18"/>
    <p:sldId id="398" r:id="rId19"/>
    <p:sldId id="377" r:id="rId20"/>
  </p:sldIdLst>
  <p:sldSz cx="9144000" cy="6858000" type="screen4x3"/>
  <p:notesSz cx="6745288" cy="98821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301F"/>
    <a:srgbClr val="BC4C32"/>
    <a:srgbClr val="9E402A"/>
    <a:srgbClr val="803422"/>
    <a:srgbClr val="D4772A"/>
    <a:srgbClr val="C06C26"/>
    <a:srgbClr val="512A03"/>
    <a:srgbClr val="B46424"/>
    <a:srgbClr val="763D04"/>
    <a:srgbClr val="712E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712" autoAdjust="0"/>
  </p:normalViewPr>
  <p:slideViewPr>
    <p:cSldViewPr>
      <p:cViewPr varScale="1">
        <p:scale>
          <a:sx n="92" d="100"/>
          <a:sy n="92" d="100"/>
        </p:scale>
        <p:origin x="-19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58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1113" y="0"/>
            <a:ext cx="2922587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310C6-3BBB-9E40-8A21-396E19926CD7}" type="datetimeFigureOut">
              <a:rPr lang="en-US" smtClean="0"/>
              <a:pPr/>
              <a:t>4/26/16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86888"/>
            <a:ext cx="2922588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1113" y="9386888"/>
            <a:ext cx="2922587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25FBC-8F4F-7141-8FD3-82AAE980AF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84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958" cy="494110"/>
          </a:xfrm>
          <a:prstGeom prst="rect">
            <a:avLst/>
          </a:prstGeom>
        </p:spPr>
        <p:txBody>
          <a:bodyPr vert="horz" lIns="91477" tIns="45738" rIns="91477" bIns="45738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0769" y="0"/>
            <a:ext cx="2922958" cy="494110"/>
          </a:xfrm>
          <a:prstGeom prst="rect">
            <a:avLst/>
          </a:prstGeom>
        </p:spPr>
        <p:txBody>
          <a:bodyPr vert="horz" lIns="91477" tIns="45738" rIns="91477" bIns="45738" rtlCol="0"/>
          <a:lstStyle>
            <a:lvl1pPr algn="r">
              <a:defRPr sz="1200"/>
            </a:lvl1pPr>
          </a:lstStyle>
          <a:p>
            <a:fld id="{C7501CDC-A0C9-461B-9F03-80B0DF1ACBCE}" type="datetimeFigureOut">
              <a:rPr lang="en-AU" smtClean="0"/>
              <a:pPr/>
              <a:t>4/26/16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38712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529" y="4694040"/>
            <a:ext cx="5396230" cy="4446984"/>
          </a:xfrm>
          <a:prstGeom prst="rect">
            <a:avLst/>
          </a:prstGeom>
        </p:spPr>
        <p:txBody>
          <a:bodyPr vert="horz" lIns="91477" tIns="45738" rIns="91477" bIns="4573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6363"/>
            <a:ext cx="2922958" cy="494110"/>
          </a:xfrm>
          <a:prstGeom prst="rect">
            <a:avLst/>
          </a:prstGeom>
        </p:spPr>
        <p:txBody>
          <a:bodyPr vert="horz" lIns="91477" tIns="45738" rIns="91477" bIns="45738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0769" y="9386363"/>
            <a:ext cx="2922958" cy="494110"/>
          </a:xfrm>
          <a:prstGeom prst="rect">
            <a:avLst/>
          </a:prstGeom>
        </p:spPr>
        <p:txBody>
          <a:bodyPr vert="horz" lIns="91477" tIns="45738" rIns="91477" bIns="45738" rtlCol="0" anchor="b"/>
          <a:lstStyle>
            <a:lvl1pPr algn="r">
              <a:defRPr sz="1200"/>
            </a:lvl1pPr>
          </a:lstStyle>
          <a:p>
            <a:fld id="{8BC37467-E4DF-4FD9-8C9E-C29BFD37E10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6524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37467-E4DF-4FD9-8C9E-C29BFD37E104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14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5C0F5A-0041-4A26-B895-1A514A92D09E}" type="datetimeFigureOut">
              <a:rPr lang="en-AU" smtClean="0"/>
              <a:pPr/>
              <a:t>4/26/16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957D0-3399-46F4-871D-4402A70A227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5C0F5A-0041-4A26-B895-1A514A92D09E}" type="datetimeFigureOut">
              <a:rPr lang="en-AU" smtClean="0"/>
              <a:pPr/>
              <a:t>4/26/16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957D0-3399-46F4-871D-4402A70A227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5C0F5A-0041-4A26-B895-1A514A92D09E}" type="datetimeFigureOut">
              <a:rPr lang="en-AU" smtClean="0"/>
              <a:pPr/>
              <a:t>4/26/16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957D0-3399-46F4-871D-4402A70A227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6" cy="6857997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957D0-3399-46F4-871D-4402A70A2273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533400" y="1371600"/>
            <a:ext cx="8077200" cy="457200"/>
          </a:xfrm>
        </p:spPr>
        <p:txBody>
          <a:bodyPr lIns="0" tIns="0">
            <a:noAutofit/>
          </a:bodyPr>
          <a:lstStyle>
            <a:lvl1pPr>
              <a:buClr>
                <a:schemeClr val="accent3">
                  <a:lumMod val="20000"/>
                  <a:lumOff val="80000"/>
                </a:schemeClr>
              </a:buClr>
              <a:buNone/>
              <a:def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D3B80"/>
                </a:solidFill>
                <a:effectLst/>
                <a:uLnTx/>
                <a:uFillTx/>
                <a:latin typeface="Calibri"/>
                <a:ea typeface="+mn-ea"/>
                <a:cs typeface="Calibri"/>
              </a:defRPr>
            </a:lvl1pPr>
            <a:lvl2pPr>
              <a:buClr>
                <a:schemeClr val="accent3">
                  <a:lumMod val="20000"/>
                  <a:lumOff val="80000"/>
                </a:schemeClr>
              </a:buClr>
              <a:defRPr sz="2200"/>
            </a:lvl2pPr>
            <a:lvl3pPr>
              <a:buClr>
                <a:schemeClr val="accent3">
                  <a:lumMod val="20000"/>
                  <a:lumOff val="80000"/>
                </a:schemeClr>
              </a:buClr>
              <a:defRPr sz="2000"/>
            </a:lvl3pPr>
            <a:lvl4pPr>
              <a:buClr>
                <a:schemeClr val="accent3">
                  <a:lumMod val="20000"/>
                  <a:lumOff val="80000"/>
                </a:schemeClr>
              </a:buClr>
              <a:defRPr sz="1800"/>
            </a:lvl4pPr>
            <a:lvl5pPr>
              <a:buClr>
                <a:schemeClr val="accent3">
                  <a:lumMod val="20000"/>
                  <a:lumOff val="80000"/>
                </a:schemeClr>
              </a:buClr>
              <a:defRPr sz="18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572000" cy="4191000"/>
          </a:xfrm>
        </p:spPr>
        <p:txBody>
          <a:bodyPr lIns="0" t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>
                  <a:lumMod val="20000"/>
                  <a:lumOff val="80000"/>
                </a:schemeClr>
              </a:buClr>
              <a:buNone/>
              <a:defRPr sz="2100">
                <a:solidFill>
                  <a:srgbClr val="0D3B80"/>
                </a:solidFill>
              </a:defRPr>
            </a:lvl1pPr>
            <a:lvl2pPr marL="548640" indent="-20116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>
                  <a:lumMod val="20000"/>
                  <a:lumOff val="80000"/>
                </a:schemeClr>
              </a:buClr>
              <a:buFont typeface="Arial"/>
              <a:buChar char="•"/>
              <a:defRPr sz="1900">
                <a:solidFill>
                  <a:srgbClr val="0D3B80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>
                  <a:lumMod val="20000"/>
                  <a:lumOff val="80000"/>
                </a:schemeClr>
              </a:buClr>
              <a:defRPr sz="1700">
                <a:solidFill>
                  <a:srgbClr val="0D3B80"/>
                </a:solidFill>
              </a:defRPr>
            </a:lvl3pPr>
            <a:lvl4pPr>
              <a:buClr>
                <a:schemeClr val="accent3">
                  <a:lumMod val="20000"/>
                  <a:lumOff val="80000"/>
                </a:schemeClr>
              </a:buClr>
              <a:defRPr sz="1800"/>
            </a:lvl4pPr>
            <a:lvl5pPr>
              <a:buClr>
                <a:schemeClr val="accent3">
                  <a:lumMod val="20000"/>
                  <a:lumOff val="80000"/>
                </a:schemeClr>
              </a:buClr>
              <a:defRPr sz="18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</p:txBody>
      </p:sp>
      <p:sp>
        <p:nvSpPr>
          <p:cNvPr id="13" name="Title 4"/>
          <p:cNvSpPr>
            <a:spLocks noGrp="1"/>
          </p:cNvSpPr>
          <p:nvPr>
            <p:ph type="title"/>
          </p:nvPr>
        </p:nvSpPr>
        <p:spPr>
          <a:xfrm>
            <a:off x="539552" y="332656"/>
            <a:ext cx="5688632" cy="864096"/>
          </a:xfrm>
          <a:noFill/>
        </p:spPr>
        <p:txBody>
          <a:bodyPr lIns="0" anchor="b" anchorCtr="0">
            <a:normAutofit/>
          </a:bodyPr>
          <a:lstStyle>
            <a:lvl1pPr>
              <a:defRPr sz="2400" b="0" i="0">
                <a:solidFill>
                  <a:srgbClr val="914520"/>
                </a:solidFill>
                <a:latin typeface="DIN-Bold"/>
                <a:cs typeface="DIN-Bold"/>
              </a:defRPr>
            </a:lvl1pPr>
          </a:lstStyle>
          <a:p>
            <a:pPr>
              <a:tabLst>
                <a:tab pos="449263" algn="l"/>
              </a:tabLst>
            </a:pPr>
            <a:endParaRPr lang="en-AU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539552" y="1268760"/>
            <a:ext cx="8136904" cy="0"/>
          </a:xfrm>
          <a:prstGeom prst="line">
            <a:avLst/>
          </a:prstGeom>
          <a:ln w="28575" cmpd="sng">
            <a:solidFill>
              <a:srgbClr val="7833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77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5C0F5A-0041-4A26-B895-1A514A92D09E}" type="datetimeFigureOut">
              <a:rPr lang="en-AU" smtClean="0"/>
              <a:pPr/>
              <a:t>4/26/16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957D0-3399-46F4-871D-4402A70A227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5C0F5A-0041-4A26-B895-1A514A92D09E}" type="datetimeFigureOut">
              <a:rPr lang="en-AU" smtClean="0"/>
              <a:pPr/>
              <a:t>4/26/16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957D0-3399-46F4-871D-4402A70A227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5C0F5A-0041-4A26-B895-1A514A92D09E}" type="datetimeFigureOut">
              <a:rPr lang="en-AU" smtClean="0"/>
              <a:pPr/>
              <a:t>4/26/16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957D0-3399-46F4-871D-4402A70A227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5C0F5A-0041-4A26-B895-1A514A92D09E}" type="datetimeFigureOut">
              <a:rPr lang="en-AU" smtClean="0"/>
              <a:pPr/>
              <a:t>4/26/16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957D0-3399-46F4-871D-4402A70A227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5C0F5A-0041-4A26-B895-1A514A92D09E}" type="datetimeFigureOut">
              <a:rPr lang="en-AU" smtClean="0"/>
              <a:pPr/>
              <a:t>4/26/16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957D0-3399-46F4-871D-4402A70A227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5C0F5A-0041-4A26-B895-1A514A92D09E}" type="datetimeFigureOut">
              <a:rPr lang="en-AU" smtClean="0"/>
              <a:pPr/>
              <a:t>4/26/16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957D0-3399-46F4-871D-4402A70A227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5C0F5A-0041-4A26-B895-1A514A92D09E}" type="datetimeFigureOut">
              <a:rPr lang="en-AU" smtClean="0"/>
              <a:pPr/>
              <a:t>4/26/16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957D0-3399-46F4-871D-4402A70A227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5C0F5A-0041-4A26-B895-1A514A92D09E}" type="datetimeFigureOut">
              <a:rPr lang="en-AU" smtClean="0"/>
              <a:pPr/>
              <a:t>4/26/16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957D0-3399-46F4-871D-4402A70A2273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F5C0F5A-0041-4A26-B895-1A514A92D09E}" type="datetimeFigureOut">
              <a:rPr lang="en-AU" smtClean="0"/>
              <a:pPr/>
              <a:t>4/26/16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41957D0-3399-46F4-871D-4402A70A2273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google.com.au/url?sa=i&amp;rct=j&amp;q=&amp;esrc=s&amp;frm=1&amp;source=images&amp;cd=&amp;cad=rja&amp;docid=s207Dx62sHEnpM&amp;tbnid=srpOV50SaxML7M:&amp;ved=0CAUQjRw&amp;url=http://www.itnews.com.au/News/329029,hcf-rolls-out-electronic-health-records-system.aspx&amp;ei=1hwaUe-UK4bRkgWhrYCACQ&amp;bvm=bv.42261806,d.dGI&amp;psig=AFQjCNEEJ7sd5yUW19tsPL8nOVynzLjmhQ&amp;ust=1360752071494652" TargetMode="External"/><Relationship Id="rId3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55694" y="1772816"/>
            <a:ext cx="8352928" cy="1972816"/>
          </a:xfrm>
          <a:prstGeom prst="rect">
            <a:avLst/>
          </a:prstGeom>
          <a:noFill/>
        </p:spPr>
        <p:txBody>
          <a:bodyPr vert="horz" lIns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400" b="0" i="0" kern="1200">
                <a:solidFill>
                  <a:srgbClr val="91452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DIN-Bold"/>
                <a:ea typeface="+mj-ea"/>
                <a:cs typeface="DIN-Bold"/>
              </a:defRPr>
            </a:lvl1pPr>
            <a:extLst/>
          </a:lstStyle>
          <a:p>
            <a:pPr algn="r"/>
            <a:r>
              <a:rPr lang="en-AU" dirty="0" smtClean="0">
                <a:solidFill>
                  <a:srgbClr val="F68616"/>
                </a:solidFill>
                <a:effectLst>
                  <a:innerShdw dist="63500" dir="13800000">
                    <a:prstClr val="black"/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AU" dirty="0" smtClean="0">
                <a:solidFill>
                  <a:srgbClr val="F68616"/>
                </a:solidFill>
                <a:effectLst>
                  <a:innerShdw dist="63500" dir="13800000">
                    <a:prstClr val="black"/>
                  </a:innerShdw>
                </a:effectLst>
                <a:latin typeface="Arial" pitchFamily="34" charset="0"/>
                <a:cs typeface="Arial" pitchFamily="34" charset="0"/>
              </a:rPr>
            </a:br>
            <a:r>
              <a:rPr lang="en-AU" sz="4500" dirty="0" smtClean="0">
                <a:solidFill>
                  <a:srgbClr val="74301F"/>
                </a:solidFill>
                <a:effectLst>
                  <a:innerShdw dist="63500" dir="13800000">
                    <a:prstClr val="black"/>
                  </a:innerShdw>
                </a:effectLst>
                <a:latin typeface="Arial" pitchFamily="34" charset="0"/>
                <a:cs typeface="Arial" pitchFamily="34" charset="0"/>
              </a:rPr>
              <a:t>My Health</a:t>
            </a:r>
            <a:br>
              <a:rPr lang="en-AU" sz="4500" dirty="0" smtClean="0">
                <a:solidFill>
                  <a:srgbClr val="74301F"/>
                </a:solidFill>
                <a:effectLst>
                  <a:innerShdw dist="63500" dir="13800000">
                    <a:prstClr val="black"/>
                  </a:innerShdw>
                </a:effectLst>
                <a:latin typeface="Arial" pitchFamily="34" charset="0"/>
                <a:cs typeface="Arial" pitchFamily="34" charset="0"/>
              </a:rPr>
            </a:br>
            <a:r>
              <a:rPr lang="en-AU" sz="4500" dirty="0" smtClean="0">
                <a:solidFill>
                  <a:srgbClr val="74301F"/>
                </a:solidFill>
                <a:effectLst>
                  <a:innerShdw dist="63500" dir="13800000">
                    <a:prstClr val="black"/>
                  </a:innerShdw>
                </a:effectLst>
                <a:latin typeface="Arial" pitchFamily="34" charset="0"/>
                <a:cs typeface="Arial" pitchFamily="34" charset="0"/>
              </a:rPr>
              <a:t>Record System Overview</a:t>
            </a:r>
            <a:endParaRPr lang="en-AU" sz="4500" dirty="0">
              <a:solidFill>
                <a:srgbClr val="74301F"/>
              </a:solidFill>
              <a:effectLst>
                <a:innerShdw dist="63500" dir="13800000">
                  <a:prstClr val="black"/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7799" y="5877272"/>
            <a:ext cx="4572000" cy="63094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65113" lvl="0" indent="360363">
              <a:spcBef>
                <a:spcPts val="250"/>
              </a:spcBef>
              <a:buClr>
                <a:srgbClr val="F68616"/>
              </a:buClr>
              <a:buSzPct val="80000"/>
              <a:defRPr/>
            </a:pPr>
            <a:endParaRPr lang="en-AU" sz="1000" dirty="0">
              <a:latin typeface="Arial" pitchFamily="34" charset="0"/>
              <a:cs typeface="Arial" pitchFamily="34" charset="0"/>
            </a:endParaRPr>
          </a:p>
          <a:p>
            <a:pPr marL="265176" lvl="0" indent="-265176">
              <a:spcBef>
                <a:spcPts val="250"/>
              </a:spcBef>
              <a:buClr>
                <a:srgbClr val="F68616"/>
              </a:buClr>
              <a:buSzPct val="80000"/>
              <a:defRPr/>
            </a:pPr>
            <a:r>
              <a:rPr lang="en-AU" sz="1000" smtClean="0">
                <a:latin typeface="Arial" pitchFamily="34" charset="0"/>
                <a:cs typeface="Arial" pitchFamily="34" charset="0"/>
              </a:rPr>
              <a:t>V2.2</a:t>
            </a:r>
            <a:endParaRPr lang="en-AU" sz="1000" dirty="0">
              <a:latin typeface="Arial" pitchFamily="34" charset="0"/>
              <a:cs typeface="Arial" pitchFamily="34" charset="0"/>
            </a:endParaRPr>
          </a:p>
          <a:p>
            <a:pPr marL="265176" lvl="0" indent="-265176">
              <a:spcBef>
                <a:spcPts val="250"/>
              </a:spcBef>
              <a:buClr>
                <a:srgbClr val="F68616"/>
              </a:buClr>
              <a:buSzPct val="80000"/>
              <a:defRPr/>
            </a:pPr>
            <a:r>
              <a:rPr lang="en-AU" sz="1000" dirty="0" smtClean="0">
                <a:latin typeface="Arial" pitchFamily="34" charset="0"/>
                <a:cs typeface="Arial" pitchFamily="34" charset="0"/>
              </a:rPr>
              <a:t>26 April 2016</a:t>
            </a:r>
            <a:endParaRPr lang="en-AU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56176" y="407707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Training Guide 1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5157192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NOTE: All screen shots </a:t>
            </a:r>
            <a:r>
              <a:rPr lang="en-US" sz="1400" dirty="0" smtClean="0"/>
              <a:t>from </a:t>
            </a:r>
            <a:r>
              <a:rPr lang="en-US" sz="1400" dirty="0" err="1" smtClean="0"/>
              <a:t>Communicare</a:t>
            </a:r>
            <a:r>
              <a:rPr lang="en-US" sz="1400" dirty="0" smtClean="0"/>
              <a:t> </a:t>
            </a:r>
            <a:r>
              <a:rPr lang="en-US" sz="1400" dirty="0"/>
              <a:t>indicate PCEHR. </a:t>
            </a:r>
            <a:r>
              <a:rPr lang="en-US" sz="1400" dirty="0" smtClean="0"/>
              <a:t>Any </a:t>
            </a:r>
            <a:r>
              <a:rPr lang="en-US" sz="1400" dirty="0"/>
              <a:t>reference to the PCEHR or the My Health Record within this presentation are used interchangeably.</a:t>
            </a:r>
          </a:p>
        </p:txBody>
      </p:sp>
    </p:spTree>
    <p:extLst>
      <p:ext uri="{BB962C8B-B14F-4D97-AF65-F5344CB8AC3E}">
        <p14:creationId xmlns:p14="http://schemas.microsoft.com/office/powerpoint/2010/main" val="3627868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940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9552" y="476672"/>
            <a:ext cx="6192688" cy="720080"/>
          </a:xfrm>
          <a:solidFill>
            <a:srgbClr val="74301F"/>
          </a:solidFill>
        </p:spPr>
        <p:txBody>
          <a:bodyPr anchor="ctr" anchorCtr="0">
            <a:noAutofit/>
          </a:bodyPr>
          <a:lstStyle/>
          <a:p>
            <a:pPr algn="l">
              <a:tabLst>
                <a:tab pos="449263" algn="l"/>
              </a:tabLst>
            </a:pPr>
            <a:r>
              <a:rPr lang="en-A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Organisational requirements for the My Health Record system</a:t>
            </a:r>
            <a:endParaRPr lang="en-A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7"/>
          <p:cNvSpPr>
            <a:spLocks noGrp="1"/>
          </p:cNvSpPr>
          <p:nvPr>
            <p:ph sz="half" idx="4294967295"/>
          </p:nvPr>
        </p:nvSpPr>
        <p:spPr>
          <a:xfrm>
            <a:off x="539552" y="1484784"/>
            <a:ext cx="8208912" cy="447610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F68616"/>
              </a:buClr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To access and use the My Health Record system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organisations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must have:</a:t>
            </a:r>
          </a:p>
          <a:p>
            <a:pPr>
              <a:spcBef>
                <a:spcPts val="1200"/>
              </a:spcBef>
              <a:buClr>
                <a:srgbClr val="74301F"/>
              </a:buClr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Healthcare Provider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dentifier -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(HPI-O)</a:t>
            </a:r>
          </a:p>
          <a:p>
            <a:pPr>
              <a:spcBef>
                <a:spcPts val="1200"/>
              </a:spcBef>
              <a:buClr>
                <a:srgbClr val="74301F"/>
              </a:buClr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National Authentication Service for Health Public Key Infrastructure (NASH PKI)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buClr>
                <a:srgbClr val="74301F"/>
              </a:buClr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Conformant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linical information system</a:t>
            </a:r>
          </a:p>
          <a:p>
            <a:pPr>
              <a:spcBef>
                <a:spcPts val="1200"/>
              </a:spcBef>
              <a:buClr>
                <a:srgbClr val="74301F"/>
              </a:buClr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My Health Record participation agreement</a:t>
            </a:r>
          </a:p>
          <a:p>
            <a:pPr>
              <a:spcBef>
                <a:spcPts val="1200"/>
              </a:spcBef>
              <a:buClr>
                <a:srgbClr val="74301F"/>
              </a:buClr>
            </a:pP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Health Record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organisational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policies</a:t>
            </a:r>
          </a:p>
          <a:p>
            <a:pPr>
              <a:spcBef>
                <a:spcPts val="1200"/>
              </a:spcBef>
              <a:buClr>
                <a:srgbClr val="74301F"/>
              </a:buClr>
            </a:pP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Health Record Assisted Registration policy (if providing assisted registration for patients)</a:t>
            </a:r>
          </a:p>
          <a:p>
            <a:pPr marL="0" indent="0">
              <a:buClr>
                <a:srgbClr val="74301F"/>
              </a:buClr>
              <a:buNone/>
            </a:pPr>
            <a:endParaRPr lang="en-AU" sz="2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225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940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9552" y="476672"/>
            <a:ext cx="5688632" cy="720080"/>
          </a:xfrm>
          <a:solidFill>
            <a:srgbClr val="74301F"/>
          </a:solidFill>
        </p:spPr>
        <p:txBody>
          <a:bodyPr anchor="ctr" anchorCtr="0">
            <a:normAutofit fontScale="90000"/>
          </a:bodyPr>
          <a:lstStyle/>
          <a:p>
            <a:pPr>
              <a:tabLst>
                <a:tab pos="449263" algn="l"/>
              </a:tabLst>
            </a:pPr>
            <a:r>
              <a:rPr lang="en-A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Identifiers for </a:t>
            </a:r>
            <a:r>
              <a:rPr lang="en-A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My Health Record system</a:t>
            </a:r>
            <a:endParaRPr lang="en-AU" sz="31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484784"/>
            <a:ext cx="82809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600" b="1" dirty="0" smtClean="0">
                <a:latin typeface="Arial" pitchFamily="34" charset="0"/>
                <a:cs typeface="Arial" pitchFamily="34" charset="0"/>
              </a:rPr>
              <a:t>HPI-O, HPI-I, IHI identifiers</a:t>
            </a:r>
            <a:endParaRPr lang="en-AU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7"/>
          <p:cNvSpPr>
            <a:spLocks noGrp="1"/>
          </p:cNvSpPr>
          <p:nvPr>
            <p:ph sz="half" idx="4294967295"/>
          </p:nvPr>
        </p:nvSpPr>
        <p:spPr>
          <a:xfrm>
            <a:off x="395536" y="1977226"/>
            <a:ext cx="8208912" cy="447610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2000" dirty="0">
                <a:latin typeface="Arial" pitchFamily="34" charset="0"/>
                <a:cs typeface="Arial" pitchFamily="34" charset="0"/>
              </a:rPr>
              <a:t>Healthcare identifiers ensure that the right information is associated with the right patient and the right healthcare professional. </a:t>
            </a:r>
          </a:p>
          <a:p>
            <a:pPr marL="0" indent="0">
              <a:buNone/>
            </a:pPr>
            <a:endParaRPr lang="en-AU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AU" sz="2000" dirty="0" smtClean="0">
                <a:latin typeface="Arial" pitchFamily="34" charset="0"/>
                <a:cs typeface="Arial" pitchFamily="34" charset="0"/>
              </a:rPr>
              <a:t>They </a:t>
            </a:r>
            <a:r>
              <a:rPr lang="en-AU" sz="2000" dirty="0">
                <a:latin typeface="Arial" pitchFamily="34" charset="0"/>
                <a:cs typeface="Arial" pitchFamily="34" charset="0"/>
              </a:rPr>
              <a:t>identify:</a:t>
            </a:r>
          </a:p>
          <a:p>
            <a:pPr marL="0" indent="0">
              <a:buClr>
                <a:srgbClr val="F68616"/>
              </a:buClr>
              <a:buNone/>
            </a:pPr>
            <a:endParaRPr lang="en-AU" sz="2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9552" y="5091289"/>
            <a:ext cx="2592288" cy="504056"/>
          </a:xfrm>
          <a:prstGeom prst="rect">
            <a:avLst/>
          </a:prstGeom>
          <a:solidFill>
            <a:srgbClr val="7430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/>
              <a:t>HPI-O</a:t>
            </a:r>
            <a:endParaRPr lang="en-AU" b="1" dirty="0"/>
          </a:p>
        </p:txBody>
      </p:sp>
      <p:sp>
        <p:nvSpPr>
          <p:cNvPr id="13" name="Rectangle 12"/>
          <p:cNvSpPr/>
          <p:nvPr/>
        </p:nvSpPr>
        <p:spPr>
          <a:xfrm>
            <a:off x="3506616" y="5091289"/>
            <a:ext cx="2232248" cy="504056"/>
          </a:xfrm>
          <a:prstGeom prst="rect">
            <a:avLst/>
          </a:prstGeom>
          <a:solidFill>
            <a:srgbClr val="7430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/>
              <a:t>HPI-I</a:t>
            </a:r>
            <a:endParaRPr lang="en-AU" b="1" dirty="0"/>
          </a:p>
        </p:txBody>
      </p:sp>
      <p:sp>
        <p:nvSpPr>
          <p:cNvPr id="11" name="Rectangle 10"/>
          <p:cNvSpPr/>
          <p:nvPr/>
        </p:nvSpPr>
        <p:spPr>
          <a:xfrm>
            <a:off x="539552" y="3542467"/>
            <a:ext cx="2577480" cy="960548"/>
          </a:xfrm>
          <a:prstGeom prst="rect">
            <a:avLst/>
          </a:prstGeom>
          <a:solidFill>
            <a:srgbClr val="9E4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/>
              <a:t>Where the service was provided</a:t>
            </a:r>
            <a:endParaRPr lang="en-AU" b="1" dirty="0"/>
          </a:p>
        </p:txBody>
      </p:sp>
      <p:sp>
        <p:nvSpPr>
          <p:cNvPr id="12" name="Rectangle 11"/>
          <p:cNvSpPr/>
          <p:nvPr/>
        </p:nvSpPr>
        <p:spPr>
          <a:xfrm>
            <a:off x="3491880" y="3542467"/>
            <a:ext cx="2232248" cy="975029"/>
          </a:xfrm>
          <a:prstGeom prst="rect">
            <a:avLst/>
          </a:prstGeom>
          <a:solidFill>
            <a:srgbClr val="9E4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/>
              <a:t>Who provided the service</a:t>
            </a:r>
            <a:endParaRPr lang="en-AU" b="1" dirty="0"/>
          </a:p>
        </p:txBody>
      </p:sp>
      <p:sp>
        <p:nvSpPr>
          <p:cNvPr id="14" name="Rectangle 13"/>
          <p:cNvSpPr/>
          <p:nvPr/>
        </p:nvSpPr>
        <p:spPr>
          <a:xfrm>
            <a:off x="6098976" y="3542467"/>
            <a:ext cx="2513312" cy="960548"/>
          </a:xfrm>
          <a:prstGeom prst="rect">
            <a:avLst/>
          </a:prstGeom>
          <a:solidFill>
            <a:srgbClr val="9E4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/>
              <a:t> Who received	  the service</a:t>
            </a:r>
            <a:endParaRPr lang="en-AU" b="1" dirty="0"/>
          </a:p>
        </p:txBody>
      </p:sp>
      <p:sp>
        <p:nvSpPr>
          <p:cNvPr id="17" name="Rectangle 16"/>
          <p:cNvSpPr/>
          <p:nvPr/>
        </p:nvSpPr>
        <p:spPr>
          <a:xfrm>
            <a:off x="6084168" y="5091289"/>
            <a:ext cx="2520280" cy="504056"/>
          </a:xfrm>
          <a:prstGeom prst="rect">
            <a:avLst/>
          </a:prstGeom>
          <a:solidFill>
            <a:srgbClr val="7430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/>
              <a:t>IHI</a:t>
            </a:r>
            <a:endParaRPr lang="en-AU" b="1" dirty="0"/>
          </a:p>
        </p:txBody>
      </p:sp>
      <p:sp>
        <p:nvSpPr>
          <p:cNvPr id="4" name="Down Arrow 3"/>
          <p:cNvSpPr>
            <a:spLocks/>
          </p:cNvSpPr>
          <p:nvPr/>
        </p:nvSpPr>
        <p:spPr>
          <a:xfrm>
            <a:off x="1571798" y="4554636"/>
            <a:ext cx="527796" cy="384219"/>
          </a:xfrm>
          <a:prstGeom prst="downArrow">
            <a:avLst/>
          </a:prstGeom>
          <a:solidFill>
            <a:srgbClr val="BC4C32"/>
          </a:solidFill>
          <a:ln>
            <a:solidFill>
              <a:srgbClr val="BC4C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Down Arrow 19"/>
          <p:cNvSpPr>
            <a:spLocks/>
          </p:cNvSpPr>
          <p:nvPr/>
        </p:nvSpPr>
        <p:spPr>
          <a:xfrm>
            <a:off x="4358842" y="4562271"/>
            <a:ext cx="527796" cy="384219"/>
          </a:xfrm>
          <a:prstGeom prst="downArrow">
            <a:avLst/>
          </a:prstGeom>
          <a:solidFill>
            <a:srgbClr val="BC4C32"/>
          </a:solidFill>
          <a:ln>
            <a:solidFill>
              <a:srgbClr val="BC4C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Down Arrow 20"/>
          <p:cNvSpPr>
            <a:spLocks/>
          </p:cNvSpPr>
          <p:nvPr/>
        </p:nvSpPr>
        <p:spPr>
          <a:xfrm>
            <a:off x="7080410" y="4558529"/>
            <a:ext cx="527796" cy="384219"/>
          </a:xfrm>
          <a:prstGeom prst="downArrow">
            <a:avLst/>
          </a:prstGeom>
          <a:solidFill>
            <a:srgbClr val="BC4C32"/>
          </a:solidFill>
          <a:ln>
            <a:solidFill>
              <a:srgbClr val="BC4C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7045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9552" y="476672"/>
            <a:ext cx="6120680" cy="720080"/>
          </a:xfrm>
          <a:solidFill>
            <a:srgbClr val="74301F"/>
          </a:solidFill>
        </p:spPr>
        <p:txBody>
          <a:bodyPr anchor="ctr" anchorCtr="0">
            <a:normAutofit fontScale="90000"/>
          </a:bodyPr>
          <a:lstStyle/>
          <a:p>
            <a:pPr>
              <a:tabLst>
                <a:tab pos="449263" algn="l"/>
              </a:tabLst>
            </a:pPr>
            <a:r>
              <a:rPr lang="en-A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Health Professional requirements </a:t>
            </a:r>
            <a:r>
              <a:rPr lang="en-A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 the My Health Record system</a:t>
            </a:r>
            <a:endParaRPr lang="en-A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1772816"/>
            <a:ext cx="79208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/>
                <a:cs typeface="Arial"/>
              </a:rPr>
              <a:t>For a health professional to </a:t>
            </a:r>
            <a:r>
              <a:rPr lang="en-US" sz="2400" dirty="0" smtClean="0">
                <a:latin typeface="Arial"/>
                <a:cs typeface="Arial"/>
              </a:rPr>
              <a:t>send to the My Health Record their </a:t>
            </a:r>
            <a:r>
              <a:rPr lang="en-US" sz="2400" dirty="0">
                <a:latin typeface="Arial"/>
                <a:cs typeface="Arial"/>
              </a:rPr>
              <a:t>HPI-I must be recorded in </a:t>
            </a:r>
            <a:r>
              <a:rPr lang="en-US" sz="2400" dirty="0" err="1" smtClean="0">
                <a:latin typeface="Arial"/>
                <a:cs typeface="Arial"/>
              </a:rPr>
              <a:t>Communicare</a:t>
            </a:r>
            <a:r>
              <a:rPr lang="en-US" sz="2400" dirty="0" smtClean="0">
                <a:latin typeface="Arial"/>
                <a:cs typeface="Arial"/>
              </a:rPr>
              <a:t>.  A health professional has </a:t>
            </a:r>
            <a:r>
              <a:rPr lang="en-US" sz="2400" b="1" dirty="0" smtClean="0">
                <a:latin typeface="Arial"/>
                <a:cs typeface="Arial"/>
              </a:rPr>
              <a:t>one</a:t>
            </a:r>
            <a:r>
              <a:rPr lang="en-US" sz="2400" dirty="0" smtClean="0">
                <a:latin typeface="Arial"/>
                <a:cs typeface="Arial"/>
              </a:rPr>
              <a:t> HPI-I regardless of how many provider numbers they have. </a:t>
            </a:r>
            <a:endParaRPr lang="en-US" sz="2400" dirty="0">
              <a:latin typeface="Arial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645024"/>
            <a:ext cx="7170072" cy="205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7800222">
            <a:off x="1441944" y="3548229"/>
            <a:ext cx="441151" cy="681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966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9552" y="476672"/>
            <a:ext cx="6192688" cy="720080"/>
          </a:xfrm>
          <a:solidFill>
            <a:srgbClr val="74301F"/>
          </a:solidFill>
        </p:spPr>
        <p:txBody>
          <a:bodyPr anchor="ctr" anchorCtr="0">
            <a:normAutofit/>
          </a:bodyPr>
          <a:lstStyle/>
          <a:p>
            <a:r>
              <a:rPr lang="en-AU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AU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ploading information considerations</a:t>
            </a:r>
            <a:endParaRPr lang="en-A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484784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 rot="10800000" flipV="1">
            <a:off x="539552" y="1412776"/>
            <a:ext cx="7992889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latin typeface="Arial"/>
              <a:cs typeface="Arial"/>
            </a:endParaRPr>
          </a:p>
          <a:p>
            <a:pPr marL="342900" indent="-342900">
              <a:buClr>
                <a:srgbClr val="712E1E"/>
              </a:buClr>
              <a:buSzPct val="165000"/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In registering for the </a:t>
            </a:r>
            <a:r>
              <a:rPr lang="en-US" sz="2000" dirty="0" smtClean="0">
                <a:latin typeface="Arial"/>
                <a:cs typeface="Arial"/>
              </a:rPr>
              <a:t>My </a:t>
            </a:r>
            <a:r>
              <a:rPr lang="en-US" sz="2000" dirty="0">
                <a:latin typeface="Arial"/>
                <a:cs typeface="Arial"/>
              </a:rPr>
              <a:t>H</a:t>
            </a:r>
            <a:r>
              <a:rPr lang="en-US" sz="2000" dirty="0" smtClean="0">
                <a:latin typeface="Arial"/>
                <a:cs typeface="Arial"/>
              </a:rPr>
              <a:t>ealth Record system</a:t>
            </a:r>
            <a:r>
              <a:rPr lang="en-US" sz="2000" dirty="0">
                <a:latin typeface="Arial"/>
                <a:cs typeface="Arial"/>
              </a:rPr>
              <a:t>, patients provide all </a:t>
            </a:r>
            <a:r>
              <a:rPr lang="en-US" sz="2000" dirty="0" smtClean="0">
                <a:latin typeface="Arial"/>
                <a:cs typeface="Arial"/>
              </a:rPr>
              <a:t>health professionals </a:t>
            </a:r>
            <a:r>
              <a:rPr lang="en-US" sz="2000" b="1" dirty="0" smtClean="0">
                <a:latin typeface="Arial"/>
                <a:cs typeface="Arial"/>
              </a:rPr>
              <a:t>‘standing </a:t>
            </a:r>
            <a:r>
              <a:rPr lang="en-US" sz="2000" b="1" dirty="0">
                <a:latin typeface="Arial"/>
                <a:cs typeface="Arial"/>
              </a:rPr>
              <a:t>consent’ </a:t>
            </a:r>
            <a:r>
              <a:rPr lang="en-US" sz="2000" b="1" dirty="0" smtClean="0">
                <a:latin typeface="Arial"/>
                <a:cs typeface="Arial"/>
              </a:rPr>
              <a:t>to </a:t>
            </a:r>
            <a:r>
              <a:rPr lang="en-US" sz="2000" b="1" dirty="0">
                <a:latin typeface="Arial"/>
                <a:cs typeface="Arial"/>
              </a:rPr>
              <a:t>upload clinical information</a:t>
            </a:r>
            <a:r>
              <a:rPr lang="en-US" sz="2000" dirty="0">
                <a:latin typeface="Arial"/>
                <a:cs typeface="Arial"/>
              </a:rPr>
              <a:t>. There is </a:t>
            </a:r>
            <a:r>
              <a:rPr lang="en-US" sz="2000" dirty="0" smtClean="0">
                <a:latin typeface="Arial"/>
                <a:cs typeface="Arial"/>
              </a:rPr>
              <a:t>no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requirement </a:t>
            </a:r>
            <a:r>
              <a:rPr lang="en-US" sz="2000" dirty="0">
                <a:latin typeface="Arial"/>
                <a:cs typeface="Arial"/>
              </a:rPr>
              <a:t>to obtain consent on each occasion prior to uploading of clinical information. </a:t>
            </a:r>
          </a:p>
          <a:p>
            <a:endParaRPr lang="en-US" sz="2000" dirty="0" smtClean="0">
              <a:latin typeface="Arial"/>
              <a:cs typeface="Arial"/>
            </a:endParaRPr>
          </a:p>
          <a:p>
            <a:pPr marL="342900" indent="-342900">
              <a:buClr>
                <a:srgbClr val="712E1E"/>
              </a:buClr>
              <a:buSzPct val="160000"/>
              <a:buFont typeface="Arial"/>
              <a:buChar char="•"/>
            </a:pPr>
            <a:r>
              <a:rPr lang="en-US" sz="2000" b="1" dirty="0">
                <a:latin typeface="Arial"/>
                <a:cs typeface="Arial"/>
              </a:rPr>
              <a:t>P</a:t>
            </a:r>
            <a:r>
              <a:rPr lang="en-US" sz="2000" b="1" dirty="0" smtClean="0">
                <a:latin typeface="Arial"/>
                <a:cs typeface="Arial"/>
              </a:rPr>
              <a:t>atients </a:t>
            </a:r>
            <a:r>
              <a:rPr lang="en-US" sz="2000" b="1" dirty="0">
                <a:latin typeface="Arial"/>
                <a:cs typeface="Arial"/>
              </a:rPr>
              <a:t>can expressly advise you not to upload a document </a:t>
            </a:r>
            <a:r>
              <a:rPr lang="en-US" sz="2000" dirty="0">
                <a:latin typeface="Arial"/>
                <a:cs typeface="Arial"/>
              </a:rPr>
              <a:t>or fact, you are not under any </a:t>
            </a:r>
            <a:r>
              <a:rPr lang="en-US" sz="2000" dirty="0" smtClean="0">
                <a:latin typeface="Arial"/>
                <a:cs typeface="Arial"/>
              </a:rPr>
              <a:t>obligation </a:t>
            </a:r>
            <a:r>
              <a:rPr lang="en-US" sz="2000" dirty="0">
                <a:latin typeface="Arial"/>
                <a:cs typeface="Arial"/>
              </a:rPr>
              <a:t>to give the patient a specific opportunity to object to the uploading of a document. </a:t>
            </a:r>
          </a:p>
          <a:p>
            <a:pPr marL="342900" indent="-342900">
              <a:buClr>
                <a:srgbClr val="712E1E"/>
              </a:buClr>
              <a:buSzPct val="160000"/>
              <a:buFont typeface="Arial"/>
              <a:buChar char="•"/>
            </a:pPr>
            <a:endParaRPr lang="en-US" sz="2000" dirty="0" smtClean="0">
              <a:latin typeface="Arial"/>
              <a:cs typeface="Arial"/>
            </a:endParaRPr>
          </a:p>
          <a:p>
            <a:pPr marL="342900" indent="-342900">
              <a:buClr>
                <a:srgbClr val="712E1E"/>
              </a:buClr>
              <a:buSzPct val="160000"/>
              <a:buFont typeface="Arial"/>
              <a:buChar char="•"/>
            </a:pPr>
            <a:r>
              <a:rPr lang="en-US" sz="2000" dirty="0" smtClean="0">
                <a:latin typeface="Arial"/>
                <a:cs typeface="Arial"/>
              </a:rPr>
              <a:t>If it is potentially </a:t>
            </a:r>
            <a:r>
              <a:rPr lang="en-US" sz="2000" b="1" dirty="0" smtClean="0">
                <a:latin typeface="Arial"/>
                <a:cs typeface="Arial"/>
              </a:rPr>
              <a:t>sensitive information </a:t>
            </a:r>
            <a:r>
              <a:rPr lang="en-US" sz="2000" dirty="0" smtClean="0">
                <a:latin typeface="Arial"/>
                <a:cs typeface="Arial"/>
              </a:rPr>
              <a:t>you </a:t>
            </a:r>
            <a:r>
              <a:rPr lang="en-US" sz="2000" dirty="0">
                <a:latin typeface="Arial"/>
                <a:cs typeface="Arial"/>
              </a:rPr>
              <a:t>consider that the patient may have reservations </a:t>
            </a:r>
            <a:r>
              <a:rPr lang="en-US" sz="2000" dirty="0" smtClean="0">
                <a:latin typeface="Arial"/>
                <a:cs typeface="Arial"/>
              </a:rPr>
              <a:t>about </a:t>
            </a:r>
            <a:r>
              <a:rPr lang="en-US" sz="2000" dirty="0">
                <a:latin typeface="Arial"/>
                <a:cs typeface="Arial"/>
              </a:rPr>
              <a:t>it being uploaded to the My Health Record </a:t>
            </a:r>
            <a:r>
              <a:rPr lang="en-US" sz="2000" dirty="0" smtClean="0">
                <a:latin typeface="Arial"/>
                <a:cs typeface="Arial"/>
              </a:rPr>
              <a:t>system you </a:t>
            </a:r>
            <a:r>
              <a:rPr lang="en-US" sz="2000" dirty="0">
                <a:latin typeface="Arial"/>
                <a:cs typeface="Arial"/>
              </a:rPr>
              <a:t>should </a:t>
            </a:r>
            <a:r>
              <a:rPr lang="en-US" sz="2000" b="1" dirty="0">
                <a:latin typeface="Arial"/>
                <a:cs typeface="Arial"/>
              </a:rPr>
              <a:t>discuss the uploading with </a:t>
            </a:r>
            <a:r>
              <a:rPr lang="en-US" sz="2000" b="1" dirty="0" smtClean="0">
                <a:latin typeface="Arial"/>
                <a:cs typeface="Arial"/>
              </a:rPr>
              <a:t>your patient</a:t>
            </a:r>
            <a:r>
              <a:rPr lang="en-US" sz="2000" dirty="0">
                <a:latin typeface="Arial"/>
                <a:cs typeface="Arial"/>
              </a:rPr>
              <a:t>. </a:t>
            </a:r>
            <a:endParaRPr lang="en-US" sz="2000" dirty="0" smtClean="0">
              <a:latin typeface="Arial"/>
              <a:cs typeface="Arial"/>
            </a:endParaRPr>
          </a:p>
          <a:p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24672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9552" y="476672"/>
            <a:ext cx="6192688" cy="720080"/>
          </a:xfrm>
          <a:solidFill>
            <a:srgbClr val="74301F"/>
          </a:solidFill>
        </p:spPr>
        <p:txBody>
          <a:bodyPr anchor="ctr" anchorCtr="0">
            <a:normAutofit/>
          </a:bodyPr>
          <a:lstStyle/>
          <a:p>
            <a:r>
              <a:rPr lang="en-AU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Accessing information </a:t>
            </a:r>
            <a:r>
              <a:rPr lang="en-AU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considerations</a:t>
            </a:r>
            <a:endParaRPr lang="en-A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484784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 rot="10800000" flipV="1">
            <a:off x="539552" y="1484784"/>
            <a:ext cx="799288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712E1E"/>
              </a:buClr>
              <a:buSzPct val="165000"/>
            </a:pPr>
            <a:endParaRPr lang="en-US" sz="2000" dirty="0" smtClean="0">
              <a:latin typeface="Arial"/>
              <a:cs typeface="Arial"/>
            </a:endParaRPr>
          </a:p>
          <a:p>
            <a:pPr marL="342900" indent="-342900">
              <a:buClr>
                <a:srgbClr val="712E1E"/>
              </a:buClr>
              <a:buSzPct val="165000"/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There is </a:t>
            </a:r>
            <a:r>
              <a:rPr lang="en-US" sz="2000" b="1" dirty="0">
                <a:latin typeface="Arial"/>
                <a:cs typeface="Arial"/>
              </a:rPr>
              <a:t>no obligation </a:t>
            </a:r>
            <a:r>
              <a:rPr lang="en-US" sz="2000" dirty="0">
                <a:latin typeface="Arial"/>
                <a:cs typeface="Arial"/>
              </a:rPr>
              <a:t>for you to review any or all of the information in a </a:t>
            </a:r>
            <a:r>
              <a:rPr lang="en-US" sz="2000" b="1" dirty="0">
                <a:latin typeface="Arial"/>
                <a:cs typeface="Arial"/>
              </a:rPr>
              <a:t>patient’s My Health Record. </a:t>
            </a:r>
          </a:p>
          <a:p>
            <a:pPr marL="342900" indent="-342900">
              <a:buClr>
                <a:srgbClr val="712E1E"/>
              </a:buClr>
              <a:buSzPct val="165000"/>
              <a:buFont typeface="Arial"/>
              <a:buChar char="•"/>
            </a:pPr>
            <a:endParaRPr lang="en-US" sz="2000" dirty="0" smtClean="0">
              <a:latin typeface="Arial"/>
              <a:cs typeface="Arial"/>
            </a:endParaRPr>
          </a:p>
          <a:p>
            <a:pPr marL="342900" indent="-342900">
              <a:buClr>
                <a:srgbClr val="712E1E"/>
              </a:buClr>
              <a:buSzPct val="165000"/>
              <a:buFont typeface="Arial"/>
              <a:buChar char="•"/>
            </a:pPr>
            <a:r>
              <a:rPr lang="en-US" sz="2000" dirty="0" smtClean="0">
                <a:latin typeface="Arial"/>
                <a:cs typeface="Arial"/>
              </a:rPr>
              <a:t>Health </a:t>
            </a:r>
            <a:r>
              <a:rPr lang="en-US" sz="2000" dirty="0">
                <a:latin typeface="Arial"/>
                <a:cs typeface="Arial"/>
              </a:rPr>
              <a:t>Professionals should </a:t>
            </a:r>
            <a:r>
              <a:rPr lang="en-US" sz="2000" b="1" dirty="0">
                <a:latin typeface="Arial"/>
                <a:cs typeface="Arial"/>
              </a:rPr>
              <a:t>note on their patient’s CIS file </a:t>
            </a:r>
            <a:r>
              <a:rPr lang="en-US" sz="2000" dirty="0">
                <a:latin typeface="Arial"/>
                <a:cs typeface="Arial"/>
              </a:rPr>
              <a:t>any interaction or discussion with their patient about the My Health Record that they believe is </a:t>
            </a:r>
            <a:r>
              <a:rPr lang="en-US" sz="2000" b="1" dirty="0">
                <a:latin typeface="Arial"/>
                <a:cs typeface="Arial"/>
              </a:rPr>
              <a:t>prudent to record. </a:t>
            </a:r>
            <a:endParaRPr lang="en-US" sz="2000" b="1" dirty="0" smtClean="0">
              <a:latin typeface="Arial"/>
              <a:cs typeface="Arial"/>
            </a:endParaRPr>
          </a:p>
          <a:p>
            <a:pPr>
              <a:buClr>
                <a:srgbClr val="712E1E"/>
              </a:buClr>
              <a:buSzPct val="165000"/>
            </a:pPr>
            <a:endParaRPr lang="en-US" sz="2000" b="1" dirty="0" smtClean="0">
              <a:latin typeface="Arial"/>
              <a:cs typeface="Arial"/>
            </a:endParaRPr>
          </a:p>
          <a:p>
            <a:pPr marL="342900" indent="-342900">
              <a:buClr>
                <a:srgbClr val="712E1E"/>
              </a:buClr>
              <a:buSzPct val="165000"/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Health Professionals should generally only </a:t>
            </a:r>
            <a:r>
              <a:rPr lang="en-US" sz="2000" b="1" dirty="0">
                <a:latin typeface="Arial"/>
                <a:cs typeface="Arial"/>
              </a:rPr>
              <a:t>access a patient’s My Health Record </a:t>
            </a:r>
            <a:r>
              <a:rPr lang="en-US" sz="2000" dirty="0">
                <a:latin typeface="Arial"/>
                <a:cs typeface="Arial"/>
              </a:rPr>
              <a:t>in the course of making a </a:t>
            </a:r>
            <a:r>
              <a:rPr lang="en-US" sz="2000" b="1" dirty="0">
                <a:latin typeface="Arial"/>
                <a:cs typeface="Arial"/>
              </a:rPr>
              <a:t>clinical decision relating to the patient’s care</a:t>
            </a:r>
            <a:r>
              <a:rPr lang="en-US" sz="2000" dirty="0">
                <a:latin typeface="Arial"/>
                <a:cs typeface="Arial"/>
              </a:rPr>
              <a:t>. This includes decisions made outside of direct patient consultations, such as when preparing for a consultation or a clinical service</a:t>
            </a:r>
            <a:r>
              <a:rPr lang="en-US" sz="2000" dirty="0" smtClean="0">
                <a:latin typeface="Arial"/>
                <a:cs typeface="Arial"/>
              </a:rPr>
              <a:t>.</a:t>
            </a:r>
            <a:endParaRPr lang="en-US" sz="2000" b="1" dirty="0">
              <a:latin typeface="Arial"/>
              <a:cs typeface="Arial"/>
            </a:endParaRPr>
          </a:p>
          <a:p>
            <a:pPr>
              <a:buClr>
                <a:srgbClr val="712E1E"/>
              </a:buClr>
              <a:buSzPct val="165000"/>
            </a:pPr>
            <a:endParaRPr lang="en-US" sz="20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4428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9552" y="476672"/>
            <a:ext cx="6192688" cy="720080"/>
          </a:xfrm>
          <a:solidFill>
            <a:srgbClr val="74301F"/>
          </a:solidFill>
        </p:spPr>
        <p:txBody>
          <a:bodyPr anchor="ctr" anchorCtr="0">
            <a:normAutofit/>
          </a:bodyPr>
          <a:lstStyle/>
          <a:p>
            <a:r>
              <a:rPr lang="en-AU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Accessing information considerations</a:t>
            </a:r>
            <a:endParaRPr lang="en-A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10800000" flipV="1">
            <a:off x="539552" y="1484784"/>
            <a:ext cx="799288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712E1E"/>
              </a:buClr>
              <a:buSzPct val="165000"/>
            </a:pPr>
            <a:endParaRPr lang="en-US" sz="2000" dirty="0">
              <a:latin typeface="Arial"/>
              <a:cs typeface="Arial"/>
            </a:endParaRPr>
          </a:p>
          <a:p>
            <a:pPr marL="342900" indent="-342900">
              <a:buClr>
                <a:srgbClr val="712E1E"/>
              </a:buClr>
              <a:buSzPct val="165000"/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Where </a:t>
            </a:r>
            <a:r>
              <a:rPr lang="en-US" sz="2000" b="1" dirty="0">
                <a:latin typeface="Arial"/>
                <a:cs typeface="Arial"/>
              </a:rPr>
              <a:t>information has been effectively removed </a:t>
            </a:r>
            <a:r>
              <a:rPr lang="en-US" sz="2000" dirty="0">
                <a:latin typeface="Arial"/>
                <a:cs typeface="Arial"/>
              </a:rPr>
              <a:t>from a patient’s My Health Record, or if advanced access controls have been set limiting access to information, there will be </a:t>
            </a:r>
            <a:r>
              <a:rPr lang="en-US" sz="2000" b="1" dirty="0">
                <a:latin typeface="Arial"/>
                <a:cs typeface="Arial"/>
              </a:rPr>
              <a:t>no indication</a:t>
            </a:r>
            <a:r>
              <a:rPr lang="en-US" sz="2000" dirty="0">
                <a:latin typeface="Arial"/>
                <a:cs typeface="Arial"/>
              </a:rPr>
              <a:t> to medical practitioners who view the patient’s record </a:t>
            </a:r>
            <a:r>
              <a:rPr lang="en-US" sz="2000" b="1" dirty="0">
                <a:latin typeface="Arial"/>
                <a:cs typeface="Arial"/>
              </a:rPr>
              <a:t>that this has occurred.</a:t>
            </a:r>
          </a:p>
          <a:p>
            <a:pPr>
              <a:buClr>
                <a:srgbClr val="712E1E"/>
              </a:buClr>
              <a:buSzPct val="165000"/>
            </a:pPr>
            <a:endParaRPr lang="en-US" sz="2000" dirty="0">
              <a:latin typeface="Arial"/>
              <a:cs typeface="Arial"/>
            </a:endParaRPr>
          </a:p>
          <a:p>
            <a:pPr marL="342900" indent="-342900">
              <a:buClr>
                <a:srgbClr val="712E1E"/>
              </a:buClr>
              <a:buSzPct val="165000"/>
              <a:buFont typeface="Arial"/>
              <a:buChar char="•"/>
            </a:pPr>
            <a:r>
              <a:rPr lang="en-US" sz="2000" dirty="0" smtClean="0">
                <a:latin typeface="Arial"/>
                <a:cs typeface="Arial"/>
              </a:rPr>
              <a:t>You </a:t>
            </a:r>
            <a:r>
              <a:rPr lang="en-US" sz="2000" dirty="0">
                <a:latin typeface="Arial"/>
                <a:cs typeface="Arial"/>
              </a:rPr>
              <a:t>should </a:t>
            </a:r>
            <a:r>
              <a:rPr lang="en-US" sz="2000" b="1" dirty="0">
                <a:latin typeface="Arial"/>
                <a:cs typeface="Arial"/>
              </a:rPr>
              <a:t>not access the My Health Record </a:t>
            </a:r>
            <a:r>
              <a:rPr lang="en-US" sz="2000" dirty="0" smtClean="0">
                <a:latin typeface="Arial"/>
                <a:cs typeface="Arial"/>
              </a:rPr>
              <a:t>system to </a:t>
            </a:r>
            <a:r>
              <a:rPr lang="en-US" sz="2000" dirty="0">
                <a:latin typeface="Arial"/>
                <a:cs typeface="Arial"/>
              </a:rPr>
              <a:t>write </a:t>
            </a:r>
            <a:r>
              <a:rPr lang="en-US" sz="2000" b="1" dirty="0">
                <a:latin typeface="Arial"/>
                <a:cs typeface="Arial"/>
              </a:rPr>
              <a:t>reports for third parties</a:t>
            </a:r>
            <a:r>
              <a:rPr lang="en-US" sz="2000" dirty="0">
                <a:latin typeface="Arial"/>
                <a:cs typeface="Arial"/>
              </a:rPr>
              <a:t>. Reports for third parties should be based on your own clinical notes and/or your assessment of the patient. </a:t>
            </a:r>
          </a:p>
        </p:txBody>
      </p:sp>
    </p:spTree>
    <p:extLst>
      <p:ext uri="{BB962C8B-B14F-4D97-AF65-F5344CB8AC3E}">
        <p14:creationId xmlns:p14="http://schemas.microsoft.com/office/powerpoint/2010/main" val="1989344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9552" y="476672"/>
            <a:ext cx="6192688" cy="720080"/>
          </a:xfrm>
          <a:solidFill>
            <a:srgbClr val="74301F"/>
          </a:solidFill>
        </p:spPr>
        <p:txBody>
          <a:bodyPr anchor="ctr" anchorCtr="0">
            <a:normAutofit/>
          </a:bodyPr>
          <a:lstStyle/>
          <a:p>
            <a:r>
              <a:rPr lang="en-AU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Using information </a:t>
            </a:r>
            <a:r>
              <a:rPr lang="en-AU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considerations</a:t>
            </a:r>
            <a:endParaRPr lang="en-A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484784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 rot="10800000" flipV="1">
            <a:off x="539552" y="1257727"/>
            <a:ext cx="7992889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>
              <a:latin typeface="Arial"/>
              <a:cs typeface="Arial"/>
            </a:endParaRPr>
          </a:p>
          <a:p>
            <a:pPr marL="342900" indent="-342900">
              <a:buClr>
                <a:srgbClr val="712E1E"/>
              </a:buClr>
              <a:buSzPct val="165000"/>
              <a:buFont typeface="Arial"/>
              <a:buChar char="•"/>
            </a:pPr>
            <a:r>
              <a:rPr lang="en-US" sz="1900" dirty="0" smtClean="0">
                <a:latin typeface="Arial"/>
                <a:cs typeface="Arial"/>
              </a:rPr>
              <a:t>There </a:t>
            </a:r>
            <a:r>
              <a:rPr lang="en-US" sz="1900" dirty="0">
                <a:latin typeface="Arial"/>
                <a:cs typeface="Arial"/>
              </a:rPr>
              <a:t>is </a:t>
            </a:r>
            <a:r>
              <a:rPr lang="en-US" sz="1900" b="1" dirty="0">
                <a:latin typeface="Arial"/>
                <a:cs typeface="Arial"/>
              </a:rPr>
              <a:t>no obligation </a:t>
            </a:r>
            <a:r>
              <a:rPr lang="en-US" sz="1900" dirty="0">
                <a:latin typeface="Arial"/>
                <a:cs typeface="Arial"/>
              </a:rPr>
              <a:t>for any healthcare provider </a:t>
            </a:r>
            <a:r>
              <a:rPr lang="en-US" sz="1900" dirty="0" err="1">
                <a:latin typeface="Arial"/>
                <a:cs typeface="Arial"/>
              </a:rPr>
              <a:t>organisation</a:t>
            </a:r>
            <a:r>
              <a:rPr lang="en-US" sz="1900" dirty="0">
                <a:latin typeface="Arial"/>
                <a:cs typeface="Arial"/>
              </a:rPr>
              <a:t> </a:t>
            </a:r>
            <a:r>
              <a:rPr lang="en-US" sz="1900" b="1" dirty="0">
                <a:latin typeface="Arial"/>
                <a:cs typeface="Arial"/>
              </a:rPr>
              <a:t>to ensure their own patient records entirely match</a:t>
            </a:r>
            <a:r>
              <a:rPr lang="en-US" sz="1900" dirty="0">
                <a:latin typeface="Arial"/>
                <a:cs typeface="Arial"/>
              </a:rPr>
              <a:t> the information in the patient’s My Health </a:t>
            </a:r>
            <a:r>
              <a:rPr lang="en-US" sz="1900" dirty="0" smtClean="0">
                <a:latin typeface="Arial"/>
                <a:cs typeface="Arial"/>
              </a:rPr>
              <a:t>Record.</a:t>
            </a:r>
          </a:p>
          <a:p>
            <a:pPr>
              <a:buClr>
                <a:srgbClr val="712E1E"/>
              </a:buClr>
              <a:buSzPct val="165000"/>
            </a:pPr>
            <a:endParaRPr lang="en-US" sz="1900" dirty="0">
              <a:latin typeface="Arial"/>
              <a:cs typeface="Arial"/>
            </a:endParaRPr>
          </a:p>
          <a:p>
            <a:pPr marL="342900" indent="-342900">
              <a:buClr>
                <a:srgbClr val="712E1E"/>
              </a:buClr>
              <a:buSzPct val="165000"/>
              <a:buFont typeface="Arial"/>
              <a:buChar char="•"/>
            </a:pPr>
            <a:r>
              <a:rPr lang="en-US" sz="1900" dirty="0" smtClean="0">
                <a:latin typeface="Arial"/>
                <a:cs typeface="Arial"/>
              </a:rPr>
              <a:t>It </a:t>
            </a:r>
            <a:r>
              <a:rPr lang="en-US" sz="1900" dirty="0">
                <a:latin typeface="Arial"/>
                <a:cs typeface="Arial"/>
              </a:rPr>
              <a:t>remains </a:t>
            </a:r>
            <a:r>
              <a:rPr lang="en-US" sz="1900" b="1" dirty="0">
                <a:latin typeface="Arial"/>
                <a:cs typeface="Arial"/>
              </a:rPr>
              <a:t>your responsibility </a:t>
            </a:r>
            <a:r>
              <a:rPr lang="en-US" sz="1900" dirty="0">
                <a:latin typeface="Arial"/>
                <a:cs typeface="Arial"/>
              </a:rPr>
              <a:t>to ensure that the information in your own medical records is accurate and complete for your </a:t>
            </a:r>
            <a:r>
              <a:rPr lang="en-US" sz="1900" dirty="0" smtClean="0">
                <a:latin typeface="Arial"/>
                <a:cs typeface="Arial"/>
              </a:rPr>
              <a:t>purposes.</a:t>
            </a:r>
          </a:p>
          <a:p>
            <a:pPr marL="342900" indent="-342900">
              <a:buClr>
                <a:srgbClr val="712E1E"/>
              </a:buClr>
              <a:buSzPct val="165000"/>
              <a:buFont typeface="Arial"/>
              <a:buChar char="•"/>
            </a:pPr>
            <a:endParaRPr lang="en-US" sz="1900" dirty="0">
              <a:latin typeface="Arial"/>
              <a:cs typeface="Arial"/>
            </a:endParaRPr>
          </a:p>
          <a:p>
            <a:pPr marL="342900" indent="-342900">
              <a:buClr>
                <a:srgbClr val="712E1E"/>
              </a:buClr>
              <a:buSzPct val="165000"/>
              <a:buFont typeface="Arial"/>
              <a:buChar char="•"/>
            </a:pPr>
            <a:r>
              <a:rPr lang="en-US" sz="1900" dirty="0" smtClean="0">
                <a:latin typeface="Arial"/>
                <a:cs typeface="Arial"/>
              </a:rPr>
              <a:t>You </a:t>
            </a:r>
            <a:r>
              <a:rPr lang="en-US" sz="1900" dirty="0">
                <a:latin typeface="Arial"/>
                <a:cs typeface="Arial"/>
              </a:rPr>
              <a:t>should ensure that </a:t>
            </a:r>
            <a:r>
              <a:rPr lang="en-US" sz="1900" b="1" dirty="0">
                <a:latin typeface="Arial"/>
                <a:cs typeface="Arial"/>
              </a:rPr>
              <a:t>information from the My Health Record system </a:t>
            </a:r>
            <a:r>
              <a:rPr lang="en-US" sz="1900" dirty="0" smtClean="0">
                <a:latin typeface="Arial"/>
                <a:cs typeface="Arial"/>
              </a:rPr>
              <a:t>that </a:t>
            </a:r>
            <a:r>
              <a:rPr lang="en-US" sz="1900" dirty="0">
                <a:latin typeface="Arial"/>
                <a:cs typeface="Arial"/>
              </a:rPr>
              <a:t>you have used in the course of </a:t>
            </a:r>
            <a:r>
              <a:rPr lang="en-US" sz="1900" b="1" dirty="0">
                <a:latin typeface="Arial"/>
                <a:cs typeface="Arial"/>
              </a:rPr>
              <a:t>decision making </a:t>
            </a:r>
            <a:r>
              <a:rPr lang="en-US" sz="1900" dirty="0">
                <a:latin typeface="Arial"/>
                <a:cs typeface="Arial"/>
              </a:rPr>
              <a:t>or caring for your patient is included in your </a:t>
            </a:r>
            <a:r>
              <a:rPr lang="en-US" sz="1900" b="1" dirty="0">
                <a:latin typeface="Arial"/>
                <a:cs typeface="Arial"/>
              </a:rPr>
              <a:t>own records </a:t>
            </a:r>
            <a:r>
              <a:rPr lang="en-US" sz="1900" dirty="0">
                <a:latin typeface="Arial"/>
                <a:cs typeface="Arial"/>
              </a:rPr>
              <a:t>and that the origin of this information is documented. </a:t>
            </a:r>
          </a:p>
          <a:p>
            <a:pPr>
              <a:buClr>
                <a:srgbClr val="712E1E"/>
              </a:buClr>
              <a:buSzPct val="165000"/>
            </a:pPr>
            <a:endParaRPr lang="en-US" sz="1900" dirty="0" smtClean="0">
              <a:latin typeface="Arial"/>
              <a:cs typeface="Arial"/>
            </a:endParaRPr>
          </a:p>
          <a:p>
            <a:pPr marL="342900" indent="-342900">
              <a:buClr>
                <a:srgbClr val="712E1E"/>
              </a:buClr>
              <a:buSzPct val="165000"/>
              <a:buFont typeface="Arial"/>
              <a:buChar char="•"/>
            </a:pPr>
            <a:r>
              <a:rPr lang="en-US" sz="1900" b="1" dirty="0" smtClean="0">
                <a:latin typeface="Arial"/>
                <a:cs typeface="Arial"/>
              </a:rPr>
              <a:t>Information </a:t>
            </a:r>
            <a:r>
              <a:rPr lang="en-US" sz="1900" b="1" dirty="0">
                <a:latin typeface="Arial"/>
                <a:cs typeface="Arial"/>
              </a:rPr>
              <a:t>in the My Health Record system </a:t>
            </a:r>
            <a:r>
              <a:rPr lang="en-US" sz="1900" b="1" dirty="0" smtClean="0">
                <a:latin typeface="Arial"/>
                <a:cs typeface="Arial"/>
              </a:rPr>
              <a:t>can </a:t>
            </a:r>
            <a:r>
              <a:rPr lang="en-US" sz="1900" b="1" dirty="0">
                <a:latin typeface="Arial"/>
                <a:cs typeface="Arial"/>
              </a:rPr>
              <a:t>change at any time</a:t>
            </a:r>
            <a:r>
              <a:rPr lang="en-US" sz="1900" dirty="0">
                <a:latin typeface="Arial"/>
                <a:cs typeface="Arial"/>
              </a:rPr>
              <a:t> (by the patient removing a document or a healthcare provider amending a document). You cannot be certain that specific information will be available to you at a later time.</a:t>
            </a:r>
          </a:p>
        </p:txBody>
      </p:sp>
    </p:spTree>
    <p:extLst>
      <p:ext uri="{BB962C8B-B14F-4D97-AF65-F5344CB8AC3E}">
        <p14:creationId xmlns:p14="http://schemas.microsoft.com/office/powerpoint/2010/main" val="3762992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9552" y="476672"/>
            <a:ext cx="6192688" cy="720080"/>
          </a:xfrm>
          <a:solidFill>
            <a:srgbClr val="74301F"/>
          </a:solidFill>
        </p:spPr>
        <p:txBody>
          <a:bodyPr anchor="ctr" anchorCtr="0">
            <a:normAutofit/>
          </a:bodyPr>
          <a:lstStyle/>
          <a:p>
            <a:r>
              <a:rPr lang="en-A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A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edico-legal considerations</a:t>
            </a:r>
            <a:endParaRPr lang="en-A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484784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 rot="10800000" flipV="1">
            <a:off x="539552" y="1468564"/>
            <a:ext cx="7992889" cy="5068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The </a:t>
            </a:r>
            <a:r>
              <a:rPr lang="en-US" sz="2000" b="1" dirty="0">
                <a:latin typeface="Arial"/>
                <a:cs typeface="Arial"/>
              </a:rPr>
              <a:t>medico-legal risks </a:t>
            </a:r>
            <a:r>
              <a:rPr lang="en-US" sz="2000" dirty="0">
                <a:latin typeface="Arial"/>
                <a:cs typeface="Arial"/>
              </a:rPr>
              <a:t>for H</a:t>
            </a:r>
            <a:r>
              <a:rPr lang="en-US" sz="2000" dirty="0" smtClean="0">
                <a:latin typeface="Arial"/>
                <a:cs typeface="Arial"/>
              </a:rPr>
              <a:t>ealth Professionals and health services are </a:t>
            </a:r>
            <a:r>
              <a:rPr lang="en-US" sz="2000" b="1" dirty="0">
                <a:latin typeface="Arial"/>
                <a:cs typeface="Arial"/>
              </a:rPr>
              <a:t>unknown until case law develops</a:t>
            </a:r>
            <a:r>
              <a:rPr lang="en-US" sz="2000" dirty="0">
                <a:latin typeface="Arial"/>
                <a:cs typeface="Arial"/>
              </a:rPr>
              <a:t>. </a:t>
            </a:r>
            <a:endParaRPr lang="en-US" sz="2000" dirty="0" smtClean="0">
              <a:latin typeface="Arial"/>
              <a:cs typeface="Arial"/>
            </a:endParaRPr>
          </a:p>
          <a:p>
            <a:endParaRPr lang="en-US" sz="2000" dirty="0">
              <a:latin typeface="Arial"/>
              <a:cs typeface="Arial"/>
            </a:endParaRPr>
          </a:p>
          <a:p>
            <a:r>
              <a:rPr lang="en-US" sz="2000" dirty="0" smtClean="0">
                <a:latin typeface="Arial"/>
                <a:cs typeface="Arial"/>
              </a:rPr>
              <a:t>You should ensure you have </a:t>
            </a:r>
            <a:r>
              <a:rPr lang="en-US" sz="2000" b="1" dirty="0" smtClean="0">
                <a:latin typeface="Arial"/>
                <a:cs typeface="Arial"/>
              </a:rPr>
              <a:t>accurate and concise documentation </a:t>
            </a:r>
            <a:r>
              <a:rPr lang="en-US" sz="2000" dirty="0">
                <a:latin typeface="Arial"/>
                <a:cs typeface="Arial"/>
              </a:rPr>
              <a:t>about your interaction with your patients. </a:t>
            </a:r>
            <a:r>
              <a:rPr lang="en-US" sz="2000" dirty="0" smtClean="0">
                <a:latin typeface="Arial"/>
                <a:cs typeface="Arial"/>
              </a:rPr>
              <a:t>This </a:t>
            </a:r>
            <a:r>
              <a:rPr lang="en-US" sz="2000" dirty="0">
                <a:latin typeface="Arial"/>
                <a:cs typeface="Arial"/>
              </a:rPr>
              <a:t>consists </a:t>
            </a:r>
            <a:r>
              <a:rPr lang="en-US" sz="2000" dirty="0" smtClean="0">
                <a:latin typeface="Arial"/>
                <a:cs typeface="Arial"/>
              </a:rPr>
              <a:t>of: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>
                <a:latin typeface="Arial"/>
                <a:cs typeface="Arial"/>
              </a:rPr>
              <a:t>Deciding </a:t>
            </a:r>
            <a:r>
              <a:rPr lang="en-US" sz="2000" dirty="0">
                <a:latin typeface="Arial"/>
                <a:cs typeface="Arial"/>
              </a:rPr>
              <a:t>how you will use the My Health </a:t>
            </a:r>
            <a:r>
              <a:rPr lang="en-US" sz="2000" dirty="0" smtClean="0">
                <a:latin typeface="Arial"/>
                <a:cs typeface="Arial"/>
              </a:rPr>
              <a:t>Record system </a:t>
            </a:r>
            <a:r>
              <a:rPr lang="en-US" sz="2000" dirty="0">
                <a:latin typeface="Arial"/>
                <a:cs typeface="Arial"/>
              </a:rPr>
              <a:t>yourself and in your </a:t>
            </a:r>
            <a:r>
              <a:rPr lang="en-US" sz="2000" dirty="0" smtClean="0">
                <a:latin typeface="Arial"/>
                <a:cs typeface="Arial"/>
              </a:rPr>
              <a:t>health service;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>
                <a:latin typeface="Arial"/>
                <a:cs typeface="Arial"/>
              </a:rPr>
              <a:t>Recording </a:t>
            </a:r>
            <a:r>
              <a:rPr lang="en-US" sz="2000" dirty="0">
                <a:latin typeface="Arial"/>
                <a:cs typeface="Arial"/>
              </a:rPr>
              <a:t>this </a:t>
            </a:r>
            <a:r>
              <a:rPr lang="en-US" sz="2000" dirty="0" smtClean="0">
                <a:latin typeface="Arial"/>
                <a:cs typeface="Arial"/>
              </a:rPr>
              <a:t>in health service policies and processes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>
                <a:latin typeface="Arial"/>
                <a:cs typeface="Arial"/>
              </a:rPr>
              <a:t>Implementing </a:t>
            </a:r>
            <a:r>
              <a:rPr lang="en-US" sz="2000" dirty="0">
                <a:latin typeface="Arial"/>
                <a:cs typeface="Arial"/>
              </a:rPr>
              <a:t>the </a:t>
            </a:r>
            <a:r>
              <a:rPr lang="en-US" sz="2000" dirty="0" smtClean="0">
                <a:latin typeface="Arial"/>
                <a:cs typeface="Arial"/>
              </a:rPr>
              <a:t>health service policies and processes consistently</a:t>
            </a:r>
            <a:r>
              <a:rPr lang="en-US" sz="2000" dirty="0">
                <a:latin typeface="Arial"/>
                <a:cs typeface="Arial"/>
              </a:rPr>
              <a:t>; and </a:t>
            </a:r>
            <a:endParaRPr lang="en-US" sz="2000" dirty="0" smtClean="0">
              <a:latin typeface="Arial"/>
              <a:cs typeface="Arial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>
                <a:latin typeface="Arial"/>
                <a:cs typeface="Arial"/>
              </a:rPr>
              <a:t>Documenting </a:t>
            </a:r>
            <a:r>
              <a:rPr lang="en-US" sz="2000" dirty="0">
                <a:latin typeface="Arial"/>
                <a:cs typeface="Arial"/>
              </a:rPr>
              <a:t>the details of any action that is not consistent with the </a:t>
            </a:r>
            <a:r>
              <a:rPr lang="en-US" sz="2000" dirty="0" smtClean="0">
                <a:latin typeface="Arial"/>
                <a:cs typeface="Arial"/>
              </a:rPr>
              <a:t>policy or processes in </a:t>
            </a:r>
            <a:r>
              <a:rPr lang="en-US" sz="2000" dirty="0">
                <a:latin typeface="Arial"/>
                <a:cs typeface="Arial"/>
              </a:rPr>
              <a:t>patient notes. 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>
                <a:latin typeface="Arial"/>
                <a:cs typeface="Arial"/>
              </a:rPr>
              <a:t>Where </a:t>
            </a:r>
            <a:r>
              <a:rPr lang="en-US" sz="2000" dirty="0">
                <a:latin typeface="Arial"/>
                <a:cs typeface="Arial"/>
              </a:rPr>
              <a:t>you have made a decision to use the My Health </a:t>
            </a:r>
            <a:r>
              <a:rPr lang="en-US" sz="2000" dirty="0" smtClean="0">
                <a:latin typeface="Arial"/>
                <a:cs typeface="Arial"/>
              </a:rPr>
              <a:t>Record in </a:t>
            </a:r>
            <a:r>
              <a:rPr lang="en-US" sz="2000" dirty="0">
                <a:latin typeface="Arial"/>
                <a:cs typeface="Arial"/>
              </a:rPr>
              <a:t>a particular way for a patient, you should record this in the patient’s notes in your own record keeping system. </a:t>
            </a:r>
            <a:endParaRPr lang="en-US" sz="2000" dirty="0" smtClean="0">
              <a:latin typeface="Arial"/>
              <a:cs typeface="Arial"/>
            </a:endParaRPr>
          </a:p>
          <a:p>
            <a:endParaRPr lang="en-US" sz="1400" baseline="30000" dirty="0" smtClean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97129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9552" y="476672"/>
            <a:ext cx="6192688" cy="720080"/>
          </a:xfrm>
          <a:solidFill>
            <a:srgbClr val="74301F"/>
          </a:solidFill>
        </p:spPr>
        <p:txBody>
          <a:bodyPr anchor="ctr" anchorCtr="0"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Arial"/>
                <a:cs typeface="Arial"/>
              </a:rPr>
              <a:t>Health Service Policies and Processes </a:t>
            </a:r>
            <a:endParaRPr lang="en-AU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484784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 rot="10800000" flipV="1">
            <a:off x="539552" y="1340768"/>
            <a:ext cx="799288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/>
                <a:cs typeface="Arial"/>
              </a:rPr>
              <a:t>Health Service policies and processes should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b="1" dirty="0">
                <a:latin typeface="Arial"/>
                <a:cs typeface="Arial"/>
              </a:rPr>
              <a:t>identify </a:t>
            </a:r>
            <a:r>
              <a:rPr lang="en-US" sz="2000" b="1" dirty="0" smtClean="0">
                <a:latin typeface="Arial"/>
                <a:cs typeface="Arial"/>
              </a:rPr>
              <a:t>controls </a:t>
            </a:r>
            <a:r>
              <a:rPr lang="en-US" sz="2000" dirty="0" smtClean="0">
                <a:latin typeface="Arial"/>
                <a:cs typeface="Arial"/>
              </a:rPr>
              <a:t>for staff </a:t>
            </a:r>
            <a:r>
              <a:rPr lang="en-US" sz="2000" b="1" dirty="0" smtClean="0">
                <a:latin typeface="Arial"/>
                <a:cs typeface="Arial"/>
              </a:rPr>
              <a:t>access</a:t>
            </a:r>
            <a:r>
              <a:rPr lang="en-US" sz="2000" dirty="0" smtClean="0">
                <a:latin typeface="Arial"/>
                <a:cs typeface="Arial"/>
              </a:rPr>
              <a:t>,</a:t>
            </a:r>
            <a:r>
              <a:rPr lang="en-US" sz="2000" b="1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and</a:t>
            </a:r>
            <a:r>
              <a:rPr lang="en-US" sz="2000" b="1" dirty="0" smtClean="0">
                <a:latin typeface="Arial"/>
                <a:cs typeface="Arial"/>
              </a:rPr>
              <a:t> describe </a:t>
            </a:r>
            <a:r>
              <a:rPr lang="en-US" sz="2000" b="1" dirty="0">
                <a:latin typeface="Arial"/>
                <a:cs typeface="Arial"/>
              </a:rPr>
              <a:t>how, why and when </a:t>
            </a:r>
            <a:r>
              <a:rPr lang="en-US" sz="2000" dirty="0">
                <a:latin typeface="Arial"/>
                <a:cs typeface="Arial"/>
              </a:rPr>
              <a:t>people with different roles in the health service might </a:t>
            </a:r>
            <a:r>
              <a:rPr lang="en-US" sz="2000" b="1" dirty="0">
                <a:latin typeface="Arial"/>
                <a:cs typeface="Arial"/>
              </a:rPr>
              <a:t>use the My Health Record system</a:t>
            </a:r>
            <a:r>
              <a:rPr lang="en-US" sz="2000" dirty="0">
                <a:latin typeface="Arial"/>
                <a:cs typeface="Arial"/>
              </a:rPr>
              <a:t>, such as: 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Uploading patient information to the </a:t>
            </a:r>
            <a:r>
              <a:rPr lang="en-US" sz="2000" dirty="0" smtClean="0">
                <a:latin typeface="Arial"/>
                <a:cs typeface="Arial"/>
              </a:rPr>
              <a:t>record; </a:t>
            </a:r>
            <a:endParaRPr lang="en-US" sz="2000" dirty="0">
              <a:latin typeface="Arial"/>
              <a:cs typeface="Arial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Viewing and </a:t>
            </a:r>
            <a:r>
              <a:rPr lang="en-US" sz="2000" dirty="0" smtClean="0">
                <a:latin typeface="Arial"/>
                <a:cs typeface="Arial"/>
              </a:rPr>
              <a:t>downloading information </a:t>
            </a:r>
            <a:r>
              <a:rPr lang="en-US" sz="2000" dirty="0">
                <a:latin typeface="Arial"/>
                <a:cs typeface="Arial"/>
              </a:rPr>
              <a:t>from the My Health Record </a:t>
            </a:r>
            <a:r>
              <a:rPr lang="en-US" sz="2000" dirty="0"/>
              <a:t>system</a:t>
            </a:r>
            <a:r>
              <a:rPr lang="en-US" sz="2000" dirty="0">
                <a:latin typeface="Arial"/>
                <a:cs typeface="Arial"/>
              </a:rPr>
              <a:t>; and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Creating, maintaining and curating Shared Health Summary </a:t>
            </a:r>
            <a:r>
              <a:rPr lang="en-US" sz="2000" dirty="0" smtClean="0">
                <a:latin typeface="Arial"/>
                <a:cs typeface="Arial"/>
              </a:rPr>
              <a:t>records</a:t>
            </a:r>
          </a:p>
          <a:p>
            <a:pPr lvl="1"/>
            <a:endParaRPr lang="en-US" sz="2000" dirty="0"/>
          </a:p>
          <a:p>
            <a:r>
              <a:rPr lang="en-US" sz="2000" dirty="0" smtClean="0">
                <a:latin typeface="Arial"/>
                <a:cs typeface="Arial"/>
              </a:rPr>
              <a:t>Health </a:t>
            </a:r>
            <a:r>
              <a:rPr lang="en-US" sz="2000" dirty="0">
                <a:latin typeface="Arial"/>
                <a:cs typeface="Arial"/>
              </a:rPr>
              <a:t>Service </a:t>
            </a:r>
            <a:r>
              <a:rPr lang="en-US" sz="2000" dirty="0" smtClean="0">
                <a:latin typeface="Arial"/>
                <a:cs typeface="Arial"/>
              </a:rPr>
              <a:t>policies should </a:t>
            </a:r>
            <a:r>
              <a:rPr lang="en-US" sz="2000" dirty="0">
                <a:latin typeface="Arial"/>
                <a:cs typeface="Arial"/>
              </a:rPr>
              <a:t>describe processes for establishing </a:t>
            </a:r>
            <a:r>
              <a:rPr lang="en-US" sz="2000" b="1" dirty="0">
                <a:latin typeface="Arial"/>
                <a:cs typeface="Arial"/>
              </a:rPr>
              <a:t>informed consent to share patient information </a:t>
            </a:r>
            <a:r>
              <a:rPr lang="en-US" sz="2000" dirty="0">
                <a:latin typeface="Arial"/>
                <a:cs typeface="Arial"/>
              </a:rPr>
              <a:t>on the My Health Record system, including how this applies not just to </a:t>
            </a:r>
            <a:r>
              <a:rPr lang="en-US" sz="2000" b="1" dirty="0">
                <a:latin typeface="Arial"/>
                <a:cs typeface="Arial"/>
              </a:rPr>
              <a:t>health professionals </a:t>
            </a:r>
            <a:r>
              <a:rPr lang="en-US" sz="2000" dirty="0">
                <a:latin typeface="Arial"/>
                <a:cs typeface="Arial"/>
              </a:rPr>
              <a:t>but to </a:t>
            </a:r>
            <a:r>
              <a:rPr lang="en-US" sz="2000" b="1" dirty="0">
                <a:latin typeface="Arial"/>
                <a:cs typeface="Arial"/>
              </a:rPr>
              <a:t>all health service staff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92214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79402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9552" y="476672"/>
            <a:ext cx="6120680" cy="720080"/>
          </a:xfrm>
          <a:solidFill>
            <a:srgbClr val="74301F"/>
          </a:solidFill>
        </p:spPr>
        <p:txBody>
          <a:bodyPr anchor="ctr" anchorCtr="0">
            <a:normAutofit/>
          </a:bodyPr>
          <a:lstStyle/>
          <a:p>
            <a:pPr marL="441325" indent="-441325">
              <a:tabLst>
                <a:tab pos="449263" algn="l"/>
              </a:tabLst>
            </a:pPr>
            <a:r>
              <a:rPr lang="en-AU" dirty="0">
                <a:latin typeface="Arial" pitchFamily="34" charset="0"/>
                <a:cs typeface="Arial" pitchFamily="34" charset="0"/>
              </a:rPr>
              <a:t> </a:t>
            </a:r>
            <a:r>
              <a:rPr lang="en-A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Presentation </a:t>
            </a:r>
            <a:r>
              <a:rPr lang="en-AU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Close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4" y="1484784"/>
            <a:ext cx="82809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600" b="1" dirty="0" smtClean="0">
                <a:latin typeface="Arial" pitchFamily="34" charset="0"/>
                <a:cs typeface="Arial" pitchFamily="34" charset="0"/>
              </a:rPr>
              <a:t> Questions</a:t>
            </a:r>
            <a:endParaRPr lang="en-AU" sz="2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www.muscogeemoms.com/wp-content/uploads/2013/04/question-mark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155" y="1695941"/>
            <a:ext cx="2863690" cy="447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702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940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9552" y="476672"/>
            <a:ext cx="5688632" cy="720080"/>
          </a:xfrm>
          <a:solidFill>
            <a:srgbClr val="74301F"/>
          </a:solidFill>
        </p:spPr>
        <p:txBody>
          <a:bodyPr anchor="ctr" anchorCtr="0">
            <a:normAutofit/>
          </a:bodyPr>
          <a:lstStyle/>
          <a:p>
            <a:pPr algn="l">
              <a:tabLst>
                <a:tab pos="449263" algn="l"/>
              </a:tabLst>
            </a:pPr>
            <a:r>
              <a:rPr lang="en-AU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A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Welcome</a:t>
            </a:r>
            <a:endParaRPr lang="en-A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7"/>
          <p:cNvSpPr>
            <a:spLocks noGrp="1"/>
          </p:cNvSpPr>
          <p:nvPr>
            <p:ph sz="half" idx="4294967295"/>
          </p:nvPr>
        </p:nvSpPr>
        <p:spPr>
          <a:xfrm>
            <a:off x="395536" y="1416424"/>
            <a:ext cx="4248472" cy="1076472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lr>
                <a:srgbClr val="74301F"/>
              </a:buClr>
            </a:pPr>
            <a:r>
              <a:rPr lang="en-AU" sz="2600" dirty="0" smtClean="0">
                <a:latin typeface="Arial" pitchFamily="34" charset="0"/>
                <a:cs typeface="Arial" pitchFamily="34" charset="0"/>
              </a:rPr>
              <a:t>Welcome</a:t>
            </a:r>
          </a:p>
          <a:p>
            <a:pPr>
              <a:buClr>
                <a:srgbClr val="74301F"/>
              </a:buClr>
            </a:pPr>
            <a:r>
              <a:rPr lang="en-AU" sz="2600" dirty="0" smtClean="0">
                <a:latin typeface="Arial" pitchFamily="34" charset="0"/>
                <a:cs typeface="Arial" pitchFamily="34" charset="0"/>
              </a:rPr>
              <a:t>Introduction</a:t>
            </a:r>
          </a:p>
        </p:txBody>
      </p:sp>
      <p:pic>
        <p:nvPicPr>
          <p:cNvPr id="7" name="Picture 4" descr="Account home page. Key sections of this screen are the owner's record and other record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" y="2780928"/>
            <a:ext cx="7284720" cy="278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3857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940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9552" y="476672"/>
            <a:ext cx="5688632" cy="720080"/>
          </a:xfrm>
          <a:solidFill>
            <a:srgbClr val="74301F"/>
          </a:solidFill>
        </p:spPr>
        <p:txBody>
          <a:bodyPr anchor="ctr" anchorCtr="0">
            <a:normAutofit/>
          </a:bodyPr>
          <a:lstStyle/>
          <a:p>
            <a:pPr algn="l">
              <a:tabLst>
                <a:tab pos="449263" algn="l"/>
              </a:tabLst>
            </a:pPr>
            <a:r>
              <a:rPr lang="en-AU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A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Agenda</a:t>
            </a:r>
            <a:endParaRPr lang="en-A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4294967295"/>
          </p:nvPr>
        </p:nvSpPr>
        <p:spPr>
          <a:xfrm>
            <a:off x="327760" y="1556792"/>
            <a:ext cx="5972432" cy="468052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>
              <a:spcBef>
                <a:spcPts val="1450"/>
              </a:spcBef>
              <a:buClr>
                <a:srgbClr val="803422"/>
              </a:buClr>
            </a:pPr>
            <a:r>
              <a:rPr lang="en-AU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is </a:t>
            </a:r>
            <a:r>
              <a:rPr lang="en-AU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My Health Record System?</a:t>
            </a:r>
          </a:p>
          <a:p>
            <a:pPr>
              <a:spcBef>
                <a:spcPts val="1450"/>
              </a:spcBef>
              <a:buClr>
                <a:srgbClr val="803422"/>
              </a:buClr>
            </a:pPr>
            <a:r>
              <a:rPr lang="en-AU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Why do we need the My Health Record system?</a:t>
            </a:r>
          </a:p>
          <a:p>
            <a:pPr>
              <a:spcBef>
                <a:spcPts val="1450"/>
              </a:spcBef>
              <a:buClr>
                <a:srgbClr val="803422"/>
              </a:buClr>
            </a:pPr>
            <a:r>
              <a:rPr lang="en-AU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are the benefits of the My Health Record system? </a:t>
            </a:r>
          </a:p>
          <a:p>
            <a:pPr>
              <a:spcBef>
                <a:spcPts val="1450"/>
              </a:spcBef>
              <a:buClr>
                <a:srgbClr val="803422"/>
              </a:buClr>
            </a:pPr>
            <a:r>
              <a:rPr lang="en-AU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information is in the My Health Record system?</a:t>
            </a:r>
          </a:p>
          <a:p>
            <a:pPr>
              <a:spcBef>
                <a:spcPts val="1450"/>
              </a:spcBef>
              <a:buClr>
                <a:srgbClr val="803422"/>
              </a:buClr>
            </a:pPr>
            <a:r>
              <a:rPr lang="en-AU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Organisation and Health Professional requirements and Identifiers</a:t>
            </a:r>
          </a:p>
          <a:p>
            <a:pPr>
              <a:spcBef>
                <a:spcPts val="1450"/>
              </a:spcBef>
              <a:buClr>
                <a:srgbClr val="803422"/>
              </a:buClr>
            </a:pPr>
            <a:r>
              <a:rPr lang="en-AU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How do we participate?</a:t>
            </a:r>
          </a:p>
          <a:p>
            <a:pPr>
              <a:spcBef>
                <a:spcPts val="1450"/>
              </a:spcBef>
              <a:buClr>
                <a:srgbClr val="803422"/>
              </a:buClr>
            </a:pPr>
            <a:r>
              <a:rPr lang="en-AU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Accessing and uploading considerations</a:t>
            </a:r>
          </a:p>
          <a:p>
            <a:pPr>
              <a:spcBef>
                <a:spcPts val="1450"/>
              </a:spcBef>
              <a:buClr>
                <a:srgbClr val="803422"/>
              </a:buClr>
            </a:pPr>
            <a:r>
              <a:rPr lang="en-AU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AU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edico-legal considerations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  <a:buNone/>
            </a:pPr>
            <a:endParaRPr lang="en-A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72200" y="1412776"/>
            <a:ext cx="2288706" cy="16561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01341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940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9552" y="476672"/>
            <a:ext cx="6192688" cy="720080"/>
          </a:xfrm>
          <a:solidFill>
            <a:srgbClr val="74301F"/>
          </a:solidFill>
        </p:spPr>
        <p:txBody>
          <a:bodyPr anchor="ctr" anchorCtr="0">
            <a:normAutofit/>
          </a:bodyPr>
          <a:lstStyle/>
          <a:p>
            <a:pPr>
              <a:tabLst>
                <a:tab pos="449263" algn="l"/>
              </a:tabLst>
            </a:pPr>
            <a:r>
              <a:rPr lang="en-A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What is the My Health Record system?</a:t>
            </a:r>
            <a:endParaRPr lang="en-A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7"/>
          <p:cNvSpPr>
            <a:spLocks noGrp="1"/>
          </p:cNvSpPr>
          <p:nvPr>
            <p:ph sz="half" idx="4294967295"/>
          </p:nvPr>
        </p:nvSpPr>
        <p:spPr>
          <a:xfrm>
            <a:off x="395536" y="1340768"/>
            <a:ext cx="8352928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F68616"/>
              </a:buClr>
              <a:buNone/>
            </a:pPr>
            <a:r>
              <a:rPr lang="en-AU" sz="2000" dirty="0">
                <a:latin typeface="Arial"/>
                <a:cs typeface="Arial"/>
              </a:rPr>
              <a:t>1 July 2012 the Commonwealth commenced operation of  national infrastructure to support a shared electronic health record (PCEHR now called My Health </a:t>
            </a:r>
            <a:r>
              <a:rPr lang="en-AU" sz="2000" dirty="0" smtClean="0">
                <a:latin typeface="Arial"/>
                <a:cs typeface="Arial"/>
              </a:rPr>
              <a:t>Record system)</a:t>
            </a:r>
            <a:r>
              <a:rPr lang="en-AU" sz="2000" dirty="0">
                <a:latin typeface="Arial"/>
                <a:cs typeface="Arial"/>
              </a:rPr>
              <a:t>. </a:t>
            </a:r>
            <a:endParaRPr lang="en-AU" sz="2000" dirty="0" smtClean="0">
              <a:latin typeface="Arial"/>
              <a:cs typeface="Arial"/>
            </a:endParaRPr>
          </a:p>
          <a:p>
            <a:pPr marL="0" indent="0">
              <a:buClr>
                <a:srgbClr val="F68616"/>
              </a:buClr>
              <a:buNone/>
            </a:pPr>
            <a:endParaRPr lang="en-AU" sz="2000" dirty="0">
              <a:latin typeface="Arial"/>
              <a:cs typeface="Arial"/>
            </a:endParaRPr>
          </a:p>
          <a:p>
            <a:pPr marL="0" indent="0">
              <a:buClr>
                <a:srgbClr val="F68616"/>
              </a:buClr>
              <a:buNone/>
            </a:pPr>
            <a:r>
              <a:rPr lang="en-AU" sz="2000" dirty="0" smtClean="0">
                <a:latin typeface="Arial" pitchFamily="34" charset="0"/>
                <a:cs typeface="Arial" pitchFamily="34" charset="0"/>
              </a:rPr>
              <a:t>The My Health Record System is a way of securely</a:t>
            </a:r>
            <a:r>
              <a:rPr lang="en-A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AU" sz="2000" dirty="0" smtClean="0">
                <a:latin typeface="Arial" pitchFamily="34" charset="0"/>
                <a:cs typeface="Arial" pitchFamily="34" charset="0"/>
              </a:rPr>
              <a:t>sharing electronic health information between:</a:t>
            </a:r>
          </a:p>
          <a:p>
            <a:pPr>
              <a:buClr>
                <a:srgbClr val="74301F"/>
              </a:buClr>
            </a:pPr>
            <a:r>
              <a:rPr lang="en-AU" sz="2000" dirty="0" smtClean="0">
                <a:latin typeface="Arial" pitchFamily="34" charset="0"/>
                <a:cs typeface="Arial" pitchFamily="34" charset="0"/>
              </a:rPr>
              <a:t>patients; and</a:t>
            </a:r>
          </a:p>
          <a:p>
            <a:pPr>
              <a:buClr>
                <a:srgbClr val="74301F"/>
              </a:buClr>
            </a:pPr>
            <a:r>
              <a:rPr lang="en-AU" sz="2000" dirty="0" smtClean="0">
                <a:latin typeface="Arial" pitchFamily="34" charset="0"/>
                <a:cs typeface="Arial" pitchFamily="34" charset="0"/>
              </a:rPr>
              <a:t>health professionals.</a:t>
            </a:r>
          </a:p>
          <a:p>
            <a:pPr marL="719138" indent="-449263">
              <a:buClr>
                <a:srgbClr val="F68616"/>
              </a:buClr>
              <a:buNone/>
            </a:pPr>
            <a:endParaRPr lang="en-AU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F68616"/>
              </a:buClr>
              <a:buNone/>
            </a:pPr>
            <a:r>
              <a:rPr lang="en-AU" sz="2000" dirty="0" smtClean="0">
                <a:latin typeface="Arial" pitchFamily="34" charset="0"/>
                <a:cs typeface="Arial" pitchFamily="34" charset="0"/>
              </a:rPr>
              <a:t>Opt-in* system for:</a:t>
            </a:r>
          </a:p>
          <a:p>
            <a:pPr>
              <a:buClr>
                <a:srgbClr val="74301F"/>
              </a:buClr>
            </a:pPr>
            <a:r>
              <a:rPr lang="en-AU" sz="2000" dirty="0">
                <a:latin typeface="Arial" pitchFamily="34" charset="0"/>
                <a:cs typeface="Arial" pitchFamily="34" charset="0"/>
              </a:rPr>
              <a:t>H</a:t>
            </a:r>
            <a:r>
              <a:rPr lang="en-AU" sz="2000" dirty="0" smtClean="0">
                <a:latin typeface="Arial" pitchFamily="34" charset="0"/>
                <a:cs typeface="Arial" pitchFamily="34" charset="0"/>
              </a:rPr>
              <a:t>ealth services;</a:t>
            </a:r>
          </a:p>
          <a:p>
            <a:pPr>
              <a:spcBef>
                <a:spcPts val="600"/>
              </a:spcBef>
              <a:buClr>
                <a:srgbClr val="74301F"/>
              </a:buClr>
            </a:pPr>
            <a:r>
              <a:rPr lang="en-AU" sz="2000" dirty="0" smtClean="0">
                <a:latin typeface="Arial" pitchFamily="34" charset="0"/>
                <a:cs typeface="Arial" pitchFamily="34" charset="0"/>
              </a:rPr>
              <a:t>Health professionals; and</a:t>
            </a:r>
          </a:p>
          <a:p>
            <a:pPr>
              <a:spcBef>
                <a:spcPts val="600"/>
              </a:spcBef>
              <a:buClr>
                <a:srgbClr val="74301F"/>
              </a:buClr>
            </a:pPr>
            <a:r>
              <a:rPr lang="en-AU" sz="2000" dirty="0" smtClean="0">
                <a:latin typeface="Arial" pitchFamily="34" charset="0"/>
                <a:cs typeface="Arial" pitchFamily="34" charset="0"/>
              </a:rPr>
              <a:t>Patients.</a:t>
            </a:r>
          </a:p>
          <a:p>
            <a:pPr marL="0" indent="0">
              <a:spcBef>
                <a:spcPts val="1450"/>
              </a:spcBef>
              <a:buClr>
                <a:srgbClr val="74301F"/>
              </a:buClr>
              <a:buNone/>
            </a:pPr>
            <a:r>
              <a:rPr lang="en-AU" sz="1600" dirty="0" smtClean="0">
                <a:latin typeface="Arial" pitchFamily="34" charset="0"/>
                <a:cs typeface="Arial" pitchFamily="34" charset="0"/>
              </a:rPr>
              <a:t>* Two pilot sites in NSW and Far Nth Qld are trialling a consumer opt out model.</a:t>
            </a:r>
          </a:p>
        </p:txBody>
      </p:sp>
      <p:pic>
        <p:nvPicPr>
          <p:cNvPr id="10" name="Picture 4" descr="https://encrypted-tbn2.gstatic.com/images?q=tbn:ANd9GcQJ1a8Tx0_0R9t7Wn6h51vo2-jb0DJ6IlCaZORK5EhT2I4Drcxbm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212976"/>
            <a:ext cx="3154680" cy="20916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32591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940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9552" y="476672"/>
            <a:ext cx="6192688" cy="720080"/>
          </a:xfrm>
          <a:solidFill>
            <a:srgbClr val="74301F"/>
          </a:solidFill>
        </p:spPr>
        <p:txBody>
          <a:bodyPr anchor="ctr" anchorCtr="0">
            <a:noAutofit/>
          </a:bodyPr>
          <a:lstStyle/>
          <a:p>
            <a:pPr>
              <a:tabLst>
                <a:tab pos="449263" algn="l"/>
              </a:tabLst>
            </a:pPr>
            <a:r>
              <a:rPr lang="en-A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A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 the My Health </a:t>
            </a:r>
            <a:r>
              <a:rPr lang="en-A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Record system?</a:t>
            </a:r>
            <a:endParaRPr lang="en-A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ontent Placeholder 7"/>
          <p:cNvSpPr>
            <a:spLocks noGrp="1"/>
          </p:cNvSpPr>
          <p:nvPr>
            <p:ph sz="half" idx="4294967295"/>
          </p:nvPr>
        </p:nvSpPr>
        <p:spPr>
          <a:xfrm>
            <a:off x="467544" y="1556792"/>
            <a:ext cx="7920880" cy="4188077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1450"/>
              </a:spcBef>
              <a:buClr>
                <a:srgbClr val="F68616"/>
              </a:buClr>
              <a:buNone/>
            </a:pPr>
            <a:r>
              <a:rPr lang="en-AU" sz="2600" dirty="0" smtClean="0">
                <a:latin typeface="Arial" pitchFamily="34" charset="0"/>
                <a:cs typeface="Arial" pitchFamily="34" charset="0"/>
              </a:rPr>
              <a:t>Key objectives of the My Health Record </a:t>
            </a:r>
            <a:r>
              <a:rPr lang="en-AU" sz="2600" dirty="0">
                <a:latin typeface="Arial" pitchFamily="34" charset="0"/>
                <a:cs typeface="Arial" pitchFamily="34" charset="0"/>
              </a:rPr>
              <a:t>System:</a:t>
            </a:r>
          </a:p>
          <a:p>
            <a:pPr>
              <a:spcBef>
                <a:spcPts val="1450"/>
              </a:spcBef>
              <a:buClr>
                <a:srgbClr val="712E1E"/>
              </a:buClr>
            </a:pPr>
            <a:r>
              <a:rPr lang="en-AU" sz="2400" dirty="0"/>
              <a:t>To provide access to people’s health information to help overcome the fragmentation of health information, </a:t>
            </a:r>
          </a:p>
          <a:p>
            <a:pPr>
              <a:spcBef>
                <a:spcPts val="1450"/>
              </a:spcBef>
              <a:buClr>
                <a:srgbClr val="712E1E"/>
              </a:buClr>
            </a:pPr>
            <a:r>
              <a:rPr lang="en-AU" sz="2400" dirty="0"/>
              <a:t>improve the availability and quality of health information,</a:t>
            </a:r>
          </a:p>
          <a:p>
            <a:pPr>
              <a:spcBef>
                <a:spcPts val="1450"/>
              </a:spcBef>
              <a:buClr>
                <a:srgbClr val="712E1E"/>
              </a:buClr>
            </a:pPr>
            <a:r>
              <a:rPr lang="en-AU" sz="2400" dirty="0"/>
              <a:t>improve the coordination and quality of healthcare provided to patients by healthcare providers.</a:t>
            </a:r>
          </a:p>
        </p:txBody>
      </p:sp>
    </p:spTree>
    <p:extLst>
      <p:ext uri="{BB962C8B-B14F-4D97-AF65-F5344CB8AC3E}">
        <p14:creationId xmlns:p14="http://schemas.microsoft.com/office/powerpoint/2010/main" val="2315770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940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9552" y="476672"/>
            <a:ext cx="6192688" cy="720080"/>
          </a:xfrm>
          <a:solidFill>
            <a:srgbClr val="74301F"/>
          </a:solidFill>
        </p:spPr>
        <p:txBody>
          <a:bodyPr anchor="ctr" anchorCtr="0">
            <a:noAutofit/>
          </a:bodyPr>
          <a:lstStyle/>
          <a:p>
            <a:pPr>
              <a:tabLst>
                <a:tab pos="449263" algn="l"/>
              </a:tabLst>
            </a:pPr>
            <a:r>
              <a:rPr lang="en-A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A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 the My Health </a:t>
            </a:r>
            <a:r>
              <a:rPr lang="en-A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Record system?</a:t>
            </a:r>
            <a:endParaRPr lang="en-A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ontent Placeholder 7"/>
          <p:cNvSpPr>
            <a:spLocks noGrp="1"/>
          </p:cNvSpPr>
          <p:nvPr>
            <p:ph sz="half" idx="4294967295"/>
          </p:nvPr>
        </p:nvSpPr>
        <p:spPr>
          <a:xfrm>
            <a:off x="467544" y="1556792"/>
            <a:ext cx="7920880" cy="4188077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1450"/>
              </a:spcBef>
              <a:buClr>
                <a:srgbClr val="F68616"/>
              </a:buClr>
              <a:buNone/>
            </a:pPr>
            <a:r>
              <a:rPr lang="en-AU" sz="2600" dirty="0">
                <a:latin typeface="Arial" pitchFamily="34" charset="0"/>
                <a:cs typeface="Arial" pitchFamily="34" charset="0"/>
              </a:rPr>
              <a:t>The </a:t>
            </a:r>
            <a:r>
              <a:rPr lang="en-AU" sz="2600" dirty="0" smtClean="0">
                <a:latin typeface="Arial" pitchFamily="34" charset="0"/>
                <a:cs typeface="Arial" pitchFamily="34" charset="0"/>
              </a:rPr>
              <a:t>My Health Record </a:t>
            </a:r>
            <a:r>
              <a:rPr lang="en-AU" sz="2600" dirty="0">
                <a:latin typeface="Arial" pitchFamily="34" charset="0"/>
                <a:cs typeface="Arial" pitchFamily="34" charset="0"/>
              </a:rPr>
              <a:t>System:</a:t>
            </a:r>
          </a:p>
          <a:p>
            <a:pPr>
              <a:spcBef>
                <a:spcPts val="1450"/>
              </a:spcBef>
              <a:buClr>
                <a:srgbClr val="74301F"/>
              </a:buClr>
            </a:pPr>
            <a:r>
              <a:rPr lang="en-AU" sz="2600" dirty="0">
                <a:latin typeface="Arial" pitchFamily="34" charset="0"/>
                <a:cs typeface="Arial" pitchFamily="34" charset="0"/>
              </a:rPr>
              <a:t>is not a replacement for existing medical records</a:t>
            </a:r>
          </a:p>
          <a:p>
            <a:pPr>
              <a:spcBef>
                <a:spcPts val="1450"/>
              </a:spcBef>
              <a:buClr>
                <a:srgbClr val="74301F"/>
              </a:buClr>
            </a:pPr>
            <a:r>
              <a:rPr lang="en-AU" sz="2600" dirty="0">
                <a:latin typeface="Arial" pitchFamily="34" charset="0"/>
                <a:cs typeface="Arial" pitchFamily="34" charset="0"/>
              </a:rPr>
              <a:t>will not replace the healthcare professional’s role</a:t>
            </a:r>
          </a:p>
          <a:p>
            <a:pPr>
              <a:spcBef>
                <a:spcPts val="1450"/>
              </a:spcBef>
              <a:buClr>
                <a:srgbClr val="74301F"/>
              </a:buClr>
            </a:pPr>
            <a:r>
              <a:rPr lang="en-AU" sz="2600" dirty="0">
                <a:latin typeface="Arial" pitchFamily="34" charset="0"/>
                <a:cs typeface="Arial" pitchFamily="34" charset="0"/>
              </a:rPr>
              <a:t>does not replace direct communication with patients and other providers</a:t>
            </a:r>
          </a:p>
          <a:p>
            <a:pPr>
              <a:spcBef>
                <a:spcPts val="1450"/>
              </a:spcBef>
              <a:buClr>
                <a:srgbClr val="74301F"/>
              </a:buClr>
            </a:pPr>
            <a:r>
              <a:rPr lang="en-AU" sz="2600" dirty="0">
                <a:latin typeface="Arial" pitchFamily="34" charset="0"/>
                <a:cs typeface="Arial" pitchFamily="34" charset="0"/>
              </a:rPr>
              <a:t>is another source of information, but may not always be current or </a:t>
            </a:r>
            <a:r>
              <a:rPr lang="en-AU" sz="2600" dirty="0" smtClean="0">
                <a:latin typeface="Arial" pitchFamily="34" charset="0"/>
                <a:cs typeface="Arial" pitchFamily="34" charset="0"/>
              </a:rPr>
              <a:t>complete </a:t>
            </a:r>
            <a:r>
              <a:rPr lang="en-AU" sz="18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AU" sz="1800" dirty="0">
                <a:latin typeface="Arial" pitchFamily="34" charset="0"/>
                <a:cs typeface="Arial" pitchFamily="34" charset="0"/>
              </a:rPr>
              <a:t>Details should always be confirmed with </a:t>
            </a:r>
            <a:r>
              <a:rPr lang="en-AU" sz="1800" dirty="0" smtClean="0">
                <a:latin typeface="Arial" pitchFamily="34" charset="0"/>
                <a:cs typeface="Arial" pitchFamily="34" charset="0"/>
              </a:rPr>
              <a:t>the patient</a:t>
            </a:r>
            <a:r>
              <a:rPr lang="en-AU" sz="1800" dirty="0">
                <a:latin typeface="Arial" pitchFamily="34" charset="0"/>
                <a:cs typeface="Arial" pitchFamily="34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120773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940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9552" y="476672"/>
            <a:ext cx="6192688" cy="720080"/>
          </a:xfrm>
          <a:solidFill>
            <a:srgbClr val="74301F"/>
          </a:solidFill>
        </p:spPr>
        <p:txBody>
          <a:bodyPr anchor="ctr" anchorCtr="0">
            <a:noAutofit/>
          </a:bodyPr>
          <a:lstStyle/>
          <a:p>
            <a:pPr>
              <a:tabLst>
                <a:tab pos="449263" algn="l"/>
              </a:tabLst>
            </a:pPr>
            <a:r>
              <a:rPr lang="en-A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Benefits of the My Health Record system</a:t>
            </a:r>
          </a:p>
        </p:txBody>
      </p:sp>
      <p:sp>
        <p:nvSpPr>
          <p:cNvPr id="11" name="Content Placeholder 7"/>
          <p:cNvSpPr>
            <a:spLocks noGrp="1"/>
          </p:cNvSpPr>
          <p:nvPr>
            <p:ph sz="half" idx="4294967295"/>
          </p:nvPr>
        </p:nvSpPr>
        <p:spPr>
          <a:xfrm>
            <a:off x="539552" y="1484784"/>
            <a:ext cx="7920880" cy="4188077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>
              <a:spcAft>
                <a:spcPts val="1200"/>
              </a:spcAft>
              <a:buClr>
                <a:srgbClr val="74301F"/>
              </a:buClr>
              <a:buSzPct val="150000"/>
              <a:buFont typeface="Arial"/>
              <a:buChar char="•"/>
            </a:pPr>
            <a:r>
              <a:rPr lang="en-US" sz="2200" b="1" dirty="0">
                <a:latin typeface="Arial"/>
                <a:cs typeface="Arial"/>
              </a:rPr>
              <a:t>Reduced avoidable hospital admissions and GP visits due to more effective medication management </a:t>
            </a:r>
            <a:r>
              <a:rPr lang="en-US" sz="2200" dirty="0">
                <a:latin typeface="Arial"/>
                <a:cs typeface="Arial"/>
              </a:rPr>
              <a:t>- with more complete information about a patient at the time of prescribing, prescribing errors and adverse drug events can be reduced.</a:t>
            </a:r>
          </a:p>
          <a:p>
            <a:pPr marL="342900" indent="-342900">
              <a:spcAft>
                <a:spcPts val="1200"/>
              </a:spcAft>
              <a:buClr>
                <a:srgbClr val="74301F"/>
              </a:buClr>
              <a:buSzPct val="150000"/>
              <a:buFont typeface="Arial"/>
              <a:buChar char="•"/>
            </a:pPr>
            <a:r>
              <a:rPr lang="en-US" sz="2200" b="1" dirty="0">
                <a:latin typeface="Arial"/>
                <a:cs typeface="Arial"/>
              </a:rPr>
              <a:t>Improved continuity of care- </a:t>
            </a:r>
            <a:r>
              <a:rPr lang="en-US" sz="2200" dirty="0">
                <a:latin typeface="Arial"/>
                <a:cs typeface="Arial"/>
              </a:rPr>
              <a:t>reducing the time consumers and care providers spend repeating and sharing information across the health sector will improve the effectiveness and efficiency of healthcare delivery.</a:t>
            </a:r>
          </a:p>
          <a:p>
            <a:pPr marL="342900" indent="-342900">
              <a:spcAft>
                <a:spcPts val="1200"/>
              </a:spcAft>
              <a:buClr>
                <a:srgbClr val="74301F"/>
              </a:buClr>
              <a:buSzPct val="150000"/>
              <a:buFont typeface="Arial"/>
              <a:buChar char="•"/>
            </a:pPr>
            <a:r>
              <a:rPr lang="en-US" sz="2200" b="1" dirty="0">
                <a:latin typeface="Arial"/>
                <a:cs typeface="Arial"/>
              </a:rPr>
              <a:t>Net direct benefits </a:t>
            </a:r>
            <a:r>
              <a:rPr lang="en-US" sz="2200" dirty="0">
                <a:latin typeface="Arial"/>
                <a:cs typeface="Arial"/>
              </a:rPr>
              <a:t>of the My Health Record system estimated by Deloitte are expected to be approximately $11.5 billion over the 2010 to 2025 period.</a:t>
            </a:r>
          </a:p>
          <a:p>
            <a:pPr>
              <a:buClr>
                <a:srgbClr val="F68616"/>
              </a:buClr>
              <a:buNone/>
            </a:pPr>
            <a:endParaRPr lang="en-A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236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940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9552" y="476672"/>
            <a:ext cx="6192688" cy="720080"/>
          </a:xfrm>
          <a:solidFill>
            <a:srgbClr val="74301F"/>
          </a:solidFill>
        </p:spPr>
        <p:txBody>
          <a:bodyPr anchor="ctr" anchorCtr="0">
            <a:normAutofit fontScale="90000"/>
          </a:bodyPr>
          <a:lstStyle/>
          <a:p>
            <a:pPr algn="l">
              <a:tabLst>
                <a:tab pos="449263" algn="l"/>
              </a:tabLst>
            </a:pPr>
            <a:r>
              <a:rPr lang="en-AU" sz="27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What information is in My Health Record?</a:t>
            </a:r>
            <a:endParaRPr lang="en-AU" sz="27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7"/>
          <p:cNvSpPr>
            <a:spLocks noGrp="1"/>
          </p:cNvSpPr>
          <p:nvPr>
            <p:ph sz="half" idx="4294967295"/>
          </p:nvPr>
        </p:nvSpPr>
        <p:spPr>
          <a:xfrm>
            <a:off x="539552" y="1484784"/>
            <a:ext cx="8208912" cy="447610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F68616"/>
              </a:buClr>
              <a:buNone/>
            </a:pPr>
            <a:r>
              <a:rPr lang="en-AU" sz="2600" dirty="0" smtClean="0">
                <a:latin typeface="Arial" pitchFamily="34" charset="0"/>
                <a:cs typeface="Arial" pitchFamily="34" charset="0"/>
              </a:rPr>
              <a:t>A wide range of information can be entered and shared in the My Health Record System:</a:t>
            </a:r>
          </a:p>
          <a:p>
            <a:pPr>
              <a:buClr>
                <a:srgbClr val="74301F"/>
              </a:buClr>
            </a:pPr>
            <a:r>
              <a:rPr lang="en-AU" sz="2600" dirty="0">
                <a:latin typeface="Arial" pitchFamily="34" charset="0"/>
                <a:cs typeface="Arial" pitchFamily="34" charset="0"/>
              </a:rPr>
              <a:t>S</a:t>
            </a:r>
            <a:r>
              <a:rPr lang="en-AU" sz="2600" dirty="0" smtClean="0">
                <a:latin typeface="Arial" pitchFamily="34" charset="0"/>
                <a:cs typeface="Arial" pitchFamily="34" charset="0"/>
              </a:rPr>
              <a:t>hared health summaries</a:t>
            </a:r>
          </a:p>
          <a:p>
            <a:pPr>
              <a:buClr>
                <a:srgbClr val="74301F"/>
              </a:buClr>
            </a:pPr>
            <a:r>
              <a:rPr lang="en-AU" sz="2600" dirty="0">
                <a:latin typeface="Arial" pitchFamily="34" charset="0"/>
                <a:cs typeface="Arial" pitchFamily="34" charset="0"/>
              </a:rPr>
              <a:t>E</a:t>
            </a:r>
            <a:r>
              <a:rPr lang="en-AU" sz="2600" dirty="0" smtClean="0">
                <a:latin typeface="Arial" pitchFamily="34" charset="0"/>
                <a:cs typeface="Arial" pitchFamily="34" charset="0"/>
              </a:rPr>
              <a:t>vent summaries</a:t>
            </a:r>
          </a:p>
          <a:p>
            <a:pPr>
              <a:buClr>
                <a:srgbClr val="74301F"/>
              </a:buClr>
            </a:pPr>
            <a:r>
              <a:rPr lang="en-AU" sz="2600" dirty="0">
                <a:latin typeface="Arial" pitchFamily="34" charset="0"/>
                <a:cs typeface="Arial" pitchFamily="34" charset="0"/>
              </a:rPr>
              <a:t>D</a:t>
            </a:r>
            <a:r>
              <a:rPr lang="en-AU" sz="2600" dirty="0" smtClean="0">
                <a:latin typeface="Arial" pitchFamily="34" charset="0"/>
                <a:cs typeface="Arial" pitchFamily="34" charset="0"/>
              </a:rPr>
              <a:t>ischarge summaries</a:t>
            </a:r>
          </a:p>
          <a:p>
            <a:pPr>
              <a:buClr>
                <a:srgbClr val="74301F"/>
              </a:buClr>
            </a:pPr>
            <a:r>
              <a:rPr lang="en-AU" sz="2600" dirty="0">
                <a:latin typeface="Arial" pitchFamily="34" charset="0"/>
                <a:cs typeface="Arial" pitchFamily="34" charset="0"/>
              </a:rPr>
              <a:t>S</a:t>
            </a:r>
            <a:r>
              <a:rPr lang="en-AU" sz="2600" dirty="0" smtClean="0">
                <a:latin typeface="Arial" pitchFamily="34" charset="0"/>
                <a:cs typeface="Arial" pitchFamily="34" charset="0"/>
              </a:rPr>
              <a:t>pecialist letters</a:t>
            </a:r>
          </a:p>
          <a:p>
            <a:pPr>
              <a:buClr>
                <a:srgbClr val="74301F"/>
              </a:buClr>
            </a:pPr>
            <a:r>
              <a:rPr lang="en-AU" sz="2600" dirty="0" err="1" smtClean="0">
                <a:latin typeface="Arial" pitchFamily="34" charset="0"/>
                <a:cs typeface="Arial" pitchFamily="34" charset="0"/>
              </a:rPr>
              <a:t>eReferral</a:t>
            </a:r>
            <a:r>
              <a:rPr lang="en-AU" sz="2600" dirty="0" smtClean="0">
                <a:latin typeface="Arial" pitchFamily="34" charset="0"/>
                <a:cs typeface="Arial" pitchFamily="34" charset="0"/>
              </a:rPr>
              <a:t> letters</a:t>
            </a:r>
          </a:p>
          <a:p>
            <a:pPr marL="269875" indent="0">
              <a:buClr>
                <a:srgbClr val="F68616"/>
              </a:buClr>
              <a:buNone/>
            </a:pPr>
            <a:endParaRPr lang="en-AU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http://pcehr.uat.workstar.com.au/images/consumer-how-to-use-the-eHealth-record-system/welcom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564904"/>
            <a:ext cx="2762250" cy="330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997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940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9552" y="476672"/>
            <a:ext cx="6192688" cy="720080"/>
          </a:xfrm>
          <a:solidFill>
            <a:srgbClr val="74301F"/>
          </a:solidFill>
        </p:spPr>
        <p:txBody>
          <a:bodyPr anchor="ctr" anchorCtr="0">
            <a:noAutofit/>
          </a:bodyPr>
          <a:lstStyle/>
          <a:p>
            <a:pPr>
              <a:tabLst>
                <a:tab pos="449263" algn="l"/>
              </a:tabLst>
            </a:pPr>
            <a:r>
              <a:rPr lang="en-A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What information is in My Health Record?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half" idx="4294967295"/>
          </p:nvPr>
        </p:nvSpPr>
        <p:spPr>
          <a:xfrm>
            <a:off x="539552" y="1484784"/>
            <a:ext cx="8208912" cy="447610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F68616"/>
              </a:buClr>
              <a:buNone/>
            </a:pPr>
            <a:r>
              <a:rPr lang="en-AU" sz="2600" dirty="0" smtClean="0">
                <a:latin typeface="Arial" pitchFamily="34" charset="0"/>
                <a:cs typeface="Arial" pitchFamily="34" charset="0"/>
              </a:rPr>
              <a:t>Other clinical information that can be recorded in the My Health Record System includes:</a:t>
            </a:r>
          </a:p>
          <a:p>
            <a:pPr>
              <a:buClr>
                <a:srgbClr val="74301F"/>
              </a:buClr>
              <a:buFont typeface="Wingdings 2" charset="2"/>
              <a:buChar char=""/>
            </a:pPr>
            <a:r>
              <a:rPr lang="en-AU" sz="2600" dirty="0" smtClean="0">
                <a:latin typeface="Arial" pitchFamily="34" charset="0"/>
                <a:cs typeface="Arial" pitchFamily="34" charset="0"/>
              </a:rPr>
              <a:t>child </a:t>
            </a:r>
            <a:r>
              <a:rPr lang="en-AU" sz="2600" dirty="0">
                <a:latin typeface="Arial" pitchFamily="34" charset="0"/>
                <a:cs typeface="Arial" pitchFamily="34" charset="0"/>
              </a:rPr>
              <a:t>immunisation </a:t>
            </a:r>
            <a:r>
              <a:rPr lang="en-AU" sz="2600" dirty="0" smtClean="0">
                <a:latin typeface="Arial" pitchFamily="34" charset="0"/>
                <a:cs typeface="Arial" pitchFamily="34" charset="0"/>
              </a:rPr>
              <a:t>data</a:t>
            </a:r>
          </a:p>
          <a:p>
            <a:pPr>
              <a:buClr>
                <a:srgbClr val="74301F"/>
              </a:buClr>
            </a:pPr>
            <a:r>
              <a:rPr lang="en-AU" sz="2600" dirty="0" smtClean="0">
                <a:latin typeface="Arial" pitchFamily="34" charset="0"/>
                <a:cs typeface="Arial" pitchFamily="34" charset="0"/>
              </a:rPr>
              <a:t>organ </a:t>
            </a:r>
            <a:r>
              <a:rPr lang="en-AU" sz="2600" dirty="0">
                <a:latin typeface="Arial" pitchFamily="34" charset="0"/>
                <a:cs typeface="Arial" pitchFamily="34" charset="0"/>
              </a:rPr>
              <a:t>donor register </a:t>
            </a:r>
            <a:r>
              <a:rPr lang="en-AU" sz="2600" dirty="0" smtClean="0">
                <a:latin typeface="Arial" pitchFamily="34" charset="0"/>
                <a:cs typeface="Arial" pitchFamily="34" charset="0"/>
              </a:rPr>
              <a:t>data</a:t>
            </a:r>
          </a:p>
          <a:p>
            <a:pPr>
              <a:buClr>
                <a:srgbClr val="74301F"/>
              </a:buClr>
            </a:pPr>
            <a:r>
              <a:rPr lang="en-AU" sz="2600" dirty="0" smtClean="0">
                <a:latin typeface="Arial" pitchFamily="34" charset="0"/>
                <a:cs typeface="Arial" pitchFamily="34" charset="0"/>
              </a:rPr>
              <a:t>DHS </a:t>
            </a:r>
            <a:r>
              <a:rPr lang="en-AU" sz="2600" dirty="0">
                <a:latin typeface="Arial" pitchFamily="34" charset="0"/>
                <a:cs typeface="Arial" pitchFamily="34" charset="0"/>
              </a:rPr>
              <a:t>– Medicare and DVA claiming </a:t>
            </a:r>
            <a:r>
              <a:rPr lang="en-AU" sz="2600" dirty="0" smtClean="0">
                <a:latin typeface="Arial" pitchFamily="34" charset="0"/>
                <a:cs typeface="Arial" pitchFamily="34" charset="0"/>
              </a:rPr>
              <a:t>events</a:t>
            </a:r>
          </a:p>
          <a:p>
            <a:pPr>
              <a:buClr>
                <a:srgbClr val="74301F"/>
              </a:buClr>
            </a:pPr>
            <a:r>
              <a:rPr lang="en-AU" sz="2600" dirty="0" smtClean="0">
                <a:latin typeface="Arial" pitchFamily="34" charset="0"/>
                <a:cs typeface="Arial" pitchFamily="34" charset="0"/>
              </a:rPr>
              <a:t>PBS data</a:t>
            </a:r>
          </a:p>
          <a:p>
            <a:pPr marL="0" indent="0">
              <a:buClr>
                <a:srgbClr val="74301F"/>
              </a:buClr>
              <a:buNone/>
            </a:pPr>
            <a:endParaRPr lang="en-AU" sz="2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Clr>
                <a:srgbClr val="74301F"/>
              </a:buClr>
              <a:buNone/>
            </a:pPr>
            <a:r>
              <a:rPr lang="en-AU" sz="2600" dirty="0" smtClean="0">
                <a:latin typeface="Arial" pitchFamily="34" charset="0"/>
                <a:cs typeface="Arial" pitchFamily="34" charset="0"/>
              </a:rPr>
              <a:t>Consumers may also enter details in their record such as personal health notes, next of kin and emergency contact details</a:t>
            </a:r>
            <a:endParaRPr lang="en-AU" sz="2600" dirty="0">
              <a:latin typeface="Arial" pitchFamily="34" charset="0"/>
              <a:cs typeface="Arial" pitchFamily="34" charset="0"/>
            </a:endParaRPr>
          </a:p>
          <a:p>
            <a:pPr marL="630238" indent="-360363">
              <a:buClr>
                <a:srgbClr val="F68616"/>
              </a:buClr>
              <a:buFont typeface="+mj-lt"/>
              <a:buAutoNum type="arabicPeriod"/>
            </a:pPr>
            <a:endParaRPr lang="en-AU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794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1274</Words>
  <Application>Microsoft Macintosh PowerPoint</Application>
  <PresentationFormat>On-screen Show (4:3)</PresentationFormat>
  <Paragraphs>128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Aspect</vt:lpstr>
      <vt:lpstr>PowerPoint Presentation</vt:lpstr>
      <vt:lpstr> Welcome</vt:lpstr>
      <vt:lpstr> Agenda</vt:lpstr>
      <vt:lpstr>What is the My Health Record system?</vt:lpstr>
      <vt:lpstr>What is the My Health Record system?</vt:lpstr>
      <vt:lpstr>What is the My Health Record system?</vt:lpstr>
      <vt:lpstr>Benefits of the My Health Record system</vt:lpstr>
      <vt:lpstr>What information is in My Health Record?</vt:lpstr>
      <vt:lpstr>What information is in My Health Record?</vt:lpstr>
      <vt:lpstr>Organisational requirements for the My Health Record system</vt:lpstr>
      <vt:lpstr>Identifiers for the My Health Record system</vt:lpstr>
      <vt:lpstr>Health Professional requirements for the My Health Record system</vt:lpstr>
      <vt:lpstr>Uploading information considerations</vt:lpstr>
      <vt:lpstr>Accessing information considerations</vt:lpstr>
      <vt:lpstr>Accessing information considerations</vt:lpstr>
      <vt:lpstr>Using information considerations</vt:lpstr>
      <vt:lpstr>Medico-legal considerations</vt:lpstr>
      <vt:lpstr>Health Service Policies and Processes </vt:lpstr>
      <vt:lpstr> Presentation Close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Step 1 Presentation</dc:title>
  <dc:subject/>
  <dc:creator/>
  <cp:keywords/>
  <dc:description/>
  <cp:lastModifiedBy/>
  <cp:revision>1</cp:revision>
  <dcterms:created xsi:type="dcterms:W3CDTF">2015-12-31T00:26:35Z</dcterms:created>
  <dcterms:modified xsi:type="dcterms:W3CDTF">2016-04-26T02:05:27Z</dcterms:modified>
  <cp:category/>
</cp:coreProperties>
</file>