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handoutMasterIdLst>
    <p:handoutMasterId r:id="rId28"/>
  </p:handoutMasterIdLst>
  <p:sldIdLst>
    <p:sldId id="334" r:id="rId2"/>
    <p:sldId id="335" r:id="rId3"/>
    <p:sldId id="337" r:id="rId4"/>
    <p:sldId id="389" r:id="rId5"/>
    <p:sldId id="387" r:id="rId6"/>
    <p:sldId id="350" r:id="rId7"/>
    <p:sldId id="351" r:id="rId8"/>
    <p:sldId id="352" r:id="rId9"/>
    <p:sldId id="355" r:id="rId10"/>
    <p:sldId id="354" r:id="rId11"/>
    <p:sldId id="357" r:id="rId12"/>
    <p:sldId id="390" r:id="rId13"/>
    <p:sldId id="358" r:id="rId14"/>
    <p:sldId id="359" r:id="rId15"/>
    <p:sldId id="360" r:id="rId16"/>
    <p:sldId id="378" r:id="rId17"/>
    <p:sldId id="361" r:id="rId18"/>
    <p:sldId id="364" r:id="rId19"/>
    <p:sldId id="365" r:id="rId20"/>
    <p:sldId id="366" r:id="rId21"/>
    <p:sldId id="384" r:id="rId22"/>
    <p:sldId id="375" r:id="rId23"/>
    <p:sldId id="393" r:id="rId24"/>
    <p:sldId id="394" r:id="rId25"/>
    <p:sldId id="377" r:id="rId26"/>
  </p:sldIdLst>
  <p:sldSz cx="9144000" cy="6858000" type="screen4x3"/>
  <p:notesSz cx="6745288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01F"/>
    <a:srgbClr val="BC4C32"/>
    <a:srgbClr val="9E402A"/>
    <a:srgbClr val="803422"/>
    <a:srgbClr val="D4772A"/>
    <a:srgbClr val="C06C26"/>
    <a:srgbClr val="512A03"/>
    <a:srgbClr val="B46424"/>
    <a:srgbClr val="763D04"/>
    <a:srgbClr val="712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45" autoAdjust="0"/>
  </p:normalViewPr>
  <p:slideViewPr>
    <p:cSldViewPr>
      <p:cViewPr varScale="1">
        <p:scale>
          <a:sx n="80" d="100"/>
          <a:sy n="80" d="100"/>
        </p:scale>
        <p:origin x="-2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F8FBF-4CE0-4E1B-98BD-C70543858D27}" type="doc">
      <dgm:prSet loTypeId="urn:microsoft.com/office/officeart/2005/8/layout/v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6230A9BF-2EE8-4C22-A63E-FB22DDCFC49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Select 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A39C1-C634-4C93-807E-0872057BB797}" type="parTrans" cxnId="{4D3BAEF0-968A-48D5-A1DA-EA78DED97DAB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9C8FF-C530-464B-BC58-082ACE23B3B6}" type="sibTrans" cxnId="{4D3BAEF0-968A-48D5-A1DA-EA78DED97DAB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3D6A3-839E-49F6-AA3A-F6D197AAF780}">
      <dgm:prSet phldrT="[Text]"/>
      <dgm:spPr>
        <a:solidFill>
          <a:srgbClr val="267BB0"/>
        </a:solidFill>
      </dgm:spPr>
      <dgm:t>
        <a:bodyPr/>
        <a:lstStyle/>
        <a:p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Step </a:t>
          </a:r>
        </a:p>
        <a:p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EC9E9-340C-40DE-86C2-A98945338CC5}" type="parTrans" cxnId="{0BA064A1-60C8-4641-9BDA-F254EFAD57D1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118EB-D85E-4ECE-B9F5-E6B8230F8938}" type="sibTrans" cxnId="{0BA064A1-60C8-4641-9BDA-F254EFAD57D1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28A08D-8C52-4A32-B485-5DE6D27E5B35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Select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429F4-2A50-400E-BD52-D1B5D01EFAC8}" type="parTrans" cxnId="{89E12F58-1BC1-4553-9662-9A111006EA65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8B16D-F5B9-44D1-8389-E3D3B67AAF9E}" type="sibTrans" cxnId="{89E12F58-1BC1-4553-9662-9A111006EA65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829EC-0576-4335-A6F9-8DDB5E1286F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Step </a:t>
          </a:r>
        </a:p>
        <a:p>
          <a:r>
            <a:rPr lang="en-AU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A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0EAF5-21FB-4379-B1D4-10876E946697}" type="sibTrans" cxnId="{0B20018B-C832-4848-A6D6-F81E262BD164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F611F-52F9-400E-A91D-EDFD5010C867}" type="parTrans" cxnId="{0B20018B-C832-4848-A6D6-F81E262BD164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0D622-D417-4EA6-8DD0-DD43865BAB37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n-A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5C1D3-B409-4DDD-9279-900914F5CB95}" type="parTrans" cxnId="{F8ABE830-D37A-4D8E-9B30-9EA87C3EE7F5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8AD9B-8B5F-4835-8D6B-171110EC5F80}" type="sibTrans" cxnId="{F8ABE830-D37A-4D8E-9B30-9EA87C3EE7F5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291BC-AE8E-4BF1-9C40-48BC94AADDE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n-AU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03D9E-2E43-462B-BE2C-D064BE012631}" type="parTrans" cxnId="{EDCE85CC-D532-4183-951E-A523AE95BCB6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E15BB-54F9-4CFB-9781-EBDDE7EDEC32}" type="sibTrans" cxnId="{EDCE85CC-D532-4183-951E-A523AE95BCB6}">
      <dgm:prSet/>
      <dgm:spPr/>
      <dgm:t>
        <a:bodyPr/>
        <a:lstStyle/>
        <a:p>
          <a:endParaRPr lang="en-A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FB1A3-1677-41FD-9CD4-1E496ECD3C48}" type="pres">
      <dgm:prSet presAssocID="{33AF8FBF-4CE0-4E1B-98BD-C70543858D2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E3400B51-2794-4F12-97B1-789D4E3CEAC0}" type="pres">
      <dgm:prSet presAssocID="{FC7829EC-0576-4335-A6F9-8DDB5E1286FD}" presName="linNode" presStyleCnt="0"/>
      <dgm:spPr/>
    </dgm:pt>
    <dgm:pt modelId="{01873AF6-507D-4495-B7D3-D4D2FF356CE2}" type="pres">
      <dgm:prSet presAssocID="{FC7829EC-0576-4335-A6F9-8DDB5E1286FD}" presName="parentShp" presStyleLbl="node1" presStyleIdx="0" presStyleCnt="2" custLinFactNeighborY="-441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AE0B5C8-9CF0-4403-A2CA-AD69E0F23CED}" type="pres">
      <dgm:prSet presAssocID="{FC7829EC-0576-4335-A6F9-8DDB5E1286FD}" presName="childShp" presStyleLbl="bgAccFollowNode1" presStyleIdx="0" presStyleCnt="2" custLinFactNeighborX="-943" custLinFactNeighborY="-347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1B4FF8-93FF-4D92-9578-0EA6B171D200}" type="pres">
      <dgm:prSet presAssocID="{0D90EAF5-21FB-4379-B1D4-10876E946697}" presName="spacing" presStyleCnt="0"/>
      <dgm:spPr/>
    </dgm:pt>
    <dgm:pt modelId="{68DC4497-462E-4A5B-ACE2-69871C93FC94}" type="pres">
      <dgm:prSet presAssocID="{AD03D6A3-839E-49F6-AA3A-F6D197AAF780}" presName="linNode" presStyleCnt="0"/>
      <dgm:spPr/>
    </dgm:pt>
    <dgm:pt modelId="{7BE9F265-C0FD-4E39-A48E-A8CE1A9C26A7}" type="pres">
      <dgm:prSet presAssocID="{AD03D6A3-839E-49F6-AA3A-F6D197AAF78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A1AB9CF-64FE-4ADD-A00E-4B1F39E9CB1E}" type="pres">
      <dgm:prSet presAssocID="{AD03D6A3-839E-49F6-AA3A-F6D197AAF78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8ABE830-D37A-4D8E-9B30-9EA87C3EE7F5}" srcId="{FC7829EC-0576-4335-A6F9-8DDB5E1286FD}" destId="{2FF0D622-D417-4EA6-8DD0-DD43865BAB37}" srcOrd="0" destOrd="0" parTransId="{D0B5C1D3-B409-4DDD-9279-900914F5CB95}" sibTransId="{50F8AD9B-8B5F-4835-8D6B-171110EC5F80}"/>
    <dgm:cxn modelId="{0B20018B-C832-4848-A6D6-F81E262BD164}" srcId="{33AF8FBF-4CE0-4E1B-98BD-C70543858D27}" destId="{FC7829EC-0576-4335-A6F9-8DDB5E1286FD}" srcOrd="0" destOrd="0" parTransId="{900F611F-52F9-400E-A91D-EDFD5010C867}" sibTransId="{0D90EAF5-21FB-4379-B1D4-10876E946697}"/>
    <dgm:cxn modelId="{129495C8-1E7F-49D1-B35C-A33972CDDF2A}" type="presOf" srcId="{CD6291BC-AE8E-4BF1-9C40-48BC94AADDE9}" destId="{8A1AB9CF-64FE-4ADD-A00E-4B1F39E9CB1E}" srcOrd="0" destOrd="0" presId="urn:microsoft.com/office/officeart/2005/8/layout/vList6"/>
    <dgm:cxn modelId="{89E12F58-1BC1-4553-9662-9A111006EA65}" srcId="{AD03D6A3-839E-49F6-AA3A-F6D197AAF780}" destId="{6F28A08D-8C52-4A32-B485-5DE6D27E5B35}" srcOrd="1" destOrd="0" parTransId="{A57429F4-2A50-400E-BD52-D1B5D01EFAC8}" sibTransId="{07E8B16D-F5B9-44D1-8389-E3D3B67AAF9E}"/>
    <dgm:cxn modelId="{D0E82967-0F01-40C5-BC0D-8D19EBBFEECB}" type="presOf" srcId="{AD03D6A3-839E-49F6-AA3A-F6D197AAF780}" destId="{7BE9F265-C0FD-4E39-A48E-A8CE1A9C26A7}" srcOrd="0" destOrd="0" presId="urn:microsoft.com/office/officeart/2005/8/layout/vList6"/>
    <dgm:cxn modelId="{EDCE85CC-D532-4183-951E-A523AE95BCB6}" srcId="{AD03D6A3-839E-49F6-AA3A-F6D197AAF780}" destId="{CD6291BC-AE8E-4BF1-9C40-48BC94AADDE9}" srcOrd="0" destOrd="0" parTransId="{90E03D9E-2E43-462B-BE2C-D064BE012631}" sibTransId="{F51E15BB-54F9-4CFB-9781-EBDDE7EDEC32}"/>
    <dgm:cxn modelId="{4D3BAEF0-968A-48D5-A1DA-EA78DED97DAB}" srcId="{FC7829EC-0576-4335-A6F9-8DDB5E1286FD}" destId="{6230A9BF-2EE8-4C22-A63E-FB22DDCFC499}" srcOrd="1" destOrd="0" parTransId="{8D3A39C1-C634-4C93-807E-0872057BB797}" sibTransId="{92A9C8FF-C530-464B-BC58-082ACE23B3B6}"/>
    <dgm:cxn modelId="{77E2A5EB-D5F4-4225-B390-0626E7DBD305}" type="presOf" srcId="{6230A9BF-2EE8-4C22-A63E-FB22DDCFC499}" destId="{5AE0B5C8-9CF0-4403-A2CA-AD69E0F23CED}" srcOrd="0" destOrd="1" presId="urn:microsoft.com/office/officeart/2005/8/layout/vList6"/>
    <dgm:cxn modelId="{D0D1101D-EFB3-4D60-9EF7-4623D5F6E456}" type="presOf" srcId="{33AF8FBF-4CE0-4E1B-98BD-C70543858D27}" destId="{DD1FB1A3-1677-41FD-9CD4-1E496ECD3C48}" srcOrd="0" destOrd="0" presId="urn:microsoft.com/office/officeart/2005/8/layout/vList6"/>
    <dgm:cxn modelId="{9C5CF33F-4927-424B-ADC4-6A966B5B0C4F}" type="presOf" srcId="{2FF0D622-D417-4EA6-8DD0-DD43865BAB37}" destId="{5AE0B5C8-9CF0-4403-A2CA-AD69E0F23CED}" srcOrd="0" destOrd="0" presId="urn:microsoft.com/office/officeart/2005/8/layout/vList6"/>
    <dgm:cxn modelId="{326B0845-C774-401B-921E-E11B47459889}" type="presOf" srcId="{6F28A08D-8C52-4A32-B485-5DE6D27E5B35}" destId="{8A1AB9CF-64FE-4ADD-A00E-4B1F39E9CB1E}" srcOrd="0" destOrd="1" presId="urn:microsoft.com/office/officeart/2005/8/layout/vList6"/>
    <dgm:cxn modelId="{6C7A434D-D484-4918-BAAC-D6D0F64F0460}" type="presOf" srcId="{FC7829EC-0576-4335-A6F9-8DDB5E1286FD}" destId="{01873AF6-507D-4495-B7D3-D4D2FF356CE2}" srcOrd="0" destOrd="0" presId="urn:microsoft.com/office/officeart/2005/8/layout/vList6"/>
    <dgm:cxn modelId="{0BA064A1-60C8-4641-9BDA-F254EFAD57D1}" srcId="{33AF8FBF-4CE0-4E1B-98BD-C70543858D27}" destId="{AD03D6A3-839E-49F6-AA3A-F6D197AAF780}" srcOrd="1" destOrd="0" parTransId="{A8DEC9E9-340C-40DE-86C2-A98945338CC5}" sibTransId="{635118EB-D85E-4ECE-B9F5-E6B8230F8938}"/>
    <dgm:cxn modelId="{05439A20-03FC-4D55-BE87-F35238C29807}" type="presParOf" srcId="{DD1FB1A3-1677-41FD-9CD4-1E496ECD3C48}" destId="{E3400B51-2794-4F12-97B1-789D4E3CEAC0}" srcOrd="0" destOrd="0" presId="urn:microsoft.com/office/officeart/2005/8/layout/vList6"/>
    <dgm:cxn modelId="{29936901-CE4F-46A2-81CF-4E4EE6325968}" type="presParOf" srcId="{E3400B51-2794-4F12-97B1-789D4E3CEAC0}" destId="{01873AF6-507D-4495-B7D3-D4D2FF356CE2}" srcOrd="0" destOrd="0" presId="urn:microsoft.com/office/officeart/2005/8/layout/vList6"/>
    <dgm:cxn modelId="{18AB7189-8E6A-4059-895E-7F973FC2AC76}" type="presParOf" srcId="{E3400B51-2794-4F12-97B1-789D4E3CEAC0}" destId="{5AE0B5C8-9CF0-4403-A2CA-AD69E0F23CED}" srcOrd="1" destOrd="0" presId="urn:microsoft.com/office/officeart/2005/8/layout/vList6"/>
    <dgm:cxn modelId="{0590A6AC-4BDA-4819-B33D-51FC6169DCFE}" type="presParOf" srcId="{DD1FB1A3-1677-41FD-9CD4-1E496ECD3C48}" destId="{1F1B4FF8-93FF-4D92-9578-0EA6B171D200}" srcOrd="1" destOrd="0" presId="urn:microsoft.com/office/officeart/2005/8/layout/vList6"/>
    <dgm:cxn modelId="{1B58E6D7-0FAE-49E2-8314-9378C20D8292}" type="presParOf" srcId="{DD1FB1A3-1677-41FD-9CD4-1E496ECD3C48}" destId="{68DC4497-462E-4A5B-ACE2-69871C93FC94}" srcOrd="2" destOrd="0" presId="urn:microsoft.com/office/officeart/2005/8/layout/vList6"/>
    <dgm:cxn modelId="{FE8981FD-CD52-4850-80A8-02BC2CD4B057}" type="presParOf" srcId="{68DC4497-462E-4A5B-ACE2-69871C93FC94}" destId="{7BE9F265-C0FD-4E39-A48E-A8CE1A9C26A7}" srcOrd="0" destOrd="0" presId="urn:microsoft.com/office/officeart/2005/8/layout/vList6"/>
    <dgm:cxn modelId="{53814EF1-703B-4ACD-86DA-21A035E178CC}" type="presParOf" srcId="{68DC4497-462E-4A5B-ACE2-69871C93FC94}" destId="{8A1AB9CF-64FE-4ADD-A00E-4B1F39E9CB1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0B5C8-9CF0-4403-A2CA-AD69E0F23CED}">
      <dsp:nvSpPr>
        <dsp:cNvPr id="0" name=""/>
        <dsp:cNvSpPr/>
      </dsp:nvSpPr>
      <dsp:spPr>
        <a:xfrm>
          <a:off x="756087" y="0"/>
          <a:ext cx="1144927" cy="5348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Select </a:t>
          </a: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087" y="66856"/>
        <a:ext cx="944359" cy="401135"/>
      </dsp:txXfrm>
    </dsp:sp>
    <dsp:sp modelId="{01873AF6-507D-4495-B7D3-D4D2FF356CE2}">
      <dsp:nvSpPr>
        <dsp:cNvPr id="0" name=""/>
        <dsp:cNvSpPr/>
      </dsp:nvSpPr>
      <dsp:spPr>
        <a:xfrm>
          <a:off x="0" y="0"/>
          <a:ext cx="763284" cy="53484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Step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A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09" y="26109"/>
        <a:ext cx="711066" cy="482629"/>
      </dsp:txXfrm>
    </dsp:sp>
    <dsp:sp modelId="{8A1AB9CF-64FE-4ADD-A00E-4B1F39E9CB1E}">
      <dsp:nvSpPr>
        <dsp:cNvPr id="0" name=""/>
        <dsp:cNvSpPr/>
      </dsp:nvSpPr>
      <dsp:spPr>
        <a:xfrm>
          <a:off x="763284" y="588469"/>
          <a:ext cx="1144927" cy="5348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Select</a:t>
          </a: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3284" y="655325"/>
        <a:ext cx="944359" cy="401135"/>
      </dsp:txXfrm>
    </dsp:sp>
    <dsp:sp modelId="{7BE9F265-C0FD-4E39-A48E-A8CE1A9C26A7}">
      <dsp:nvSpPr>
        <dsp:cNvPr id="0" name=""/>
        <dsp:cNvSpPr/>
      </dsp:nvSpPr>
      <dsp:spPr>
        <a:xfrm>
          <a:off x="0" y="588469"/>
          <a:ext cx="763284" cy="534847"/>
        </a:xfrm>
        <a:prstGeom prst="roundRect">
          <a:avLst/>
        </a:prstGeom>
        <a:solidFill>
          <a:srgbClr val="267BB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Step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A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09" y="614578"/>
        <a:ext cx="711066" cy="482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1113" y="0"/>
            <a:ext cx="29225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10C6-3BBB-9E40-8A21-396E19926CD7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1113" y="9386888"/>
            <a:ext cx="29225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5FBC-8F4F-7141-8FD3-82AAE980A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4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C7501CDC-A0C9-461B-9F03-80B0DF1ACBC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694040"/>
            <a:ext cx="5396230" cy="4446984"/>
          </a:xfrm>
          <a:prstGeom prst="rect">
            <a:avLst/>
          </a:prstGeom>
        </p:spPr>
        <p:txBody>
          <a:bodyPr vert="horz" lIns="91477" tIns="45738" rIns="91477" bIns="457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8BC37467-E4DF-4FD9-8C9E-C29BFD37E10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52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7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119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533400" y="1371600"/>
            <a:ext cx="8077200" cy="457200"/>
          </a:xfrm>
        </p:spPr>
        <p:txBody>
          <a:bodyPr lIns="0" tIns="0">
            <a:noAutofit/>
          </a:bodyPr>
          <a:lstStyle>
            <a:lvl1pPr>
              <a:buClr>
                <a:schemeClr val="accent3">
                  <a:lumMod val="20000"/>
                  <a:lumOff val="80000"/>
                </a:schemeClr>
              </a:buClr>
              <a:buNone/>
              <a:def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3B80"/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  <a:lvl2pPr>
              <a:buClr>
                <a:schemeClr val="accent3">
                  <a:lumMod val="20000"/>
                  <a:lumOff val="80000"/>
                </a:schemeClr>
              </a:buClr>
              <a:defRPr sz="2200"/>
            </a:lvl2pPr>
            <a:lvl3pPr>
              <a:buClr>
                <a:schemeClr val="accent3">
                  <a:lumMod val="20000"/>
                  <a:lumOff val="80000"/>
                </a:schemeClr>
              </a:buClr>
              <a:defRPr sz="2000"/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572000" cy="4191000"/>
          </a:xfr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None/>
              <a:defRPr sz="2100">
                <a:solidFill>
                  <a:srgbClr val="0D3B80"/>
                </a:solidFill>
              </a:defRPr>
            </a:lvl1pPr>
            <a:lvl2pPr marL="548640" indent="-2011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Font typeface="Arial"/>
              <a:buChar char="•"/>
              <a:defRPr sz="1900">
                <a:solidFill>
                  <a:srgbClr val="0D3B8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defRPr sz="1700">
                <a:solidFill>
                  <a:srgbClr val="0D3B80"/>
                </a:solidFill>
              </a:defRPr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5688632" cy="864096"/>
          </a:xfrm>
          <a:noFill/>
        </p:spPr>
        <p:txBody>
          <a:bodyPr lIns="0" anchor="b" anchorCtr="0">
            <a:normAutofit/>
          </a:bodyPr>
          <a:lstStyle>
            <a:lvl1pPr>
              <a:defRPr sz="2400" b="0" i="0">
                <a:solidFill>
                  <a:srgbClr val="914520"/>
                </a:solidFill>
                <a:latin typeface="DIN-Bold"/>
                <a:cs typeface="DIN-Bold"/>
              </a:defRPr>
            </a:lvl1pPr>
          </a:lstStyle>
          <a:p>
            <a:pPr>
              <a:tabLst>
                <a:tab pos="449263" algn="l"/>
              </a:tabLst>
            </a:pPr>
            <a:endParaRPr lang="en-A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552" y="1268760"/>
            <a:ext cx="8136904" cy="0"/>
          </a:xfrm>
          <a:prstGeom prst="line">
            <a:avLst/>
          </a:prstGeom>
          <a:ln w="28575" cmpd="sng">
            <a:solidFill>
              <a:srgbClr val="78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5C0F5A-0041-4A26-B895-1A514A92D09E}" type="datetimeFigureOut">
              <a:rPr lang="en-AU" smtClean="0"/>
              <a:pPr/>
              <a:t>4/26/16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5536" y="1412776"/>
            <a:ext cx="8352928" cy="1872208"/>
          </a:xfrm>
          <a:prstGeom prst="rect">
            <a:avLst/>
          </a:prstGeom>
          <a:noFill/>
        </p:spPr>
        <p:txBody>
          <a:bodyPr vert="horz" l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0" i="0" kern="1200">
                <a:solidFill>
                  <a:srgbClr val="91452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DIN-Bold"/>
                <a:ea typeface="+mj-ea"/>
                <a:cs typeface="DIN-Bold"/>
              </a:defRPr>
            </a:lvl1pPr>
            <a:extLst/>
          </a:lstStyle>
          <a:p>
            <a:pPr algn="r"/>
            <a: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My Health</a:t>
            </a:r>
            <a:b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Record System</a:t>
            </a:r>
            <a:endParaRPr lang="en-AU" sz="4500" dirty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799" y="5877272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lvl="0" indent="360363">
              <a:spcBef>
                <a:spcPts val="250"/>
              </a:spcBef>
              <a:buClr>
                <a:srgbClr val="F68616"/>
              </a:buClr>
              <a:buSzPct val="80000"/>
              <a:defRPr/>
            </a:pPr>
            <a:endParaRPr lang="en-AU" sz="1000" dirty="0">
              <a:latin typeface="Arial" pitchFamily="34" charset="0"/>
              <a:cs typeface="Arial" pitchFamily="34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F68616"/>
              </a:buClr>
              <a:buSzPct val="80000"/>
              <a:defRPr/>
            </a:pPr>
            <a:r>
              <a:rPr lang="en-AU" sz="1000" dirty="0" smtClean="0">
                <a:latin typeface="Arial" pitchFamily="34" charset="0"/>
                <a:cs typeface="Arial" pitchFamily="34" charset="0"/>
              </a:rPr>
              <a:t>V1.4</a:t>
            </a:r>
            <a:endParaRPr lang="en-AU" sz="1000" dirty="0">
              <a:latin typeface="Arial" pitchFamily="34" charset="0"/>
              <a:cs typeface="Arial" pitchFamily="34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F68616"/>
              </a:buClr>
              <a:buSzPct val="80000"/>
              <a:defRPr/>
            </a:pPr>
            <a:r>
              <a:rPr lang="en-AU" sz="1000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 April 2016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39330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guide 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72514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All screen shots from </a:t>
            </a:r>
            <a:r>
              <a:rPr lang="en-US" sz="1400" dirty="0" err="1" smtClean="0"/>
              <a:t>Communicare</a:t>
            </a:r>
            <a:r>
              <a:rPr lang="en-US" sz="1400" dirty="0" smtClean="0"/>
              <a:t> indicate </a:t>
            </a:r>
            <a:r>
              <a:rPr lang="en-US" sz="1400" dirty="0" smtClean="0"/>
              <a:t>PCEHR.  Any </a:t>
            </a:r>
            <a:r>
              <a:rPr lang="en-US" sz="1400" dirty="0" smtClean="0"/>
              <a:t>reference to the PCEHR or the My Health </a:t>
            </a:r>
            <a:r>
              <a:rPr lang="en-US" sz="1400" dirty="0"/>
              <a:t>R</a:t>
            </a:r>
            <a:r>
              <a:rPr lang="en-US" sz="1400" dirty="0" smtClean="0"/>
              <a:t>ecord within this presentation are used interchangeably.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78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Health Summaries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cannot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be changed once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created </a:t>
            </a:r>
          </a:p>
          <a:p>
            <a:pPr>
              <a:buClr>
                <a:srgbClr val="74301F"/>
              </a:buClr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a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 SHS may be superseded by a new updated SHS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allow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you to choose what information you want to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display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 provider cannot remove another provider’s document</a:t>
            </a:r>
          </a:p>
          <a:p>
            <a:pPr>
              <a:buClr>
                <a:srgbClr val="74301F"/>
              </a:buClr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if a patient requests a health summary be removed from their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My Health Record,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this must be requested through the organisation that uploaded the summary</a:t>
            </a:r>
          </a:p>
          <a:p>
            <a:pPr>
              <a:buClr>
                <a:srgbClr val="74301F"/>
              </a:buClr>
            </a:pPr>
            <a:endParaRPr lang="en-AU" dirty="0">
              <a:latin typeface="Arial" pitchFamily="34" charset="0"/>
              <a:cs typeface="Arial" pitchFamily="34" charset="0"/>
            </a:endParaRPr>
          </a:p>
          <a:p>
            <a:pPr marL="630238" indent="-360363">
              <a:buClr>
                <a:srgbClr val="F68616"/>
              </a:buClr>
              <a:buFont typeface="+mj-lt"/>
              <a:buAutoNum type="arabicPeriod"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latin typeface="Arial" pitchFamily="34" charset="0"/>
                <a:cs typeface="Arial" pitchFamily="34" charset="0"/>
              </a:rPr>
              <a:t>Prior to Creating a 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SHS/ES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041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These steps would most likely be undertaken by an administrator/receptionist.</a:t>
            </a:r>
          </a:p>
          <a:p>
            <a:pPr marL="0" indent="0"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First check if a patient has a valid IHI.</a:t>
            </a:r>
          </a:p>
          <a:p>
            <a:pPr>
              <a:buClr>
                <a:srgbClr val="74301F"/>
              </a:buClr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recipients in  Australia with a valid Medicare card have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been allocated an IHI 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A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Biographics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page and check if the patient has name, DOB, Sex and a valid Medicare card number recorded,  and then select 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‘Save’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, the system will automatically search for IHI. 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74301F"/>
              </a:buClr>
            </a:pPr>
            <a:r>
              <a:rPr lang="en-A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v14.8 automatically validates and searches for IHI’s and My Health Records at 8pm each night. IHI’s are also validated upon opening a clinical record.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Clr>
                <a:srgbClr val="74301F"/>
              </a:buClr>
              <a:buNone/>
            </a:pP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Having 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an IHI does not mean a patient has a 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 Health Record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472" lvl="1" indent="0">
              <a:buNone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472" lvl="1" indent="0">
              <a:buNone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360363">
              <a:buClr>
                <a:srgbClr val="F68616"/>
              </a:buClr>
              <a:buFont typeface="+mj-lt"/>
              <a:buAutoNum type="arabicPeriod"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3057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0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80928"/>
            <a:ext cx="7350844" cy="114102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Creating a SHS/ES 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 patients clinical record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they have do not have a My Health Record you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see a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icon,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‘Open PCEHR’</a:t>
            </a:r>
          </a:p>
          <a:p>
            <a:pPr marL="0" indent="0">
              <a:buClr>
                <a:srgbClr val="F68616"/>
              </a:buClr>
              <a:buNone/>
            </a:pPr>
            <a:endParaRPr lang="en-US" sz="18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US" sz="18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US" sz="18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US" sz="18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US" sz="18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register a patient for a My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ealth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ecord by: 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Select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‘Open PCEHR’</a:t>
            </a:r>
          </a:p>
          <a:p>
            <a:pPr marL="0" indent="0">
              <a:buNone/>
              <a:tabLst>
                <a:tab pos="274638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Select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‘Register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this Patient for a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PCEHR’</a:t>
            </a:r>
          </a:p>
          <a:p>
            <a:pPr marL="0" indent="0">
              <a:buNone/>
              <a:tabLst>
                <a:tab pos="274638" algn="l"/>
              </a:tabLs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74638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cannot send a SHS/ES if they are not registered.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849928">
            <a:off x="7309370" y="2968661"/>
            <a:ext cx="361905" cy="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56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52936"/>
            <a:ext cx="7901092" cy="10416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Creating a SHS/ES 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88840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 patients clinical record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they have a My Health Record you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see a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icon,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‘Open PCEHR’</a:t>
            </a:r>
          </a:p>
          <a:p>
            <a:pPr marL="0" indent="0">
              <a:buClr>
                <a:srgbClr val="F68616"/>
              </a:buClr>
              <a:buNone/>
            </a:pPr>
            <a:endParaRPr lang="en-US" sz="18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US" sz="18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US" sz="18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US" sz="18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US" sz="18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patient would like you to send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SHS you can do it at the end of the consult or during the consult.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send during a consultation: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74638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‘Open PCEHR’</a:t>
            </a:r>
          </a:p>
          <a:p>
            <a:pPr marL="0" indent="0">
              <a:buNone/>
              <a:tabLst>
                <a:tab pos="274638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‘Send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SHS’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‘Send ES’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21998">
            <a:off x="7248236" y="3055473"/>
            <a:ext cx="361905" cy="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87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AU" sz="26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SHS/ES at the end of a consult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In version 14.8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- when you exit a service, a tick box will display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. You can tick or un-tick boxes in step 1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450"/>
              </a:spcBef>
              <a:buClr>
                <a:srgbClr val="F68616"/>
              </a:buClr>
              <a:buNone/>
            </a:pP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NOTE: Send Event Summary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pre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-ticked as 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default IF the patient consents to uploads in </a:t>
            </a:r>
          </a:p>
          <a:p>
            <a:pPr marL="0" indent="0">
              <a:buClr>
                <a:srgbClr val="F68616"/>
              </a:buClr>
              <a:buNone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biographics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-administration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								</a:t>
            </a: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4104456" cy="284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633986925"/>
              </p:ext>
            </p:extLst>
          </p:nvPr>
        </p:nvGraphicFramePr>
        <p:xfrm>
          <a:off x="1017846" y="4417632"/>
          <a:ext cx="1908212" cy="112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521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AU" sz="26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SHS/EHS [cont.]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‘Yes’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– This service is now complete.</a:t>
            </a:r>
          </a:p>
          <a:p>
            <a:pPr marL="0" indent="0">
              <a:buClr>
                <a:srgbClr val="F68616"/>
              </a:buClr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A SHS or ES, as selected, will be generated and displayed in a separate window. If both SHS and ES were ticked the ES will be created first. </a:t>
            </a:r>
          </a:p>
          <a:p>
            <a:pPr marL="0" indent="0">
              <a:buClr>
                <a:srgbClr val="F68616"/>
              </a:buClr>
              <a:buNone/>
            </a:pPr>
            <a:r>
              <a:rPr lang="en-AU" sz="1600" b="1" dirty="0">
                <a:latin typeface="Arial" pitchFamily="34" charset="0"/>
                <a:cs typeface="Arial" pitchFamily="34" charset="0"/>
              </a:rPr>
              <a:t>NOTE: 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At this point the information has not been sent to the My Health Record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Clr>
                <a:srgbClr val="F68616"/>
              </a:buClr>
              <a:buNone/>
              <a:tabLst>
                <a:tab pos="0" algn="l"/>
              </a:tabLst>
            </a:pPr>
            <a:r>
              <a:rPr lang="en-AU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1100" b="1" dirty="0" smtClean="0">
                <a:latin typeface="Arial" pitchFamily="34" charset="0"/>
                <a:cs typeface="Arial" pitchFamily="34" charset="0"/>
              </a:rPr>
              <a:t>						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5400600" cy="243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7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AU" sz="26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SHS/ES [cont.]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un-tick </a:t>
            </a:r>
            <a:r>
              <a:rPr lang="en-US" sz="2350" dirty="0">
                <a:latin typeface="Arial" panose="020B0604020202020204" pitchFamily="34" charset="0"/>
                <a:cs typeface="Arial" panose="020B0604020202020204" pitchFamily="34" charset="0"/>
              </a:rPr>
              <a:t>any clinical 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that is not relevant or that a patient does not want sent to their record.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This does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remove the information from your clinical information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system. </a:t>
            </a:r>
          </a:p>
          <a:p>
            <a:pPr marL="0" indent="0"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5" y="3645024"/>
            <a:ext cx="5653659" cy="261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653136"/>
            <a:ext cx="446946" cy="608210"/>
          </a:xfrm>
          <a:prstGeom prst="rect">
            <a:avLst/>
          </a:prstGeom>
        </p:spPr>
      </p:pic>
      <p:sp>
        <p:nvSpPr>
          <p:cNvPr id="9" name="Flowchart: Document 10"/>
          <p:cNvSpPr/>
          <p:nvPr/>
        </p:nvSpPr>
        <p:spPr>
          <a:xfrm>
            <a:off x="5652120" y="4581128"/>
            <a:ext cx="2952328" cy="1224136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400" dirty="0" smtClean="0"/>
              <a:t>Use </a:t>
            </a:r>
            <a:r>
              <a:rPr lang="en-AU" sz="1400" dirty="0"/>
              <a:t>the </a:t>
            </a:r>
            <a:r>
              <a:rPr lang="en-AU" sz="1400" dirty="0" smtClean="0"/>
              <a:t>tree view to exclude </a:t>
            </a:r>
            <a:r>
              <a:rPr lang="en-AU" sz="1400" dirty="0"/>
              <a:t>any </a:t>
            </a:r>
            <a:r>
              <a:rPr lang="en-AU" sz="1400" dirty="0" smtClean="0"/>
              <a:t>clinical information </a:t>
            </a:r>
            <a:r>
              <a:rPr lang="en-AU" sz="1400" dirty="0"/>
              <a:t>listed that </a:t>
            </a:r>
            <a:r>
              <a:rPr lang="en-AU" sz="1400" dirty="0" smtClean="0"/>
              <a:t>is not </a:t>
            </a:r>
            <a:r>
              <a:rPr lang="en-AU" sz="1400" dirty="0"/>
              <a:t>relevant, or </a:t>
            </a:r>
            <a:r>
              <a:rPr lang="en-AU" sz="1400" dirty="0" smtClean="0"/>
              <a:t>is to be </a:t>
            </a:r>
            <a:r>
              <a:rPr lang="en-AU" sz="1400" dirty="0"/>
              <a:t>excluded from </a:t>
            </a:r>
            <a:r>
              <a:rPr lang="en-AU" sz="1400" dirty="0" smtClean="0"/>
              <a:t>the document</a:t>
            </a:r>
            <a:r>
              <a:rPr lang="en-A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12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AU" sz="26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SHS/ES [cont.]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16832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Once you are happy with the document, you can upload it to the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My Health Record  by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selecting 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‘Save and Upload to </a:t>
            </a:r>
            <a:r>
              <a:rPr lang="en-AU" sz="2000" b="1" dirty="0" smtClean="0">
                <a:latin typeface="Arial" pitchFamily="34" charset="0"/>
                <a:cs typeface="Arial" pitchFamily="34" charset="0"/>
              </a:rPr>
              <a:t>My Health Record’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7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If you selected to send a SHS and ES.  The SHS will be created after sending the ES.</a:t>
            </a:r>
            <a:endParaRPr lang="en-A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896544" cy="221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528413">
            <a:off x="3298672" y="3993277"/>
            <a:ext cx="446946" cy="608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586267">
            <a:off x="4722894" y="4144473"/>
            <a:ext cx="446946" cy="608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104" y="393305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8616"/>
              </a:buClr>
            </a:pPr>
            <a:r>
              <a:rPr lang="en-AU" dirty="0">
                <a:latin typeface="Arial" pitchFamily="34" charset="0"/>
                <a:cs typeface="Arial" pitchFamily="34" charset="0"/>
              </a:rPr>
              <a:t>If you select close at this </a:t>
            </a:r>
          </a:p>
          <a:p>
            <a:pPr>
              <a:buClr>
                <a:srgbClr val="F68616"/>
              </a:buClr>
            </a:pPr>
            <a:r>
              <a:rPr lang="en-AU" dirty="0">
                <a:latin typeface="Arial" pitchFamily="34" charset="0"/>
                <a:cs typeface="Arial" pitchFamily="34" charset="0"/>
              </a:rPr>
              <a:t>point, the document will be </a:t>
            </a:r>
          </a:p>
          <a:p>
            <a:pPr>
              <a:buClr>
                <a:srgbClr val="F68616"/>
              </a:buClr>
            </a:pPr>
            <a:r>
              <a:rPr lang="en-AU" dirty="0">
                <a:latin typeface="Arial" pitchFamily="34" charset="0"/>
                <a:cs typeface="Arial" pitchFamily="34" charset="0"/>
              </a:rPr>
              <a:t>cancelled and not sent.</a:t>
            </a:r>
          </a:p>
        </p:txBody>
      </p:sp>
    </p:spTree>
    <p:extLst>
      <p:ext uri="{BB962C8B-B14F-4D97-AF65-F5344CB8AC3E}">
        <p14:creationId xmlns:p14="http://schemas.microsoft.com/office/powerpoint/2010/main" val="319812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327760" y="2132856"/>
            <a:ext cx="4824536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803422"/>
              </a:buClr>
            </a:pPr>
            <a:r>
              <a:rPr lang="en-AU" sz="26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Shared </a:t>
            </a:r>
            <a:r>
              <a:rPr lang="en-AU" sz="2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Health Summary &amp; Event </a:t>
            </a:r>
            <a:r>
              <a:rPr lang="en-AU" sz="26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AU" sz="2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3422"/>
              </a:buClr>
            </a:pPr>
            <a:r>
              <a:rPr lang="en-AU" sz="2600" b="1" dirty="0" err="1" smtClean="0">
                <a:latin typeface="Arial" pitchFamily="34" charset="0"/>
                <a:cs typeface="Arial" pitchFamily="34" charset="0"/>
              </a:rPr>
              <a:t>eReferral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600" b="1" dirty="0">
                <a:solidFill>
                  <a:srgbClr val="74301F"/>
                </a:solidFill>
                <a:sym typeface="Wingdings"/>
              </a:rPr>
              <a:t>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3422"/>
              </a:buClr>
            </a:pPr>
            <a:r>
              <a:rPr lang="en-AU" sz="26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My Health Record Access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132856"/>
            <a:ext cx="3598168" cy="260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129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eReferral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err="1" smtClean="0">
                <a:latin typeface="Arial" pitchFamily="34" charset="0"/>
                <a:cs typeface="Arial" pitchFamily="34" charset="0"/>
              </a:rPr>
              <a:t>eReferral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eReferral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of clinical item, from which a CDA document is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generated.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version 13.2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onwards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 can: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eReferrals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other doctors and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301F"/>
              </a:buClr>
              <a:buNone/>
              <a:tabLst>
                <a:tab pos="263525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specialists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whose address you have</a:t>
            </a:r>
          </a:p>
          <a:p>
            <a:pPr>
              <a:buClr>
                <a:srgbClr val="74301F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send a copy of the referral letter to the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63525">
              <a:buClr>
                <a:srgbClr val="74301F"/>
              </a:buClr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My Health Record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Find addresses on the HSD which you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0">
              <a:buClr>
                <a:srgbClr val="74301F"/>
              </a:buClr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then add to your local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0">
              <a:buClr>
                <a:srgbClr val="74301F"/>
              </a:buClr>
              <a:buNone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address book.</a:t>
            </a:r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Services must have the HSD and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Argus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enabled to be able to send the documents to SMD capable recipients. 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816424" cy="257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28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416424"/>
            <a:ext cx="4248472" cy="10764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Welcome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pic>
        <p:nvPicPr>
          <p:cNvPr id="7" name="Picture 4" descr="Account home page. Key sections of this screen are the owner's record and other recor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2780928"/>
            <a:ext cx="7284720" cy="27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5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327760" y="2132856"/>
            <a:ext cx="5036328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803422"/>
              </a:buClr>
            </a:pPr>
            <a:r>
              <a:rPr lang="en-AU" sz="26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Shared </a:t>
            </a:r>
            <a:r>
              <a:rPr lang="en-AU" sz="2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Health Summary &amp; Event </a:t>
            </a:r>
            <a:r>
              <a:rPr lang="en-AU" sz="26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AU" sz="2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3422"/>
              </a:buClr>
            </a:pPr>
            <a:r>
              <a:rPr lang="en-AU" sz="26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eReferral</a:t>
            </a:r>
            <a:r>
              <a:rPr lang="en-AU" sz="2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803422"/>
              </a:buClr>
            </a:pP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My Health Record Access </a:t>
            </a:r>
            <a:r>
              <a:rPr lang="en-AU" sz="2600" b="1" dirty="0">
                <a:solidFill>
                  <a:srgbClr val="74301F"/>
                </a:solidFill>
                <a:sym typeface="Wingdings"/>
              </a:rPr>
              <a:t>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803422"/>
              </a:buClr>
              <a:buNone/>
            </a:pPr>
            <a:endParaRPr lang="en-AU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8500" y="2132856"/>
            <a:ext cx="327371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06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>
                <a:latin typeface="Arial" pitchFamily="34" charset="0"/>
                <a:cs typeface="Arial" pitchFamily="34" charset="0"/>
              </a:rPr>
              <a:t>	</a:t>
            </a: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access the My Health Record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latin typeface="Arial" pitchFamily="34" charset="0"/>
                <a:cs typeface="Arial" pitchFamily="34" charset="0"/>
              </a:rPr>
              <a:t>My Health Record Access 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2000" dirty="0" smtClean="0">
              <a:solidFill>
                <a:srgbClr val="74301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2000" dirty="0" smtClean="0">
                <a:solidFill>
                  <a:srgbClr val="74301F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AU" sz="2000" dirty="0">
                <a:solidFill>
                  <a:srgbClr val="74301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- Open the 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‘Clinical Record’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2000" dirty="0">
                <a:solidFill>
                  <a:srgbClr val="74301F"/>
                </a:solidFill>
                <a:latin typeface="Arial" pitchFamily="34" charset="0"/>
                <a:cs typeface="Arial" pitchFamily="34" charset="0"/>
              </a:rPr>
              <a:t>Step 2</a:t>
            </a:r>
            <a:r>
              <a:rPr lang="en-A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- Select 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‘Open PCEHR’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[best practice would recommend asking the patients consent].  If the icon is green the patient has a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My Health Record.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Green Pceh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8309858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157530">
            <a:off x="7879246" y="3625421"/>
            <a:ext cx="369143" cy="5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>
                <a:latin typeface="Arial" pitchFamily="34" charset="0"/>
                <a:cs typeface="Arial" pitchFamily="34" charset="0"/>
              </a:rPr>
              <a:t>	</a:t>
            </a: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access the My Health Record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8616"/>
              </a:buClr>
            </a:pPr>
            <a:r>
              <a:rPr lang="en-AU" sz="2800" b="1" dirty="0">
                <a:latin typeface="Arial" pitchFamily="34" charset="0"/>
                <a:cs typeface="Arial" pitchFamily="34" charset="0"/>
              </a:rPr>
              <a:t>Emergency Access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If a patient has a code restricting access to their My Health Record, and you need to access the record to prevent a serious threat to an individuals life, health or safety or to public safety and you cannot obtain consent you may request emergency access.</a:t>
            </a: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3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356992"/>
            <a:ext cx="2952328" cy="1643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573016"/>
            <a:ext cx="3806138" cy="2251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66700">
            <a:off x="4833653" y="4098208"/>
            <a:ext cx="342721" cy="6751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7984" y="5373216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8616"/>
              </a:buClr>
            </a:pPr>
            <a:r>
              <a:rPr lang="en-AU" sz="1400" b="1" dirty="0">
                <a:latin typeface="Arial" pitchFamily="34" charset="0"/>
                <a:cs typeface="Arial" pitchFamily="34" charset="0"/>
              </a:rPr>
              <a:t>Note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: Using this code will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permit the organisation 5 consecutive 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days access to the patient record</a:t>
            </a:r>
          </a:p>
        </p:txBody>
      </p:sp>
    </p:spTree>
    <p:extLst>
      <p:ext uri="{BB962C8B-B14F-4D97-AF65-F5344CB8AC3E}">
        <p14:creationId xmlns:p14="http://schemas.microsoft.com/office/powerpoint/2010/main" val="344316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>
                <a:latin typeface="Arial" pitchFamily="34" charset="0"/>
                <a:cs typeface="Arial" pitchFamily="34" charset="0"/>
              </a:rPr>
              <a:t>	</a:t>
            </a: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access the My Health Record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8616"/>
              </a:buClr>
            </a:pPr>
            <a:r>
              <a:rPr lang="en-AU" sz="2800" b="1" dirty="0">
                <a:latin typeface="Arial" pitchFamily="34" charset="0"/>
                <a:cs typeface="Arial" pitchFamily="34" charset="0"/>
              </a:rPr>
              <a:t>Enter Document Access Code 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213285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you view a patient’s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My Health Record there 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may be some documents not visible due to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security imposed by the patient.</a:t>
            </a: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The patient 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can elect to provide you with an access code which,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entered, will make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these documents visible.</a:t>
            </a: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23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Enter 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the code and the restricted </a:t>
            </a: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documents 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will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we accessible.</a:t>
            </a: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1800" b="1" dirty="0" smtClean="0">
                <a:latin typeface="Arial" pitchFamily="34" charset="0"/>
                <a:cs typeface="Arial" pitchFamily="34" charset="0"/>
              </a:rPr>
              <a:t>Note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: Using this code once does not mean you now have open access	       to their record all the time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12604" y="4192452"/>
            <a:ext cx="369143" cy="570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573016"/>
            <a:ext cx="352839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2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>
                <a:latin typeface="Arial" pitchFamily="34" charset="0"/>
                <a:cs typeface="Arial" pitchFamily="34" charset="0"/>
              </a:rPr>
              <a:t>	</a:t>
            </a: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access the My Health Record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Audit Trails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A patients My Health Record will have a view showing the activity history related to their record.  This will show when information has been added or removed as well as the organisation that viewed the record and when.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Health care professionals will be able to see an audit log of their own activity on the My Health Record system.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Close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 Questions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muscogeemoms.com/wp-content/uploads/2013/04/question-mar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55" y="1695941"/>
            <a:ext cx="286369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0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327760" y="2132856"/>
            <a:ext cx="4824536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803422"/>
              </a:buClr>
            </a:pP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Shared Health Summary &amp; Event Summary</a:t>
            </a:r>
          </a:p>
          <a:p>
            <a:pPr>
              <a:buClr>
                <a:srgbClr val="803422"/>
              </a:buClr>
            </a:pPr>
            <a:r>
              <a:rPr lang="en-AU" sz="2600" b="1" dirty="0" err="1" smtClean="0">
                <a:latin typeface="Arial" pitchFamily="34" charset="0"/>
                <a:cs typeface="Arial" pitchFamily="34" charset="0"/>
              </a:rPr>
              <a:t>eReferral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803422"/>
              </a:buClr>
            </a:pP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My Health Record Access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132856"/>
            <a:ext cx="3598168" cy="260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34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 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What is a Shared Health Summary [SHS]?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68616"/>
              </a:buClr>
              <a:buNone/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A Shared Health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Summary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is a clinically reviewed summary of an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individual’s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healthcare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status authored by a patients ‘nominated provider’.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68616"/>
              </a:buClr>
              <a:buNone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key components of a Shared Health Summary are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rgbClr val="74301F"/>
              </a:buClr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allergies 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and adverse reactions</a:t>
            </a:r>
          </a:p>
          <a:p>
            <a:pPr>
              <a:buClr>
                <a:srgbClr val="74301F"/>
              </a:buClr>
            </a:pPr>
            <a:r>
              <a:rPr lang="en-AU" sz="1800" dirty="0">
                <a:latin typeface="Arial" pitchFamily="34" charset="0"/>
                <a:cs typeface="Arial" pitchFamily="34" charset="0"/>
              </a:rPr>
              <a:t>medications</a:t>
            </a:r>
          </a:p>
          <a:p>
            <a:pPr>
              <a:buClr>
                <a:srgbClr val="74301F"/>
              </a:buClr>
            </a:pPr>
            <a:r>
              <a:rPr lang="en-AU" sz="1800" dirty="0">
                <a:latin typeface="Arial" pitchFamily="34" charset="0"/>
                <a:cs typeface="Arial" pitchFamily="34" charset="0"/>
              </a:rPr>
              <a:t>medical history</a:t>
            </a:r>
          </a:p>
          <a:p>
            <a:pPr>
              <a:buClr>
                <a:srgbClr val="74301F"/>
              </a:buClr>
            </a:pPr>
            <a:r>
              <a:rPr lang="en-AU" sz="1800" dirty="0">
                <a:latin typeface="Arial" pitchFamily="34" charset="0"/>
                <a:cs typeface="Arial" pitchFamily="34" charset="0"/>
              </a:rPr>
              <a:t>i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mmunisations</a:t>
            </a:r>
          </a:p>
          <a:p>
            <a:pPr>
              <a:buClr>
                <a:srgbClr val="74301F"/>
              </a:buClr>
            </a:pPr>
            <a:r>
              <a:rPr lang="en-AU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roblem/diagnoses</a:t>
            </a:r>
          </a:p>
          <a:p>
            <a:pPr>
              <a:spcAft>
                <a:spcPts val="1200"/>
              </a:spcAft>
              <a:buClr>
                <a:srgbClr val="74301F"/>
              </a:buClr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procedures</a:t>
            </a: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74301F"/>
              </a:buClr>
              <a:buNone/>
            </a:pPr>
            <a:r>
              <a:rPr lang="en-AU" sz="1800" dirty="0">
                <a:latin typeface="Arial" pitchFamily="34" charset="0"/>
                <a:cs typeface="Arial" pitchFamily="34" charset="0"/>
              </a:rPr>
              <a:t>A health care professional must have a HPI-I recorded in </a:t>
            </a:r>
            <a:r>
              <a:rPr lang="en-AU" sz="1800" dirty="0" err="1">
                <a:latin typeface="Arial" pitchFamily="34" charset="0"/>
                <a:cs typeface="Arial" pitchFamily="34" charset="0"/>
              </a:rPr>
              <a:t>Communicare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 to </a:t>
            </a:r>
            <a:r>
              <a:rPr lang="en-AU" sz="1800" b="1" dirty="0">
                <a:latin typeface="Arial" pitchFamily="34" charset="0"/>
                <a:cs typeface="Arial" pitchFamily="34" charset="0"/>
              </a:rPr>
              <a:t>upload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smtClean="0">
                <a:latin typeface="Arial" pitchFamily="34" charset="0"/>
                <a:cs typeface="Arial" pitchFamily="34" charset="0"/>
              </a:rPr>
              <a:t>a Shared Health </a:t>
            </a:r>
            <a:r>
              <a:rPr lang="en-AU" sz="1800" dirty="0">
                <a:latin typeface="Arial" pitchFamily="34" charset="0"/>
                <a:cs typeface="Arial" pitchFamily="34" charset="0"/>
              </a:rPr>
              <a:t>Summary.</a:t>
            </a:r>
          </a:p>
          <a:p>
            <a:pPr marL="0" indent="0">
              <a:buClr>
                <a:srgbClr val="74301F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74301F"/>
              </a:buClr>
              <a:buNone/>
            </a:pPr>
            <a:endParaRPr lang="en-AU" sz="1750" dirty="0" smtClean="0">
              <a:latin typeface="Arial" pitchFamily="34" charset="0"/>
              <a:cs typeface="Arial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3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Nominated Provider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750" dirty="0">
              <a:latin typeface="Arial" pitchFamily="34" charset="0"/>
              <a:cs typeface="Arial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204864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4301F"/>
              </a:buClr>
            </a:pPr>
            <a:r>
              <a:rPr lang="en-AU" sz="1900" dirty="0">
                <a:latin typeface="Arial" panose="020B0604020202020204" pitchFamily="34" charset="0"/>
                <a:cs typeface="Arial" pitchFamily="34" charset="0"/>
              </a:rPr>
              <a:t>A nominated provider is a healthcare professional, involved in the continuing, coordinated and comprehensive care of a patient, who has agreed, with the individual, to create their shared health summary</a:t>
            </a:r>
            <a:r>
              <a:rPr lang="en-A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74301F"/>
              </a:buClr>
            </a:pPr>
            <a:endParaRPr lang="en-AU" sz="1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68616"/>
              </a:buClr>
            </a:pPr>
            <a:r>
              <a:rPr lang="en-AU" sz="1900" dirty="0">
                <a:latin typeface="Arial" pitchFamily="34" charset="0"/>
                <a:cs typeface="Arial" pitchFamily="34" charset="0"/>
              </a:rPr>
              <a:t>A nominated provider will typically be an individual’s regular GP, however can be a Registered Nurse or Aboriginal Health Worker</a:t>
            </a:r>
            <a:r>
              <a:rPr lang="en-A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F68616"/>
              </a:buClr>
            </a:pPr>
            <a:endParaRPr lang="en-AU" sz="1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68616"/>
              </a:buClr>
            </a:pPr>
            <a:r>
              <a:rPr lang="en-AU" sz="1900" dirty="0" smtClean="0">
                <a:latin typeface="Arial" pitchFamily="34" charset="0"/>
                <a:cs typeface="Arial" pitchFamily="34" charset="0"/>
              </a:rPr>
              <a:t>Nominated providers:</a:t>
            </a:r>
          </a:p>
          <a:p>
            <a:pPr>
              <a:buClr>
                <a:srgbClr val="F68616"/>
              </a:buClr>
            </a:pPr>
            <a:endParaRPr lang="en-AU" sz="1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A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are a qualified medical practitioner, registered nurse or an Aboriginal and Torres Strait Islander Healthcare Worker </a:t>
            </a:r>
          </a:p>
          <a:p>
            <a:pPr marL="285750" indent="-285750">
              <a:buFont typeface="Arial"/>
              <a:buChar char="•"/>
            </a:pPr>
            <a:r>
              <a:rPr lang="en-A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assessed and described all aspects of the shared health summary and taken reasonable steps to verify the accuracy of </a:t>
            </a:r>
            <a:r>
              <a:rPr lang="en-A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285750" indent="-285750">
              <a:buFont typeface="Arial"/>
              <a:buChar char="•"/>
            </a:pPr>
            <a:r>
              <a:rPr lang="en-A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reviewed the shared health summary with the patient; </a:t>
            </a:r>
            <a:r>
              <a:rPr lang="en-A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285750" indent="-285750">
              <a:buFont typeface="Arial"/>
              <a:buChar char="•"/>
            </a:pPr>
            <a:r>
              <a:rPr lang="en-A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agreed, with the patient, to act as the nominated  </a:t>
            </a:r>
            <a:r>
              <a:rPr lang="en-A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endParaRPr lang="en-A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2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Shared Health Summary Example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7231"/>
            <a:ext cx="3401568" cy="318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69217"/>
            <a:ext cx="3401568" cy="119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 rot="5400000" flipV="1">
            <a:off x="5904148" y="3537012"/>
            <a:ext cx="792088" cy="2592288"/>
          </a:xfrm>
          <a:prstGeom prst="wedgeRoundRectCallout">
            <a:avLst>
              <a:gd name="adj1" fmla="val -230301"/>
              <a:gd name="adj2" fmla="val -97367"/>
              <a:gd name="adj3" fmla="val 16667"/>
            </a:avLst>
          </a:prstGeom>
          <a:solidFill>
            <a:schemeClr val="bg1"/>
          </a:solidFill>
          <a:ln w="22225">
            <a:solidFill>
              <a:srgbClr val="74301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send a SHS from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this is what it will look like.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3" y="2132856"/>
            <a:ext cx="3888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itchFamily="34" charset="0"/>
                <a:cs typeface="Arial" pitchFamily="34" charset="0"/>
              </a:rPr>
              <a:t>A SHS will be created as a template from the information contained within your health service’s 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Communicare</a:t>
            </a:r>
            <a:r>
              <a:rPr lang="en-AU" dirty="0">
                <a:latin typeface="Arial" pitchFamily="34" charset="0"/>
                <a:cs typeface="Arial" pitchFamily="34" charset="0"/>
              </a:rPr>
              <a:t>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4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What is an Event Summary [ES]?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An Event Summary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is a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summary of a significant consultation uploaded by a health care professional, such as a: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Doctor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Nurse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AHW</a:t>
            </a:r>
          </a:p>
          <a:p>
            <a:pPr marL="0" indent="0">
              <a:buClr>
                <a:srgbClr val="74301F"/>
              </a:buClr>
              <a:buNone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74301F"/>
              </a:buClr>
              <a:buNone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 health care professional must have a HPI-I recorded in </a:t>
            </a:r>
            <a:r>
              <a:rPr lang="en-AU" sz="2600" dirty="0" err="1" smtClean="0">
                <a:latin typeface="Arial" pitchFamily="34" charset="0"/>
                <a:cs typeface="Arial" pitchFamily="34" charset="0"/>
              </a:rPr>
              <a:t>Communicare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upload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 an Event Summary.</a:t>
            </a:r>
          </a:p>
        </p:txBody>
      </p:sp>
    </p:spTree>
    <p:extLst>
      <p:ext uri="{BB962C8B-B14F-4D97-AF65-F5344CB8AC3E}">
        <p14:creationId xmlns:p14="http://schemas.microsoft.com/office/powerpoint/2010/main" val="157708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Event Summary Example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2013096"/>
            <a:ext cx="4830128" cy="428005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 rot="5400000" flipV="1">
            <a:off x="6768244" y="3032956"/>
            <a:ext cx="792088" cy="2592288"/>
          </a:xfrm>
          <a:prstGeom prst="wedgeRoundRectCallout">
            <a:avLst>
              <a:gd name="adj1" fmla="val -256942"/>
              <a:gd name="adj2" fmla="val -70233"/>
              <a:gd name="adj3" fmla="val 16667"/>
            </a:avLst>
          </a:prstGeom>
          <a:solidFill>
            <a:schemeClr val="bg1"/>
          </a:solidFill>
          <a:ln w="22225">
            <a:solidFill>
              <a:srgbClr val="74301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send an ES from </a:t>
            </a:r>
            <a:r>
              <a:rPr lang="en-A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this is what it will look like.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4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 fontScale="90000"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Health Summary </a:t>
            </a: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b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AU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Summary</a:t>
            </a:r>
            <a:endParaRPr lang="en-A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Differences Between SHS &amp; ES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265672"/>
              </p:ext>
            </p:extLst>
          </p:nvPr>
        </p:nvGraphicFramePr>
        <p:xfrm>
          <a:off x="467545" y="1977227"/>
          <a:ext cx="8280918" cy="385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90"/>
                <a:gridCol w="2905586"/>
                <a:gridCol w="3559342"/>
              </a:tblGrid>
              <a:tr h="306928">
                <a:tc>
                  <a:txBody>
                    <a:bodyPr/>
                    <a:lstStyle/>
                    <a:p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430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SHS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must be ticked ‘display on main</a:t>
                      </a:r>
                      <a:r>
                        <a:rPr lang="en-AU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summary’</a:t>
                      </a:r>
                      <a:endParaRPr lang="en-A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430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 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4301F"/>
                    </a:solidFill>
                  </a:tcPr>
                </a:tc>
              </a:tr>
              <a:tr h="521778"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Reactions</a:t>
                      </a:r>
                      <a:endParaRPr lang="en-A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430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Lists any AR recorded in Communicare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Lists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any AR recorded in the current service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778"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Medications</a:t>
                      </a:r>
                      <a:endParaRPr lang="en-A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430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Contains current medications recorded in Communicare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Contains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 new,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existing and </a:t>
                      </a:r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medications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96196"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Problem/Diagnosis</a:t>
                      </a:r>
                      <a:endParaRPr lang="en-A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430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condition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and procedures listed on the main summary screen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conditions recorded during the current service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778"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Procedures</a:t>
                      </a:r>
                      <a:endParaRPr lang="en-A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430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procedures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recorded during the current service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778"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Immunisations</a:t>
                      </a:r>
                      <a:endParaRPr lang="en-A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430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 immunisations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recorded in the patient’s clinical record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immunisations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recorded during the current service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778"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Investigations</a:t>
                      </a:r>
                      <a:endParaRPr lang="en-A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430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Contains any investigation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requests and/or results from the current </a:t>
                      </a:r>
                      <a:r>
                        <a:rPr lang="en-A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14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13714</TotalTime>
  <Words>1378</Words>
  <Application>Microsoft Macintosh PowerPoint</Application>
  <PresentationFormat>On-screen Show (4:3)</PresentationFormat>
  <Paragraphs>239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PowerPoint Presentation</vt:lpstr>
      <vt:lpstr> Welcome</vt:lpstr>
      <vt:lpstr> Agenda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Shared Health Summary &amp;  Event Summary</vt:lpstr>
      <vt:lpstr> Agenda</vt:lpstr>
      <vt:lpstr> eReferral</vt:lpstr>
      <vt:lpstr> Agenda</vt:lpstr>
      <vt:lpstr> How to access the My Health Record</vt:lpstr>
      <vt:lpstr> How to access the My Health Record</vt:lpstr>
      <vt:lpstr> How to access the My Health Record</vt:lpstr>
      <vt:lpstr> How to access the My Health Record</vt:lpstr>
      <vt:lpstr> Presentation Close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MyHR eHealth Board and Health Services PowerPoint Presentation</dc:title>
  <dc:subject/>
  <dc:creator>Nicolle Marchant</dc:creator>
  <cp:keywords/>
  <dc:description/>
  <cp:lastModifiedBy>nicolle marchant</cp:lastModifiedBy>
  <cp:revision>252</cp:revision>
  <cp:lastPrinted>2016-01-11T22:28:58Z</cp:lastPrinted>
  <dcterms:created xsi:type="dcterms:W3CDTF">2013-02-05T10:47:26Z</dcterms:created>
  <dcterms:modified xsi:type="dcterms:W3CDTF">2016-04-26T02:07:47Z</dcterms:modified>
  <cp:category/>
</cp:coreProperties>
</file>