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334" r:id="rId2"/>
    <p:sldId id="337" r:id="rId3"/>
    <p:sldId id="387" r:id="rId4"/>
    <p:sldId id="399" r:id="rId5"/>
    <p:sldId id="412" r:id="rId6"/>
    <p:sldId id="402" r:id="rId7"/>
    <p:sldId id="400" r:id="rId8"/>
    <p:sldId id="345" r:id="rId9"/>
    <p:sldId id="348" r:id="rId10"/>
    <p:sldId id="401" r:id="rId11"/>
    <p:sldId id="403" r:id="rId12"/>
    <p:sldId id="381" r:id="rId13"/>
    <p:sldId id="411" r:id="rId14"/>
    <p:sldId id="377" r:id="rId15"/>
  </p:sldIdLst>
  <p:sldSz cx="9144000" cy="6858000" type="screen4x3"/>
  <p:notesSz cx="6745288" cy="9882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01F"/>
    <a:srgbClr val="BC4C32"/>
    <a:srgbClr val="9E402A"/>
    <a:srgbClr val="803422"/>
    <a:srgbClr val="D4772A"/>
    <a:srgbClr val="C06C26"/>
    <a:srgbClr val="512A03"/>
    <a:srgbClr val="B46424"/>
    <a:srgbClr val="763D04"/>
    <a:srgbClr val="71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12" autoAdjust="0"/>
  </p:normalViewPr>
  <p:slideViewPr>
    <p:cSldViewPr>
      <p:cViewPr varScale="1">
        <p:scale>
          <a:sx n="92" d="100"/>
          <a:sy n="92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2587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10C6-3BBB-9E40-8A21-396E19926CD7}" type="datetimeFigureOut">
              <a:rPr lang="en-US" smtClean="0"/>
              <a:pPr/>
              <a:t>5/23/16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688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113" y="9386888"/>
            <a:ext cx="2922587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FBC-8F4F-7141-8FD3-82AAE980A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4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/>
          <a:lstStyle>
            <a:lvl1pPr algn="r">
              <a:defRPr sz="1200"/>
            </a:lvl1pPr>
          </a:lstStyle>
          <a:p>
            <a:fld id="{C7501CDC-A0C9-461B-9F03-80B0DF1ACBC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871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529" y="4694040"/>
            <a:ext cx="5396230" cy="4446984"/>
          </a:xfrm>
          <a:prstGeom prst="rect">
            <a:avLst/>
          </a:prstGeom>
        </p:spPr>
        <p:txBody>
          <a:bodyPr vert="horz" lIns="91477" tIns="45738" rIns="91477" bIns="457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0769" y="9386363"/>
            <a:ext cx="2922958" cy="494110"/>
          </a:xfrm>
          <a:prstGeom prst="rect">
            <a:avLst/>
          </a:prstGeom>
        </p:spPr>
        <p:txBody>
          <a:bodyPr vert="horz" lIns="91477" tIns="45738" rIns="91477" bIns="45738" rtlCol="0" anchor="b"/>
          <a:lstStyle>
            <a:lvl1pPr algn="r">
              <a:defRPr sz="1200"/>
            </a:lvl1pPr>
          </a:lstStyle>
          <a:p>
            <a:fld id="{8BC37467-E4DF-4FD9-8C9E-C29BFD37E10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52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467-E4DF-4FD9-8C9E-C29BFD37E10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6" cy="685799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533400" y="1371600"/>
            <a:ext cx="8077200" cy="457200"/>
          </a:xfrm>
        </p:spPr>
        <p:txBody>
          <a:bodyPr lIns="0" tIns="0">
            <a:noAutofit/>
          </a:bodyPr>
          <a:lstStyle>
            <a:lvl1pPr>
              <a:buClr>
                <a:schemeClr val="accent3">
                  <a:lumMod val="20000"/>
                  <a:lumOff val="80000"/>
                </a:schemeClr>
              </a:buClr>
              <a:buNone/>
              <a:def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3B80"/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  <a:lvl2pPr>
              <a:buClr>
                <a:schemeClr val="accent3">
                  <a:lumMod val="20000"/>
                  <a:lumOff val="80000"/>
                </a:schemeClr>
              </a:buClr>
              <a:defRPr sz="2200"/>
            </a:lvl2pPr>
            <a:lvl3pPr>
              <a:buClr>
                <a:schemeClr val="accent3">
                  <a:lumMod val="20000"/>
                  <a:lumOff val="80000"/>
                </a:schemeClr>
              </a:buClr>
              <a:defRPr sz="2000"/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572000" cy="4191000"/>
          </a:xfr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None/>
              <a:defRPr sz="2100">
                <a:solidFill>
                  <a:srgbClr val="0D3B80"/>
                </a:solidFill>
              </a:defRPr>
            </a:lvl1pPr>
            <a:lvl2pPr marL="548640" indent="-20116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buFont typeface="Arial"/>
              <a:buChar char="•"/>
              <a:defRPr sz="1900">
                <a:solidFill>
                  <a:srgbClr val="0D3B8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>
                  <a:lumMod val="20000"/>
                  <a:lumOff val="80000"/>
                </a:schemeClr>
              </a:buClr>
              <a:defRPr sz="1700">
                <a:solidFill>
                  <a:srgbClr val="0D3B80"/>
                </a:solidFill>
              </a:defRPr>
            </a:lvl3pPr>
            <a:lvl4pPr>
              <a:buClr>
                <a:schemeClr val="accent3">
                  <a:lumMod val="20000"/>
                  <a:lumOff val="80000"/>
                </a:schemeClr>
              </a:buClr>
              <a:defRPr sz="1800"/>
            </a:lvl4pPr>
            <a:lvl5pPr>
              <a:buClr>
                <a:schemeClr val="accent3">
                  <a:lumMod val="20000"/>
                  <a:lumOff val="80000"/>
                </a:schemeClr>
              </a:buCl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5688632" cy="864096"/>
          </a:xfrm>
          <a:noFill/>
        </p:spPr>
        <p:txBody>
          <a:bodyPr lIns="0" anchor="b" anchorCtr="0">
            <a:normAutofit/>
          </a:bodyPr>
          <a:lstStyle>
            <a:lvl1pPr>
              <a:defRPr sz="2400" b="0" i="0">
                <a:solidFill>
                  <a:srgbClr val="914520"/>
                </a:solidFill>
                <a:latin typeface="DIN-Bold"/>
                <a:cs typeface="DIN-Bold"/>
              </a:defRPr>
            </a:lvl1pPr>
          </a:lstStyle>
          <a:p>
            <a:pPr>
              <a:tabLst>
                <a:tab pos="449263" algn="l"/>
              </a:tabLst>
            </a:pPr>
            <a:endParaRPr lang="en-A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1268760"/>
            <a:ext cx="8136904" cy="0"/>
          </a:xfrm>
          <a:prstGeom prst="line">
            <a:avLst/>
          </a:prstGeom>
          <a:ln w="28575" cmpd="sng">
            <a:solidFill>
              <a:srgbClr val="78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5C0F5A-0041-4A26-B895-1A514A92D09E}" type="datetimeFigureOut">
              <a:rPr lang="en-AU" smtClean="0"/>
              <a:pPr/>
              <a:t>5/23/16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1957D0-3399-46F4-871D-4402A70A22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7584" y="1772816"/>
            <a:ext cx="7881038" cy="1972816"/>
          </a:xfrm>
          <a:prstGeom prst="rect">
            <a:avLst/>
          </a:prstGeom>
          <a:noFill/>
        </p:spPr>
        <p:txBody>
          <a:bodyPr vert="horz" l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0" i="0" kern="1200">
                <a:solidFill>
                  <a:srgbClr val="91452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DIN-Bold"/>
                <a:ea typeface="+mj-ea"/>
                <a:cs typeface="DIN-Bold"/>
              </a:defRPr>
            </a:lvl1pPr>
            <a:extLst/>
          </a:lstStyle>
          <a:p>
            <a:r>
              <a:rPr lang="en-AU" sz="4500" dirty="0" smtClean="0">
                <a:solidFill>
                  <a:srgbClr val="74301F"/>
                </a:solidFill>
                <a:effectLst>
                  <a:innerShdw dist="63500" dir="13800000">
                    <a:prstClr val="black"/>
                  </a:innerShdw>
                </a:effectLst>
                <a:latin typeface="Arial" pitchFamily="34" charset="0"/>
                <a:cs typeface="Arial" pitchFamily="34" charset="0"/>
              </a:rPr>
              <a:t>My Health Record System</a:t>
            </a:r>
            <a:endParaRPr lang="en-AU" sz="4500" dirty="0">
              <a:solidFill>
                <a:srgbClr val="74301F"/>
              </a:solidFill>
              <a:effectLst>
                <a:innerShdw dist="63500" dir="13800000">
                  <a:prstClr val="black"/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00600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>
              <a:tabLst>
                <a:tab pos="449263" algn="l"/>
              </a:tabLst>
            </a:pPr>
            <a:r>
              <a:rPr lang="en-A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information is in My Health Record?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539552" y="1484784"/>
            <a:ext cx="7632848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Clr>
                <a:srgbClr val="F68616"/>
              </a:buClr>
              <a:buNone/>
            </a:pP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Patient entered information:</a:t>
            </a:r>
          </a:p>
          <a:p>
            <a:pPr>
              <a:spcBef>
                <a:spcPts val="2400"/>
              </a:spcBef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Personal medications and allergies summary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can only be viewed though CIS that have included this functionality)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Child development information</a:t>
            </a:r>
          </a:p>
          <a:p>
            <a:pPr>
              <a:buClr>
                <a:srgbClr val="74301F"/>
              </a:buClr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Personal health notes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AU" sz="1600" dirty="0" smtClean="0">
                <a:latin typeface="Arial" pitchFamily="34" charset="0"/>
                <a:cs typeface="Arial" pitchFamily="34" charset="0"/>
              </a:rPr>
              <a:t>cannot be viewed by health professionals</a:t>
            </a:r>
          </a:p>
          <a:p>
            <a:pPr>
              <a:buClr>
                <a:srgbClr val="74301F"/>
              </a:buClr>
              <a:buFont typeface="Wingdings 2" charset="2"/>
              <a:buChar char=""/>
            </a:pPr>
            <a:r>
              <a:rPr lang="en-AU" sz="2400" dirty="0" smtClean="0">
                <a:latin typeface="Arial" pitchFamily="34" charset="0"/>
                <a:cs typeface="Arial" pitchFamily="34" charset="0"/>
              </a:rPr>
              <a:t>Advanced care directive custodian contact details</a:t>
            </a:r>
          </a:p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630238" indent="-360363">
              <a:buClr>
                <a:srgbClr val="F68616"/>
              </a:buClr>
              <a:buFont typeface="+mj-lt"/>
              <a:buAutoNum type="arabicPeriod"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 algn="l">
              <a:tabLst>
                <a:tab pos="449263" algn="l"/>
              </a:tabLst>
            </a:pPr>
            <a:r>
              <a:rPr lang="en-A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Organisational requirements for the My Health Record system</a:t>
            </a:r>
            <a:endParaRPr lang="en-A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539552" y="1484784"/>
            <a:ext cx="7920880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access and use the My Health Record system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must have:</a:t>
            </a:r>
          </a:p>
          <a:p>
            <a:pPr>
              <a:spcBef>
                <a:spcPts val="1200"/>
              </a:spcBef>
              <a:buClr>
                <a:srgbClr val="74301F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Provider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dentifier -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(HPI-O)</a:t>
            </a:r>
          </a:p>
          <a:p>
            <a:pPr>
              <a:spcBef>
                <a:spcPts val="1200"/>
              </a:spcBef>
              <a:buClr>
                <a:srgbClr val="74301F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Authentication Service for Health Public Key Infrastructure (NASH PKI)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74301F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linical information system</a:t>
            </a:r>
          </a:p>
          <a:p>
            <a:pPr>
              <a:spcBef>
                <a:spcPts val="1200"/>
              </a:spcBef>
              <a:buClr>
                <a:srgbClr val="74301F"/>
              </a:buClr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My Health Record participation agreement</a:t>
            </a:r>
          </a:p>
          <a:p>
            <a:pPr>
              <a:spcBef>
                <a:spcPts val="1200"/>
              </a:spcBef>
              <a:buClr>
                <a:srgbClr val="74301F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Health Record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policies</a:t>
            </a:r>
          </a:p>
          <a:p>
            <a:pPr>
              <a:spcBef>
                <a:spcPts val="1200"/>
              </a:spcBef>
              <a:buClr>
                <a:srgbClr val="74301F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Health Record Assisted Registration policy (if providing assisted registration for patients)</a:t>
            </a:r>
          </a:p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7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>
              <a:tabLst>
                <a:tab pos="449263" algn="l"/>
              </a:tabLst>
            </a:pPr>
            <a:r>
              <a:rPr lang="en-A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Identifiers</a:t>
            </a:r>
            <a:endParaRPr lang="en-AU" sz="3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6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/>
                <a:cs typeface="Arial"/>
              </a:rPr>
              <a:t>Operated </a:t>
            </a:r>
            <a:r>
              <a:rPr lang="en-US" dirty="0">
                <a:latin typeface="Arial"/>
                <a:cs typeface="Arial"/>
              </a:rPr>
              <a:t>by the Department of Human Services which allocates a unique 16-digit Healthcare Identifier to individuals using healthcare services, their practitioners and healthcare </a:t>
            </a:r>
            <a:r>
              <a:rPr lang="en-US" dirty="0" err="1">
                <a:latin typeface="Arial"/>
                <a:cs typeface="Arial"/>
              </a:rPr>
              <a:t>organisations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AU" dirty="0">
                <a:latin typeface="Arial" pitchFamily="34" charset="0"/>
                <a:cs typeface="Arial" pitchFamily="34" charset="0"/>
              </a:rPr>
              <a:t>identify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5091289"/>
            <a:ext cx="2592288" cy="504056"/>
          </a:xfrm>
          <a:prstGeom prst="rect">
            <a:avLst/>
          </a:prstGeom>
          <a:solidFill>
            <a:srgbClr val="743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HPI-O</a:t>
            </a:r>
            <a:endParaRPr lang="en-AU" b="1" dirty="0"/>
          </a:p>
        </p:txBody>
      </p:sp>
      <p:sp>
        <p:nvSpPr>
          <p:cNvPr id="13" name="Rectangle 12"/>
          <p:cNvSpPr/>
          <p:nvPr/>
        </p:nvSpPr>
        <p:spPr>
          <a:xfrm>
            <a:off x="3506616" y="5091289"/>
            <a:ext cx="2232248" cy="504056"/>
          </a:xfrm>
          <a:prstGeom prst="rect">
            <a:avLst/>
          </a:prstGeom>
          <a:solidFill>
            <a:srgbClr val="743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HPI-I</a:t>
            </a:r>
            <a:endParaRPr lang="en-AU" b="1" dirty="0"/>
          </a:p>
        </p:txBody>
      </p:sp>
      <p:sp>
        <p:nvSpPr>
          <p:cNvPr id="11" name="Rectangle 10"/>
          <p:cNvSpPr/>
          <p:nvPr/>
        </p:nvSpPr>
        <p:spPr>
          <a:xfrm>
            <a:off x="539552" y="3542467"/>
            <a:ext cx="2577480" cy="960548"/>
          </a:xfrm>
          <a:prstGeom prst="rect">
            <a:avLst/>
          </a:prstGeom>
          <a:solidFill>
            <a:srgbClr val="9E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Where the service was provided</a:t>
            </a:r>
            <a:endParaRPr lang="en-AU" b="1" dirty="0"/>
          </a:p>
        </p:txBody>
      </p:sp>
      <p:sp>
        <p:nvSpPr>
          <p:cNvPr id="12" name="Rectangle 11"/>
          <p:cNvSpPr/>
          <p:nvPr/>
        </p:nvSpPr>
        <p:spPr>
          <a:xfrm>
            <a:off x="3491880" y="3542467"/>
            <a:ext cx="2232248" cy="975029"/>
          </a:xfrm>
          <a:prstGeom prst="rect">
            <a:avLst/>
          </a:prstGeom>
          <a:solidFill>
            <a:srgbClr val="9E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Who provided the service</a:t>
            </a:r>
            <a:endParaRPr lang="en-AU" b="1" dirty="0"/>
          </a:p>
        </p:txBody>
      </p:sp>
      <p:sp>
        <p:nvSpPr>
          <p:cNvPr id="14" name="Rectangle 13"/>
          <p:cNvSpPr/>
          <p:nvPr/>
        </p:nvSpPr>
        <p:spPr>
          <a:xfrm>
            <a:off x="6098976" y="3542467"/>
            <a:ext cx="2513312" cy="960548"/>
          </a:xfrm>
          <a:prstGeom prst="rect">
            <a:avLst/>
          </a:prstGeom>
          <a:solidFill>
            <a:srgbClr val="9E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 Who received	  the service</a:t>
            </a:r>
            <a:endParaRPr lang="en-AU" b="1" dirty="0"/>
          </a:p>
        </p:txBody>
      </p:sp>
      <p:sp>
        <p:nvSpPr>
          <p:cNvPr id="17" name="Rectangle 16"/>
          <p:cNvSpPr/>
          <p:nvPr/>
        </p:nvSpPr>
        <p:spPr>
          <a:xfrm>
            <a:off x="6084168" y="5091289"/>
            <a:ext cx="2520280" cy="504056"/>
          </a:xfrm>
          <a:prstGeom prst="rect">
            <a:avLst/>
          </a:prstGeom>
          <a:solidFill>
            <a:srgbClr val="743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IHI</a:t>
            </a:r>
            <a:endParaRPr lang="en-AU" b="1" dirty="0"/>
          </a:p>
        </p:txBody>
      </p:sp>
      <p:sp>
        <p:nvSpPr>
          <p:cNvPr id="4" name="Down Arrow 3"/>
          <p:cNvSpPr>
            <a:spLocks/>
          </p:cNvSpPr>
          <p:nvPr/>
        </p:nvSpPr>
        <p:spPr>
          <a:xfrm>
            <a:off x="1571798" y="4554636"/>
            <a:ext cx="527796" cy="384219"/>
          </a:xfrm>
          <a:prstGeom prst="downArrow">
            <a:avLst/>
          </a:prstGeom>
          <a:solidFill>
            <a:srgbClr val="BC4C32"/>
          </a:solidFill>
          <a:ln>
            <a:solidFill>
              <a:srgbClr val="BC4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Down Arrow 19"/>
          <p:cNvSpPr>
            <a:spLocks/>
          </p:cNvSpPr>
          <p:nvPr/>
        </p:nvSpPr>
        <p:spPr>
          <a:xfrm>
            <a:off x="4358842" y="4562271"/>
            <a:ext cx="527796" cy="384219"/>
          </a:xfrm>
          <a:prstGeom prst="downArrow">
            <a:avLst/>
          </a:prstGeom>
          <a:solidFill>
            <a:srgbClr val="BC4C32"/>
          </a:solidFill>
          <a:ln>
            <a:solidFill>
              <a:srgbClr val="BC4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Down Arrow 20"/>
          <p:cNvSpPr>
            <a:spLocks/>
          </p:cNvSpPr>
          <p:nvPr/>
        </p:nvSpPr>
        <p:spPr>
          <a:xfrm>
            <a:off x="7080410" y="4558529"/>
            <a:ext cx="527796" cy="384219"/>
          </a:xfrm>
          <a:prstGeom prst="downArrow">
            <a:avLst/>
          </a:prstGeom>
          <a:solidFill>
            <a:srgbClr val="BC4C32"/>
          </a:solidFill>
          <a:ln>
            <a:solidFill>
              <a:srgbClr val="BC4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5733256"/>
            <a:ext cx="7416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latin typeface="Arial" pitchFamily="34" charset="0"/>
                <a:cs typeface="Arial" pitchFamily="34" charset="0"/>
              </a:rPr>
              <a:t>Healthcare identifiers ensure that the right information is associated with the right patient and the right healthcare professional. </a:t>
            </a:r>
          </a:p>
        </p:txBody>
      </p:sp>
    </p:spTree>
    <p:extLst>
      <p:ext uri="{BB962C8B-B14F-4D97-AF65-F5344CB8AC3E}">
        <p14:creationId xmlns:p14="http://schemas.microsoft.com/office/powerpoint/2010/main" val="55704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ePIP</a:t>
            </a:r>
            <a:endParaRPr lang="en-A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700808"/>
            <a:ext cx="8280920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37121"/>
              </a:buClr>
            </a:pPr>
            <a:r>
              <a:rPr lang="en-US" sz="2000" dirty="0">
                <a:latin typeface="Arial"/>
                <a:cs typeface="Arial"/>
              </a:rPr>
              <a:t>From </a:t>
            </a:r>
            <a:r>
              <a:rPr lang="en-US" sz="2000" b="1" dirty="0">
                <a:latin typeface="Arial"/>
                <a:cs typeface="Arial"/>
              </a:rPr>
              <a:t>May 2016 </a:t>
            </a:r>
            <a:r>
              <a:rPr lang="en-US" sz="2000" dirty="0">
                <a:latin typeface="Arial"/>
                <a:cs typeface="Arial"/>
              </a:rPr>
              <a:t>the </a:t>
            </a:r>
            <a:r>
              <a:rPr lang="en-US" sz="2000" dirty="0" smtClean="0">
                <a:latin typeface="Arial"/>
                <a:cs typeface="Arial"/>
              </a:rPr>
              <a:t>Practice </a:t>
            </a:r>
            <a:r>
              <a:rPr lang="en-US" sz="2000" dirty="0">
                <a:latin typeface="Arial"/>
                <a:cs typeface="Arial"/>
              </a:rPr>
              <a:t>Incentives Program </a:t>
            </a:r>
            <a:r>
              <a:rPr lang="en-US" sz="2000" dirty="0" err="1">
                <a:latin typeface="Arial"/>
                <a:cs typeface="Arial"/>
              </a:rPr>
              <a:t>eHealth</a:t>
            </a:r>
            <a:r>
              <a:rPr lang="en-US" sz="2000" dirty="0">
                <a:latin typeface="Arial"/>
                <a:cs typeface="Arial"/>
              </a:rPr>
              <a:t> Incentive (</a:t>
            </a:r>
            <a:r>
              <a:rPr lang="en-US" sz="2000" dirty="0" err="1">
                <a:latin typeface="Arial"/>
                <a:cs typeface="Arial"/>
              </a:rPr>
              <a:t>ePIP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includes a </a:t>
            </a:r>
            <a:r>
              <a:rPr lang="en-US" sz="2000" b="1" dirty="0" smtClean="0">
                <a:latin typeface="Arial"/>
                <a:cs typeface="Arial"/>
              </a:rPr>
              <a:t>new </a:t>
            </a:r>
            <a:r>
              <a:rPr lang="en-US" sz="2000" b="1" dirty="0">
                <a:latin typeface="Arial"/>
                <a:cs typeface="Arial"/>
              </a:rPr>
              <a:t>eligibility </a:t>
            </a:r>
            <a:r>
              <a:rPr lang="en-US" sz="2000" b="1" dirty="0" smtClean="0">
                <a:latin typeface="Arial"/>
                <a:cs typeface="Arial"/>
              </a:rPr>
              <a:t>requirement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37121"/>
              </a:buClr>
            </a:pPr>
            <a:endParaRPr lang="en-US" b="1" dirty="0" smtClean="0">
              <a:latin typeface="Arial"/>
              <a:cs typeface="Arial"/>
            </a:endParaRPr>
          </a:p>
          <a:p>
            <a:pPr>
              <a:spcAft>
                <a:spcPts val="1200"/>
              </a:spcAft>
              <a:buClr>
                <a:srgbClr val="F37121"/>
              </a:buClr>
            </a:pP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  <a:buClr>
                <a:srgbClr val="F37121"/>
              </a:buClr>
            </a:pPr>
            <a:endParaRPr lang="en-US" dirty="0" smtClean="0">
              <a:latin typeface="Arial"/>
              <a:cs typeface="Arial"/>
            </a:endParaRPr>
          </a:p>
          <a:p>
            <a:pPr>
              <a:spcAft>
                <a:spcPts val="1200"/>
              </a:spcAft>
              <a:buClr>
                <a:srgbClr val="F37121"/>
              </a:buClr>
            </a:pPr>
            <a:endParaRPr lang="en-US" dirty="0">
              <a:latin typeface="Arial"/>
              <a:cs typeface="Arial"/>
            </a:endParaRPr>
          </a:p>
          <a:p>
            <a:pPr>
              <a:spcAft>
                <a:spcPts val="1200"/>
              </a:spcAft>
              <a:buClr>
                <a:srgbClr val="F37121"/>
              </a:buClr>
            </a:pPr>
            <a:endParaRPr lang="en-US" dirty="0" smtClean="0">
              <a:latin typeface="Arial"/>
              <a:cs typeface="Arial"/>
            </a:endParaRPr>
          </a:p>
          <a:p>
            <a:pPr algn="ctr">
              <a:spcAft>
                <a:spcPts val="1200"/>
              </a:spcAft>
              <a:buClr>
                <a:srgbClr val="F37121"/>
              </a:buClr>
            </a:pPr>
            <a:endParaRPr lang="en-US" dirty="0" smtClean="0">
              <a:latin typeface="Arial"/>
              <a:cs typeface="Arial"/>
            </a:endParaRPr>
          </a:p>
          <a:p>
            <a:pPr algn="ctr">
              <a:spcAft>
                <a:spcPts val="1200"/>
              </a:spcAft>
              <a:buClr>
                <a:srgbClr val="F37121"/>
              </a:buClr>
            </a:pPr>
            <a:r>
              <a:rPr lang="en-US" dirty="0" smtClean="0">
                <a:latin typeface="Arial"/>
                <a:cs typeface="Arial"/>
              </a:rPr>
              <a:t>PIP </a:t>
            </a:r>
            <a:r>
              <a:rPr lang="en-US" dirty="0">
                <a:latin typeface="Arial"/>
                <a:cs typeface="Arial"/>
              </a:rPr>
              <a:t>is worth up to $50,000 p/a per </a:t>
            </a:r>
            <a:r>
              <a:rPr lang="en-US" dirty="0" smtClean="0">
                <a:latin typeface="Arial"/>
                <a:cs typeface="Arial"/>
              </a:rPr>
              <a:t>practice</a:t>
            </a:r>
          </a:p>
          <a:p>
            <a:pPr>
              <a:spcAft>
                <a:spcPts val="1200"/>
              </a:spcAft>
              <a:buClr>
                <a:srgbClr val="F37121"/>
              </a:buClr>
            </a:pPr>
            <a:endParaRPr lang="en-US" dirty="0" smtClean="0">
              <a:latin typeface="Arial"/>
              <a:cs typeface="Arial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F37121"/>
              </a:buClr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2924944"/>
            <a:ext cx="8064896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3068960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F37121"/>
              </a:buClr>
            </a:pPr>
            <a:r>
              <a:rPr lang="en-US" sz="1600" b="1" dirty="0">
                <a:latin typeface="Arial"/>
                <a:cs typeface="Arial"/>
              </a:rPr>
              <a:t>Requirement </a:t>
            </a:r>
            <a:r>
              <a:rPr lang="en-US" sz="1600" b="1" dirty="0" smtClean="0">
                <a:latin typeface="Arial"/>
                <a:cs typeface="Arial"/>
              </a:rPr>
              <a:t>5 </a:t>
            </a:r>
            <a:r>
              <a:rPr lang="en-US" sz="1600" dirty="0" smtClean="0">
                <a:latin typeface="Arial"/>
                <a:cs typeface="Arial"/>
              </a:rPr>
              <a:t>- </a:t>
            </a:r>
            <a:r>
              <a:rPr lang="en-US" sz="1600" dirty="0">
                <a:latin typeface="Arial"/>
                <a:cs typeface="Arial"/>
              </a:rPr>
              <a:t>My Health </a:t>
            </a:r>
            <a:r>
              <a:rPr lang="en-US" sz="1600" dirty="0" smtClean="0">
                <a:latin typeface="Arial"/>
                <a:cs typeface="Arial"/>
              </a:rPr>
              <a:t>Record </a:t>
            </a:r>
            <a:r>
              <a:rPr lang="en-US" sz="1600" dirty="0">
                <a:latin typeface="Arial"/>
                <a:cs typeface="Arial"/>
              </a:rPr>
              <a:t>system (new additional requirement)</a:t>
            </a:r>
          </a:p>
          <a:p>
            <a:pPr>
              <a:spcAft>
                <a:spcPts val="1200"/>
              </a:spcAft>
              <a:buClr>
                <a:srgbClr val="F37121"/>
              </a:buClr>
            </a:pPr>
            <a:r>
              <a:rPr lang="en-US" sz="1600" dirty="0">
                <a:latin typeface="Arial"/>
                <a:cs typeface="Arial"/>
              </a:rPr>
              <a:t>The Practice must:</a:t>
            </a:r>
          </a:p>
          <a:p>
            <a:pPr>
              <a:spcAft>
                <a:spcPts val="1200"/>
              </a:spcAft>
              <a:buClr>
                <a:srgbClr val="F37121"/>
              </a:buClr>
            </a:pPr>
            <a:r>
              <a:rPr lang="en-US" sz="1600" b="1" dirty="0">
                <a:latin typeface="Arial"/>
                <a:cs typeface="Arial"/>
              </a:rPr>
              <a:t>Upload a shared health summary </a:t>
            </a:r>
            <a:r>
              <a:rPr lang="en-US" sz="1600" dirty="0">
                <a:latin typeface="Arial"/>
                <a:cs typeface="Arial"/>
              </a:rPr>
              <a:t>for a minimum of </a:t>
            </a:r>
            <a:r>
              <a:rPr lang="en-US" sz="1600" b="1" dirty="0">
                <a:latin typeface="Arial"/>
                <a:cs typeface="Arial"/>
              </a:rPr>
              <a:t>0.5% of the practice’s </a:t>
            </a:r>
            <a:r>
              <a:rPr lang="en-US" sz="1600" b="1" dirty="0" err="1">
                <a:latin typeface="Arial"/>
                <a:cs typeface="Arial"/>
              </a:rPr>
              <a:t>standardised</a:t>
            </a:r>
            <a:r>
              <a:rPr lang="en-US" sz="1600" b="1" dirty="0">
                <a:latin typeface="Arial"/>
                <a:cs typeface="Arial"/>
              </a:rPr>
              <a:t> whole patient equivalent (SWPE) </a:t>
            </a:r>
            <a:r>
              <a:rPr lang="en-US" sz="1600" dirty="0">
                <a:latin typeface="Arial"/>
                <a:cs typeface="Arial"/>
              </a:rPr>
              <a:t>count of patients per PIP payment quarter</a:t>
            </a:r>
          </a:p>
        </p:txBody>
      </p:sp>
    </p:spTree>
    <p:extLst>
      <p:ext uri="{BB962C8B-B14F-4D97-AF65-F5344CB8AC3E}">
        <p14:creationId xmlns:p14="http://schemas.microsoft.com/office/powerpoint/2010/main" val="87284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9402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00600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marL="441325" indent="-441325">
              <a:tabLst>
                <a:tab pos="449263" algn="l"/>
              </a:tabLst>
            </a:pPr>
            <a:r>
              <a:rPr lang="en-AU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 smtClean="0">
                <a:latin typeface="Arial" pitchFamily="34" charset="0"/>
                <a:cs typeface="Arial" pitchFamily="34" charset="0"/>
              </a:rPr>
              <a:t> Questions</a:t>
            </a:r>
            <a:endParaRPr lang="en-A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muscogeemoms.com/wp-content/uploads/2013/04/question-mark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55" y="1695941"/>
            <a:ext cx="286369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00600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327760" y="1556792"/>
            <a:ext cx="5972432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450"/>
              </a:spcBef>
              <a:buClr>
                <a:srgbClr val="803422"/>
              </a:buClr>
            </a:pPr>
            <a:r>
              <a:rPr lang="en-AU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A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My Health Record System?</a:t>
            </a:r>
          </a:p>
          <a:p>
            <a:pPr>
              <a:spcBef>
                <a:spcPts val="1450"/>
              </a:spcBef>
              <a:buClr>
                <a:srgbClr val="803422"/>
              </a:buClr>
            </a:pPr>
            <a:r>
              <a:rPr lang="en-A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information is in My Health Record?</a:t>
            </a:r>
          </a:p>
          <a:p>
            <a:pPr>
              <a:spcBef>
                <a:spcPts val="1450"/>
              </a:spcBef>
              <a:buClr>
                <a:srgbClr val="803422"/>
              </a:buClr>
            </a:pPr>
            <a:r>
              <a:rPr lang="en-A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Organisational Requirements and </a:t>
            </a:r>
            <a:r>
              <a:rPr lang="en-AU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A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dentifiers</a:t>
            </a:r>
          </a:p>
          <a:p>
            <a:pPr>
              <a:spcBef>
                <a:spcPts val="1450"/>
              </a:spcBef>
              <a:buClr>
                <a:srgbClr val="803422"/>
              </a:buClr>
            </a:pPr>
            <a:r>
              <a:rPr lang="en-A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Accessing the My Health Record system</a:t>
            </a:r>
          </a:p>
          <a:p>
            <a:pPr>
              <a:spcBef>
                <a:spcPts val="1450"/>
              </a:spcBef>
              <a:buClr>
                <a:srgbClr val="803422"/>
              </a:buClr>
            </a:pPr>
            <a:r>
              <a:rPr lang="en-AU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ePIP</a:t>
            </a:r>
            <a:endParaRPr lang="en-AU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412776"/>
            <a:ext cx="2288706" cy="165618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4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>
              <a:tabLst>
                <a:tab pos="449263" algn="l"/>
              </a:tabLst>
            </a:pPr>
            <a:r>
              <a:rPr lang="en-AU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is the My Health Record system?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half" idx="4294967295"/>
          </p:nvPr>
        </p:nvSpPr>
        <p:spPr>
          <a:xfrm>
            <a:off x="395536" y="1340768"/>
            <a:ext cx="8352928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68616"/>
              </a:buClr>
              <a:buNone/>
            </a:pPr>
            <a:r>
              <a:rPr lang="en-AU" sz="2000" dirty="0">
                <a:latin typeface="Arial"/>
                <a:cs typeface="Arial"/>
              </a:rPr>
              <a:t>1 July 2012 the Commonwealth commenced operation </a:t>
            </a:r>
            <a:r>
              <a:rPr lang="en-AU" sz="2000" dirty="0" smtClean="0">
                <a:latin typeface="Arial"/>
                <a:cs typeface="Arial"/>
              </a:rPr>
              <a:t>of national </a:t>
            </a:r>
            <a:r>
              <a:rPr lang="en-AU" sz="2000" dirty="0">
                <a:latin typeface="Arial"/>
                <a:cs typeface="Arial"/>
              </a:rPr>
              <a:t>infrastructure to support a shared electronic health record (</a:t>
            </a:r>
            <a:r>
              <a:rPr lang="en-AU" sz="2000" dirty="0" smtClean="0">
                <a:latin typeface="Arial"/>
                <a:cs typeface="Arial"/>
              </a:rPr>
              <a:t>PCEHR) </a:t>
            </a:r>
            <a:r>
              <a:rPr lang="en-AU" sz="2000" dirty="0">
                <a:latin typeface="Arial"/>
                <a:cs typeface="Arial"/>
              </a:rPr>
              <a:t>now </a:t>
            </a:r>
            <a:r>
              <a:rPr lang="en-AU" sz="2000" dirty="0" smtClean="0">
                <a:latin typeface="Arial"/>
                <a:cs typeface="Arial"/>
              </a:rPr>
              <a:t>called the </a:t>
            </a:r>
            <a:r>
              <a:rPr lang="en-AU" sz="2000" b="1" dirty="0">
                <a:latin typeface="Arial"/>
                <a:cs typeface="Arial"/>
              </a:rPr>
              <a:t>My Health </a:t>
            </a:r>
            <a:r>
              <a:rPr lang="en-AU" sz="2000" b="1" dirty="0" smtClean="0">
                <a:latin typeface="Arial"/>
                <a:cs typeface="Arial"/>
              </a:rPr>
              <a:t>Record system</a:t>
            </a:r>
            <a:r>
              <a:rPr lang="en-AU" sz="2000" dirty="0" smtClean="0">
                <a:latin typeface="Arial"/>
                <a:cs typeface="Arial"/>
              </a:rPr>
              <a:t>. </a:t>
            </a:r>
          </a:p>
          <a:p>
            <a:pPr marL="0" indent="0">
              <a:buClr>
                <a:srgbClr val="F68616"/>
              </a:buClr>
              <a:buNone/>
            </a:pPr>
            <a:endParaRPr lang="en-AU" sz="2000" dirty="0">
              <a:latin typeface="Arial"/>
              <a:cs typeface="Arial"/>
            </a:endParaRPr>
          </a:p>
          <a:p>
            <a:pPr marL="719138" indent="-449263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708920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Arial"/>
                <a:cs typeface="Arial"/>
              </a:rPr>
              <a:t>The </a:t>
            </a:r>
            <a:r>
              <a:rPr lang="en-AU" sz="2000" b="1" dirty="0">
                <a:latin typeface="Arial"/>
                <a:cs typeface="Arial"/>
              </a:rPr>
              <a:t>digital</a:t>
            </a:r>
            <a:r>
              <a:rPr lang="en-AU" sz="2000" dirty="0">
                <a:latin typeface="Arial"/>
                <a:cs typeface="Arial"/>
              </a:rPr>
              <a:t> </a:t>
            </a:r>
            <a:r>
              <a:rPr lang="en-AU" sz="2000" b="1" dirty="0">
                <a:latin typeface="Arial"/>
                <a:cs typeface="Arial"/>
              </a:rPr>
              <a:t>My Health Record System  </a:t>
            </a:r>
            <a:r>
              <a:rPr lang="en-AU" sz="2000" dirty="0">
                <a:latin typeface="Arial"/>
                <a:cs typeface="Arial"/>
              </a:rPr>
              <a:t>is a secure electronic summary of a patient’s health records. </a:t>
            </a:r>
            <a:endParaRPr lang="en-AU" sz="2000" dirty="0" smtClean="0">
              <a:latin typeface="Arial"/>
              <a:cs typeface="Arial"/>
            </a:endParaRPr>
          </a:p>
          <a:p>
            <a:endParaRPr lang="en-AU" sz="2000" dirty="0">
              <a:latin typeface="Arial"/>
              <a:cs typeface="Arial"/>
            </a:endParaRPr>
          </a:p>
          <a:p>
            <a:r>
              <a:rPr lang="en-AU" sz="2000" dirty="0" smtClean="0">
                <a:latin typeface="Arial"/>
                <a:cs typeface="Arial"/>
              </a:rPr>
              <a:t>It </a:t>
            </a:r>
            <a:r>
              <a:rPr lang="en-AU" sz="2000" dirty="0">
                <a:latin typeface="Arial"/>
                <a:cs typeface="Arial"/>
              </a:rPr>
              <a:t>provides an active online record from different sources that over time will follow patients as they move through Australia’s health system.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4099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24128" y="4725144"/>
            <a:ext cx="5040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4128" y="4725144"/>
            <a:ext cx="504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8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My Health Record</a:t>
            </a:r>
            <a:endParaRPr lang="en-AU" sz="800" b="1" dirty="0"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9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>
              <a:tabLst>
                <a:tab pos="449263" algn="l"/>
              </a:tabLst>
            </a:pPr>
            <a:r>
              <a:rPr lang="en-AU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AU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the My Health </a:t>
            </a:r>
            <a:r>
              <a:rPr lang="en-AU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Record system?</a:t>
            </a:r>
            <a:endParaRPr lang="en-AU" sz="2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792088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450"/>
              </a:spcBef>
              <a:buClr>
                <a:srgbClr val="74301F"/>
              </a:buClr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Opt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-in* system for health practices, health professionals; and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consumers.</a:t>
            </a:r>
          </a:p>
          <a:p>
            <a:pPr>
              <a:spcBef>
                <a:spcPts val="1450"/>
              </a:spcBef>
              <a:buClr>
                <a:srgbClr val="74301F"/>
              </a:buClr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is not a replacement for existing medical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records</a:t>
            </a:r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450"/>
              </a:spcBef>
              <a:buClr>
                <a:srgbClr val="74301F"/>
              </a:buClr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will not replace the healthcare professional’s role</a:t>
            </a:r>
          </a:p>
          <a:p>
            <a:pPr>
              <a:spcBef>
                <a:spcPts val="1450"/>
              </a:spcBef>
              <a:buClr>
                <a:srgbClr val="74301F"/>
              </a:buClr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does not replace direct communication with patients and other providers</a:t>
            </a:r>
          </a:p>
          <a:p>
            <a:pPr>
              <a:spcBef>
                <a:spcPts val="1450"/>
              </a:spcBef>
              <a:buClr>
                <a:srgbClr val="74301F"/>
              </a:buClr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is another source of information, but may not always be current or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d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etails </a:t>
            </a:r>
            <a:r>
              <a:rPr lang="en-AU" sz="1400" dirty="0">
                <a:latin typeface="Arial" pitchFamily="34" charset="0"/>
                <a:cs typeface="Arial" pitchFamily="34" charset="0"/>
              </a:rPr>
              <a:t>should always be confirmed with </a:t>
            </a:r>
            <a:r>
              <a:rPr lang="en-AU" sz="1400" dirty="0" smtClean="0">
                <a:latin typeface="Arial" pitchFamily="34" charset="0"/>
                <a:cs typeface="Arial" pitchFamily="34" charset="0"/>
              </a:rPr>
              <a:t>the patient]</a:t>
            </a:r>
          </a:p>
          <a:p>
            <a:pPr marL="0" indent="0">
              <a:spcBef>
                <a:spcPts val="1450"/>
              </a:spcBef>
              <a:buClr>
                <a:srgbClr val="74301F"/>
              </a:buClr>
              <a:buNone/>
            </a:pPr>
            <a:r>
              <a:rPr lang="en-AU" sz="1800" dirty="0">
                <a:latin typeface="Arial" pitchFamily="34" charset="0"/>
                <a:cs typeface="Arial" pitchFamily="34" charset="0"/>
              </a:rPr>
              <a:t>* Two pilot sites in NSW and Far Nth Qld are trialling a consumer opt out model.</a:t>
            </a:r>
          </a:p>
          <a:p>
            <a:pPr>
              <a:spcBef>
                <a:spcPts val="1450"/>
              </a:spcBef>
              <a:buClr>
                <a:srgbClr val="74301F"/>
              </a:buClr>
            </a:pP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>
              <a:tabLst>
                <a:tab pos="449263" algn="l"/>
              </a:tabLst>
            </a:pPr>
            <a:r>
              <a:rPr lang="en-AU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does the </a:t>
            </a:r>
            <a:r>
              <a:rPr lang="en-AU" sz="23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MeHR</a:t>
            </a:r>
            <a:r>
              <a:rPr lang="en-AU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(NT) differ from the National system?</a:t>
            </a:r>
            <a:endParaRPr lang="en-AU" sz="2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3672408" cy="4752528"/>
          </a:xfrm>
          <a:prstGeom prst="rect">
            <a:avLst/>
          </a:prstGeom>
          <a:ln>
            <a:solidFill>
              <a:srgbClr val="74301F">
                <a:alpha val="64000"/>
              </a:srgbClr>
            </a:solidFill>
          </a:ln>
        </p:spPr>
        <p:txBody>
          <a:bodyPr numCol="1">
            <a:noAutofit/>
          </a:bodyPr>
          <a:lstStyle/>
          <a:p>
            <a:pPr marL="0" indent="0" algn="ctr">
              <a:spcBef>
                <a:spcPts val="1450"/>
              </a:spcBef>
              <a:buClr>
                <a:srgbClr val="74301F"/>
              </a:buClr>
              <a:buNone/>
            </a:pPr>
            <a:r>
              <a:rPr lang="en-AU" sz="1800" b="1" dirty="0" err="1" smtClean="0">
                <a:latin typeface="Arial" pitchFamily="34" charset="0"/>
                <a:cs typeface="Arial" pitchFamily="34" charset="0"/>
              </a:rPr>
              <a:t>MeHR</a:t>
            </a:r>
            <a:r>
              <a:rPr lang="en-AU" sz="1800" b="1" dirty="0" smtClean="0">
                <a:latin typeface="Arial" pitchFamily="34" charset="0"/>
                <a:cs typeface="Arial" pitchFamily="34" charset="0"/>
              </a:rPr>
              <a:t> (NT)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Northern Territory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Rich clinical information built over last 10 years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Pathology 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Cannot be viewed by patients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r>
              <a:rPr lang="en-AU" sz="1800" dirty="0" smtClean="0">
                <a:latin typeface="Arial" pitchFamily="34" charset="0"/>
                <a:cs typeface="Arial" pitchFamily="34" charset="0"/>
              </a:rPr>
              <a:t>Link to RHD register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450"/>
              </a:spcBef>
              <a:buClr>
                <a:srgbClr val="74301F"/>
              </a:buClr>
              <a:buFont typeface="Wingdings" charset="2"/>
              <a:buChar char="§"/>
            </a:pP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sz="half" idx="4294967295"/>
          </p:nvPr>
        </p:nvSpPr>
        <p:spPr>
          <a:xfrm>
            <a:off x="4716016" y="1556792"/>
            <a:ext cx="3672408" cy="4752528"/>
          </a:xfrm>
          <a:prstGeom prst="rect">
            <a:avLst/>
          </a:prstGeom>
          <a:ln>
            <a:solidFill>
              <a:srgbClr val="74301F">
                <a:alpha val="64000"/>
              </a:srgbClr>
            </a:solidFill>
          </a:ln>
        </p:spPr>
        <p:txBody>
          <a:bodyPr numCol="1">
            <a:noAutofit/>
          </a:bodyPr>
          <a:lstStyle/>
          <a:p>
            <a:pPr marL="0" indent="0" algn="ctr">
              <a:spcBef>
                <a:spcPts val="1450"/>
              </a:spcBef>
              <a:buClr>
                <a:srgbClr val="74301F"/>
              </a:buClr>
              <a:buNone/>
            </a:pPr>
            <a:r>
              <a:rPr lang="en-AU" sz="1800" b="1" dirty="0" smtClean="0">
                <a:latin typeface="Arial" pitchFamily="34" charset="0"/>
                <a:cs typeface="Arial" pitchFamily="34" charset="0"/>
              </a:rPr>
              <a:t>My Health Record (National)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 smtClean="0">
                <a:latin typeface="Arial" pitchFamily="34" charset="0"/>
                <a:cs typeface="Arial" pitchFamily="34" charset="0"/>
              </a:rPr>
              <a:t>Australia wide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 smtClean="0">
                <a:latin typeface="Arial" pitchFamily="34" charset="0"/>
                <a:cs typeface="Arial" pitchFamily="34" charset="0"/>
              </a:rPr>
              <a:t>Currently has limited information 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 smtClean="0">
                <a:latin typeface="Arial" pitchFamily="34" charset="0"/>
                <a:cs typeface="Arial" pitchFamily="34" charset="0"/>
              </a:rPr>
              <a:t>No pathology (as yet)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 smtClean="0">
                <a:latin typeface="Arial" pitchFamily="34" charset="0"/>
                <a:cs typeface="Arial" pitchFamily="34" charset="0"/>
              </a:rPr>
              <a:t>Can be access by patients who can alter information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 smtClean="0">
                <a:latin typeface="Arial" pitchFamily="34" charset="0"/>
                <a:cs typeface="Arial" pitchFamily="34" charset="0"/>
              </a:rPr>
              <a:t>No access to RHD register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>
                <a:latin typeface="Arial" pitchFamily="34" charset="0"/>
                <a:cs typeface="Arial" pitchFamily="34" charset="0"/>
              </a:rPr>
              <a:t>Has </a:t>
            </a:r>
            <a:r>
              <a:rPr lang="en-AU" sz="1700" dirty="0" smtClean="0">
                <a:latin typeface="Arial" pitchFamily="34" charset="0"/>
                <a:cs typeface="Arial" pitchFamily="34" charset="0"/>
              </a:rPr>
              <a:t>information from three sources, Health Professional, Medicare and patient </a:t>
            </a: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r>
              <a:rPr lang="en-AU" sz="1700" dirty="0" smtClean="0">
                <a:latin typeface="Arial" pitchFamily="34" charset="0"/>
                <a:cs typeface="Arial" pitchFamily="34" charset="0"/>
              </a:rPr>
              <a:t>Strict </a:t>
            </a:r>
            <a:r>
              <a:rPr lang="en-AU" sz="1700" dirty="0">
                <a:latin typeface="Arial" pitchFamily="34" charset="0"/>
                <a:cs typeface="Arial" pitchFamily="34" charset="0"/>
              </a:rPr>
              <a:t>security and legislation and heavy fines for misuse</a:t>
            </a:r>
          </a:p>
          <a:p>
            <a:pPr marL="0" indent="0">
              <a:spcBef>
                <a:spcPts val="1450"/>
              </a:spcBef>
              <a:buClr>
                <a:srgbClr val="74301F"/>
              </a:buClr>
              <a:buNone/>
            </a:pPr>
            <a:endParaRPr lang="en-AU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450"/>
              </a:spcBef>
              <a:buClr>
                <a:srgbClr val="74301F"/>
              </a:buClr>
              <a:buFont typeface="Arial"/>
              <a:buChar char="•"/>
            </a:pPr>
            <a:endParaRPr lang="en-A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5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00600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>
              <a:tabLst>
                <a:tab pos="449263" algn="l"/>
              </a:tabLst>
            </a:pPr>
            <a:r>
              <a:rPr lang="en-A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My </a:t>
            </a:r>
            <a:r>
              <a:rPr lang="en-A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</a:t>
            </a:r>
            <a:r>
              <a:rPr lang="en-A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Record System is growing!</a:t>
            </a:r>
            <a:endParaRPr lang="en-A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539552" y="1484784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630238" indent="-360363">
              <a:buClr>
                <a:srgbClr val="F68616"/>
              </a:buClr>
              <a:buFont typeface="+mj-lt"/>
              <a:buAutoNum type="arabicPeriod"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04664"/>
            <a:ext cx="2721868" cy="82115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552" y="1484784"/>
            <a:ext cx="5400600" cy="482453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Over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2.5 Million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people have a record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An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extra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 Million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 get a My Health Record during participation trials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Over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2.9 Million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Prescription and Dispense records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8,010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Healthcare providers registered to use the system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Over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337,000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Clinical Document Uploads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Including 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260,000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hospital discharge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summaries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470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public hospitals and health </a:t>
            </a:r>
            <a:r>
              <a:rPr lang="en-US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centres</a:t>
            </a:r>
            <a:endParaRPr lang="en-US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24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private hospitals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  <a:p>
            <a:pPr eaLnBrk="1" hangingPunct="1"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Verdana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720577" cy="393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5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information is in My Health Record?</a:t>
            </a:r>
            <a:endParaRPr lang="en-A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4294967295"/>
          </p:nvPr>
        </p:nvSpPr>
        <p:spPr>
          <a:xfrm>
            <a:off x="539552" y="1700808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Clr>
                <a:srgbClr val="F68616"/>
              </a:buClr>
              <a:buNone/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I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nformation in a My Health Record comes from three main sources:</a:t>
            </a:r>
          </a:p>
          <a:p>
            <a:pPr>
              <a:spcBef>
                <a:spcPts val="2400"/>
              </a:spcBef>
              <a:buClr>
                <a:srgbClr val="F68616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Health professionals</a:t>
            </a:r>
          </a:p>
          <a:p>
            <a:pPr>
              <a:spcBef>
                <a:spcPts val="2400"/>
              </a:spcBef>
              <a:buClr>
                <a:srgbClr val="F68616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Patients</a:t>
            </a:r>
          </a:p>
          <a:p>
            <a:pPr>
              <a:spcBef>
                <a:spcPts val="2400"/>
              </a:spcBef>
              <a:buClr>
                <a:srgbClr val="F68616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Medicare</a:t>
            </a:r>
          </a:p>
          <a:p>
            <a:pPr marL="269875" indent="0">
              <a:buClr>
                <a:srgbClr val="F68616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  <p:pic>
        <p:nvPicPr>
          <p:cNvPr id="8" name="Picture 4" descr="C:\Users\SophieLloyd\AppData\Local\Microsoft\Windows\Temporary Internet Files\Content.Outlook\YW02W2R6\consumer with child figure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1"/>
            <a:ext cx="1296144" cy="144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SophieLloyd\AppData\Local\Microsoft\Windows\Temporary Internet Files\Content.Outlook\YW02W2R6\Dr 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1157213" cy="15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148439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25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72608" cy="720080"/>
          </a:xfrm>
          <a:solidFill>
            <a:srgbClr val="74301F"/>
          </a:solidFill>
        </p:spPr>
        <p:txBody>
          <a:bodyPr anchor="ctr" anchorCtr="0">
            <a:normAutofit/>
          </a:bodyPr>
          <a:lstStyle/>
          <a:p>
            <a:pPr algn="l">
              <a:tabLst>
                <a:tab pos="449263" algn="l"/>
              </a:tabLst>
            </a:pPr>
            <a:r>
              <a:rPr lang="en-AU" sz="2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information is in My Health Record?</a:t>
            </a:r>
            <a:endParaRPr lang="en-AU" sz="2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half" idx="4294967295"/>
          </p:nvPr>
        </p:nvSpPr>
        <p:spPr>
          <a:xfrm>
            <a:off x="539552" y="1484784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Clr>
                <a:srgbClr val="F68616"/>
              </a:buClr>
              <a:buNone/>
            </a:pP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Information from health professionals:</a:t>
            </a:r>
          </a:p>
          <a:p>
            <a:pPr>
              <a:spcBef>
                <a:spcPts val="2400"/>
              </a:spcBef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Shared health summaries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Event summaries</a:t>
            </a:r>
          </a:p>
          <a:p>
            <a:pPr>
              <a:buClr>
                <a:srgbClr val="74301F"/>
              </a:buClr>
            </a:pPr>
            <a:r>
              <a:rPr lang="en-AU" sz="2600" dirty="0" err="1" smtClean="0">
                <a:latin typeface="Arial" pitchFamily="34" charset="0"/>
                <a:cs typeface="Arial" pitchFamily="34" charset="0"/>
              </a:rPr>
              <a:t>eDischarge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 summaries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Prescription and dispense records</a:t>
            </a:r>
          </a:p>
          <a:p>
            <a:pPr>
              <a:buClr>
                <a:srgbClr val="74301F"/>
              </a:buClr>
            </a:pPr>
            <a:r>
              <a:rPr lang="en-AU" sz="2600" dirty="0">
                <a:latin typeface="Arial" pitchFamily="34" charset="0"/>
                <a:cs typeface="Arial" pitchFamily="34" charset="0"/>
              </a:rPr>
              <a:t>S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pecialist letters</a:t>
            </a:r>
          </a:p>
          <a:p>
            <a:pPr>
              <a:buClr>
                <a:srgbClr val="74301F"/>
              </a:buClr>
            </a:pPr>
            <a:r>
              <a:rPr lang="en-AU" sz="2600" dirty="0" err="1" smtClean="0">
                <a:latin typeface="Arial" pitchFamily="34" charset="0"/>
                <a:cs typeface="Arial" pitchFamily="34" charset="0"/>
              </a:rPr>
              <a:t>eReferral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 letters</a:t>
            </a:r>
          </a:p>
          <a:p>
            <a:pPr marL="0" indent="0">
              <a:buClr>
                <a:srgbClr val="74301F"/>
              </a:buClr>
              <a:buNone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pcehr.uat.workstar.com.au/images/consumer-how-to-use-the-eHealth-record-system/welc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474218" cy="29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04664"/>
            <a:ext cx="2721868" cy="8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9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4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5400600" cy="720080"/>
          </a:xfrm>
          <a:solidFill>
            <a:srgbClr val="74301F"/>
          </a:solidFill>
        </p:spPr>
        <p:txBody>
          <a:bodyPr anchor="ctr" anchorCtr="0">
            <a:noAutofit/>
          </a:bodyPr>
          <a:lstStyle/>
          <a:p>
            <a:pPr>
              <a:tabLst>
                <a:tab pos="449263" algn="l"/>
              </a:tabLst>
            </a:pPr>
            <a:r>
              <a:rPr lang="en-AU" sz="2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information is in My Health Record?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539552" y="1484784"/>
            <a:ext cx="8208912" cy="44761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2650"/>
              </a:spcBef>
              <a:buClr>
                <a:srgbClr val="F68616"/>
              </a:buClr>
              <a:buNone/>
            </a:pPr>
            <a:r>
              <a:rPr lang="en-AU" sz="2600" b="1" dirty="0" smtClean="0">
                <a:latin typeface="Arial" pitchFamily="34" charset="0"/>
                <a:cs typeface="Arial" pitchFamily="34" charset="0"/>
              </a:rPr>
              <a:t>Information from Medicare:</a:t>
            </a:r>
          </a:p>
          <a:p>
            <a:pPr>
              <a:spcBef>
                <a:spcPts val="2650"/>
              </a:spcBef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Medicare claims data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Pharmaceutical Benefits Scheme</a:t>
            </a:r>
          </a:p>
          <a:p>
            <a:pPr>
              <a:buClr>
                <a:srgbClr val="74301F"/>
              </a:buClr>
              <a:buFont typeface="Wingdings 2" charset="2"/>
              <a:buChar char=""/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Australian childhood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immunisation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register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Australian organ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donor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register</a:t>
            </a:r>
          </a:p>
          <a:p>
            <a:pPr>
              <a:buClr>
                <a:srgbClr val="74301F"/>
              </a:buClr>
            </a:pPr>
            <a:r>
              <a:rPr lang="en-AU" sz="2600" dirty="0" smtClean="0">
                <a:latin typeface="Arial" pitchFamily="34" charset="0"/>
                <a:cs typeface="Arial" pitchFamily="34" charset="0"/>
              </a:rPr>
              <a:t>DVA </a:t>
            </a:r>
            <a:r>
              <a:rPr lang="en-AU" sz="2600" dirty="0">
                <a:latin typeface="Arial" pitchFamily="34" charset="0"/>
                <a:cs typeface="Arial" pitchFamily="34" charset="0"/>
              </a:rPr>
              <a:t>claiming </a:t>
            </a:r>
            <a:r>
              <a:rPr lang="en-AU" sz="2600" dirty="0" smtClean="0">
                <a:latin typeface="Arial" pitchFamily="34" charset="0"/>
                <a:cs typeface="Arial" pitchFamily="34" charset="0"/>
              </a:rPr>
              <a:t>events</a:t>
            </a:r>
          </a:p>
          <a:p>
            <a:pPr marL="0" indent="0">
              <a:buClr>
                <a:srgbClr val="74301F"/>
              </a:buClr>
              <a:buNone/>
            </a:pPr>
            <a:endParaRPr lang="en-AU" sz="2600" dirty="0" smtClean="0">
              <a:latin typeface="Arial" pitchFamily="34" charset="0"/>
              <a:cs typeface="Arial" pitchFamily="34" charset="0"/>
            </a:endParaRPr>
          </a:p>
          <a:p>
            <a:pPr marL="630238" indent="-360363">
              <a:buClr>
                <a:srgbClr val="F68616"/>
              </a:buClr>
              <a:buFont typeface="+mj-lt"/>
              <a:buAutoNum type="arabicPeriod"/>
            </a:pPr>
            <a:endParaRPr lang="en-A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04664"/>
            <a:ext cx="2721868" cy="82115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76062"/>
            <a:ext cx="2232248" cy="173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9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Macintosh PowerPoint</Application>
  <PresentationFormat>On-screen Show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PowerPoint Presentation</vt:lpstr>
      <vt:lpstr> Agenda</vt:lpstr>
      <vt:lpstr>What is the My Health Record system?</vt:lpstr>
      <vt:lpstr>What is the My Health Record system?</vt:lpstr>
      <vt:lpstr>How does the MeHR (NT) differ from the National system?</vt:lpstr>
      <vt:lpstr> My Health Record System is growing!</vt:lpstr>
      <vt:lpstr>What information is in My Health Record?</vt:lpstr>
      <vt:lpstr>What information is in My Health Record?</vt:lpstr>
      <vt:lpstr>What information is in My Health Record?</vt:lpstr>
      <vt:lpstr>What information is in My Health Record?</vt:lpstr>
      <vt:lpstr>Organisational requirements for the My Health Record system</vt:lpstr>
      <vt:lpstr> Identifiers</vt:lpstr>
      <vt:lpstr> ePIP</vt:lpstr>
      <vt:lpstr> Presentation Close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Step 1 Presentation</dc:title>
  <dc:subject/>
  <dc:creator/>
  <cp:keywords/>
  <dc:description/>
  <cp:lastModifiedBy/>
  <cp:revision>1</cp:revision>
  <dcterms:created xsi:type="dcterms:W3CDTF">2015-12-31T00:26:35Z</dcterms:created>
  <dcterms:modified xsi:type="dcterms:W3CDTF">2016-05-23T02:37:59Z</dcterms:modified>
  <cp:category/>
</cp:coreProperties>
</file>