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0" r:id="rId1"/>
  </p:sldMasterIdLst>
  <p:notesMasterIdLst>
    <p:notesMasterId r:id="rId29"/>
  </p:notesMasterIdLst>
  <p:handoutMasterIdLst>
    <p:handoutMasterId r:id="rId30"/>
  </p:handoutMasterIdLst>
  <p:sldIdLst>
    <p:sldId id="334" r:id="rId2"/>
    <p:sldId id="386" r:id="rId3"/>
    <p:sldId id="342" r:id="rId4"/>
    <p:sldId id="387" r:id="rId5"/>
    <p:sldId id="383" r:id="rId6"/>
    <p:sldId id="384" r:id="rId7"/>
    <p:sldId id="408" r:id="rId8"/>
    <p:sldId id="382" r:id="rId9"/>
    <p:sldId id="409" r:id="rId10"/>
    <p:sldId id="396" r:id="rId11"/>
    <p:sldId id="397" r:id="rId12"/>
    <p:sldId id="398" r:id="rId13"/>
    <p:sldId id="400" r:id="rId14"/>
    <p:sldId id="399" r:id="rId15"/>
    <p:sldId id="388" r:id="rId16"/>
    <p:sldId id="401" r:id="rId17"/>
    <p:sldId id="402" r:id="rId18"/>
    <p:sldId id="403" r:id="rId19"/>
    <p:sldId id="404" r:id="rId20"/>
    <p:sldId id="391" r:id="rId21"/>
    <p:sldId id="405" r:id="rId22"/>
    <p:sldId id="410" r:id="rId23"/>
    <p:sldId id="406" r:id="rId24"/>
    <p:sldId id="393" r:id="rId25"/>
    <p:sldId id="407" r:id="rId26"/>
    <p:sldId id="395" r:id="rId27"/>
    <p:sldId id="377" r:id="rId28"/>
  </p:sldIdLst>
  <p:sldSz cx="9144000" cy="6858000" type="screen4x3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01F"/>
    <a:srgbClr val="BC4C32"/>
    <a:srgbClr val="9E402A"/>
    <a:srgbClr val="803422"/>
    <a:srgbClr val="D4772A"/>
    <a:srgbClr val="C06C26"/>
    <a:srgbClr val="512A03"/>
    <a:srgbClr val="B46424"/>
    <a:srgbClr val="763D04"/>
    <a:srgbClr val="712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72" autoAdjust="0"/>
    <p:restoredTop sz="78345" autoAdjust="0"/>
  </p:normalViewPr>
  <p:slideViewPr>
    <p:cSldViewPr>
      <p:cViewPr varScale="1">
        <p:scale>
          <a:sx n="87" d="100"/>
          <a:sy n="87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25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10C6-3BBB-9E40-8A21-396E19926CD7}" type="datetimeFigureOut">
              <a:rPr lang="en-US" smtClean="0"/>
              <a:pPr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1113" y="9386888"/>
            <a:ext cx="29225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FBC-8F4F-7141-8FD3-82AAE980A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C7501CDC-A0C9-461B-9F03-80B0DF1ACBC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40"/>
            <a:ext cx="5396230" cy="4446984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8BC37467-E4DF-4FD9-8C9E-C29BFD37E10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2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53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14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641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1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91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27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33400" y="1371600"/>
            <a:ext cx="8077200" cy="457200"/>
          </a:xfrm>
        </p:spPr>
        <p:txBody>
          <a:bodyPr lIns="0" tIns="0">
            <a:noAutofit/>
          </a:bodyPr>
          <a:lstStyle>
            <a:lvl1pPr>
              <a:buClr>
                <a:schemeClr val="accent3">
                  <a:lumMod val="20000"/>
                  <a:lumOff val="80000"/>
                </a:schemeClr>
              </a:buClr>
              <a:buNone/>
              <a:def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3B80"/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  <a:lvl2pPr>
              <a:buClr>
                <a:schemeClr val="accent3">
                  <a:lumMod val="20000"/>
                  <a:lumOff val="80000"/>
                </a:schemeClr>
              </a:buClr>
              <a:defRPr sz="2200"/>
            </a:lvl2pPr>
            <a:lvl3pPr>
              <a:buClr>
                <a:schemeClr val="accent3">
                  <a:lumMod val="20000"/>
                  <a:lumOff val="80000"/>
                </a:schemeClr>
              </a:buClr>
              <a:defRPr sz="2000"/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572000" cy="4191000"/>
          </a:xfr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None/>
              <a:defRPr sz="2100">
                <a:solidFill>
                  <a:srgbClr val="0D3B80"/>
                </a:solidFill>
              </a:defRPr>
            </a:lvl1pPr>
            <a:lvl2pPr marL="548640" indent="-2011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Font typeface="Arial"/>
              <a:buChar char="•"/>
              <a:defRPr sz="1900">
                <a:solidFill>
                  <a:srgbClr val="0D3B8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defRPr sz="1700">
                <a:solidFill>
                  <a:srgbClr val="0D3B80"/>
                </a:solidFill>
              </a:defRPr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5688632" cy="864096"/>
          </a:xfrm>
          <a:noFill/>
        </p:spPr>
        <p:txBody>
          <a:bodyPr lIns="0" anchor="b" anchorCtr="0">
            <a:normAutofit/>
          </a:bodyPr>
          <a:lstStyle>
            <a:lvl1pPr>
              <a:defRPr sz="2400" b="0" i="0">
                <a:solidFill>
                  <a:srgbClr val="914520"/>
                </a:solidFill>
                <a:latin typeface="DIN-Bold"/>
                <a:cs typeface="DIN-Bold"/>
              </a:defRPr>
            </a:lvl1pPr>
          </a:lstStyle>
          <a:p>
            <a:pPr>
              <a:tabLst>
                <a:tab pos="449263" algn="l"/>
              </a:tabLst>
            </a:pP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1268760"/>
            <a:ext cx="8136904" cy="0"/>
          </a:xfrm>
          <a:prstGeom prst="line">
            <a:avLst/>
          </a:prstGeom>
          <a:ln w="28575" cmpd="sng">
            <a:solidFill>
              <a:srgbClr val="78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5C0F5A-0041-4A26-B895-1A514A92D09E}" type="datetimeFigureOut">
              <a:rPr lang="en-AU" smtClean="0"/>
              <a:pPr/>
              <a:t>3/31/16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5694" y="1772816"/>
            <a:ext cx="8352928" cy="1972816"/>
          </a:xfrm>
          <a:prstGeom prst="rect">
            <a:avLst/>
          </a:prstGeom>
          <a:noFill/>
        </p:spPr>
        <p:txBody>
          <a:bodyPr vert="horz" l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0" i="0" kern="1200">
                <a:solidFill>
                  <a:srgbClr val="91452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DIN-Bold"/>
                <a:ea typeface="+mj-ea"/>
                <a:cs typeface="DIN-Bold"/>
              </a:defRPr>
            </a:lvl1pPr>
            <a:extLst/>
          </a:lstStyle>
          <a:p>
            <a:pPr algn="r"/>
            <a: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Using </a:t>
            </a:r>
            <a:r>
              <a:rPr lang="en-AU" sz="4500" dirty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ssisted Registration in </a:t>
            </a:r>
            <a:r>
              <a:rPr lang="en-AU" sz="4500" dirty="0" err="1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Communicare</a:t>
            </a: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AU" sz="32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v14.8</a:t>
            </a:r>
            <a:endParaRPr lang="en-AU" sz="32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69799" y="3717032"/>
            <a:ext cx="3802193" cy="360040"/>
          </a:xfrm>
          <a:prstGeom prst="rect">
            <a:avLst/>
          </a:prstGeom>
        </p:spPr>
        <p:txBody>
          <a:bodyPr vert="horz" lIns="0" tIns="0">
            <a:no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80000"/>
              <a:buFont typeface="Wingdings 2"/>
              <a:buNone/>
              <a:defRPr kumimoji="0" sz="2100" kern="1200">
                <a:solidFill>
                  <a:srgbClr val="0D3B80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Arial"/>
              <a:buChar char="•"/>
              <a:defRPr kumimoji="0" sz="19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3">
                  <a:lumMod val="20000"/>
                  <a:lumOff val="80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n-AU" b="1" dirty="0" err="1" smtClean="0">
                <a:solidFill>
                  <a:srgbClr val="D4772A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Communicare</a:t>
            </a:r>
            <a:r>
              <a:rPr lang="en-AU" b="1" dirty="0" smtClean="0">
                <a:solidFill>
                  <a:srgbClr val="D4772A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Presentation</a:t>
            </a:r>
          </a:p>
          <a:p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799" y="5877272"/>
            <a:ext cx="4572000" cy="432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r>
              <a:rPr lang="en-A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v1.2</a:t>
            </a:r>
            <a:endParaRPr lang="en-AU" sz="1000" dirty="0">
              <a:latin typeface="Arial" pitchFamily="34" charset="0"/>
              <a:cs typeface="Arial" pitchFamily="34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r>
              <a:rPr lang="en-AU" sz="1000" dirty="0" smtClean="0">
                <a:latin typeface="Arial" pitchFamily="34" charset="0"/>
                <a:cs typeface="Arial" pitchFamily="34" charset="0"/>
              </a:rPr>
              <a:t>31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March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2016</a:t>
            </a:r>
            <a:r>
              <a:rPr lang="en-AU" sz="1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86916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All screen shots from </a:t>
            </a:r>
            <a:r>
              <a:rPr lang="en-US" dirty="0" err="1"/>
              <a:t>Communicare</a:t>
            </a:r>
            <a:r>
              <a:rPr lang="en-US" dirty="0"/>
              <a:t> indicate PCEHR. </a:t>
            </a:r>
            <a:r>
              <a:rPr lang="en-US" dirty="0" smtClean="0"/>
              <a:t>Any </a:t>
            </a:r>
            <a:r>
              <a:rPr lang="en-US" dirty="0"/>
              <a:t>reference to the PCEHR or the My Health Record within this presentation are used interchangeably.</a:t>
            </a:r>
          </a:p>
        </p:txBody>
      </p:sp>
    </p:spTree>
    <p:extLst>
      <p:ext uri="{BB962C8B-B14F-4D97-AF65-F5344CB8AC3E}">
        <p14:creationId xmlns:p14="http://schemas.microsoft.com/office/powerpoint/2010/main" val="36278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Clr>
                <a:srgbClr val="74301F"/>
              </a:buClr>
              <a:buSzPct val="100000"/>
              <a:buFont typeface="+mj-lt"/>
              <a:buAutoNum type="arabicPeriod" startAt="2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‘Patient Name’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‘Patient ID’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search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  <a:p>
            <a:pPr marL="358775" indent="-358775">
              <a:buClr>
                <a:srgbClr val="74301F"/>
              </a:buClr>
              <a:buSzPct val="100000"/>
              <a:buFont typeface="+mj-lt"/>
              <a:buAutoNum type="arabicPeriod" startAt="2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‘Patient Name’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2" y="1772816"/>
            <a:ext cx="7908996" cy="2808000"/>
          </a:xfrm>
          <a:prstGeom prst="rect">
            <a:avLst/>
          </a:prstGeom>
        </p:spPr>
      </p:pic>
      <p:cxnSp>
        <p:nvCxnSpPr>
          <p:cNvPr id="11" name="AutoShape 2"/>
          <p:cNvCxnSpPr>
            <a:cxnSpLocks noChangeShapeType="1"/>
          </p:cNvCxnSpPr>
          <p:nvPr/>
        </p:nvCxnSpPr>
        <p:spPr bwMode="auto">
          <a:xfrm flipH="1">
            <a:off x="1661598" y="2130612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 flipH="1">
            <a:off x="4914048" y="2130612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"/>
          <p:cNvCxnSpPr>
            <a:cxnSpLocks noChangeShapeType="1"/>
          </p:cNvCxnSpPr>
          <p:nvPr/>
        </p:nvCxnSpPr>
        <p:spPr bwMode="auto">
          <a:xfrm flipH="1">
            <a:off x="3307360" y="3855280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5819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085184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rgbClr val="74301F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patient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‘Medicare Number’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details are correct</a:t>
            </a:r>
          </a:p>
          <a:p>
            <a:pPr marL="358775" indent="-358775">
              <a:buClr>
                <a:srgbClr val="74301F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‘Check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ard Online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>
              <a:buClr>
                <a:srgbClr val="74301F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*If the Medicare Card is not valid you cannot proceed with Assisted registration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538163"/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98" y="1412776"/>
            <a:ext cx="7877004" cy="3384000"/>
          </a:xfrm>
          <a:prstGeom prst="rect">
            <a:avLst/>
          </a:prstGeom>
        </p:spPr>
      </p:pic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H="1">
            <a:off x="8017475" y="4198894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 flipH="1">
            <a:off x="6325546" y="3938739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863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01" y="467323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rgbClr val="74301F"/>
              </a:buClr>
              <a:buFont typeface="+mj-lt"/>
              <a:buAutoNum type="arabicPeriod" startAt="6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search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Medicare for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IHI number will occur. If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match is successful, an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‘IHI Number’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populated.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7829823" cy="2930252"/>
          </a:xfrm>
          <a:prstGeom prst="rect">
            <a:avLst/>
          </a:prstGeom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flipH="1">
            <a:off x="6732240" y="3501008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945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Troubleshooting 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2514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rgbClr val="74301F"/>
              </a:buClr>
              <a:buFont typeface="+mj-lt"/>
              <a:buAutoNum type="arabicPeriod" startAt="7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IHI number is shaded purple select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‘Verify IHI’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Clr>
                <a:srgbClr val="74301F"/>
              </a:buClr>
              <a:buFont typeface="+mj-lt"/>
              <a:buAutoNum type="arabicPeriod" startAt="7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details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match the Medicare IHI information, the number will be validated and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longer be shaded purple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8" y="1628800"/>
            <a:ext cx="7727585" cy="2700000"/>
          </a:xfrm>
          <a:prstGeom prst="rect">
            <a:avLst/>
          </a:prstGeom>
        </p:spPr>
      </p:pic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H="1">
            <a:off x="6317169" y="3697263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 flipH="1">
            <a:off x="7938333" y="3667159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928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914812"/>
            <a:ext cx="8064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rgbClr val="74301F"/>
              </a:buClr>
              <a:buFont typeface="+mj-lt"/>
              <a:buAutoNum type="arabicPeriod" startAt="9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a patient has a valid IHI and wishes to sign up for a My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ealth Record select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‘My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ealth Record Registration’</a:t>
            </a:r>
          </a:p>
          <a:p>
            <a:pPr>
              <a:buClr>
                <a:srgbClr val="74301F"/>
              </a:buClr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>
              <a:buClr>
                <a:srgbClr val="74301F"/>
              </a:buClr>
            </a:pPr>
            <a:r>
              <a:rPr lang="en-AU" dirty="0"/>
              <a:t>If the IHI was not verified and remains purple the </a:t>
            </a:r>
            <a:r>
              <a:rPr lang="en-AU" dirty="0" smtClean="0"/>
              <a:t>patient will </a:t>
            </a:r>
            <a:r>
              <a:rPr lang="en-AU" dirty="0"/>
              <a:t>need to contact Medicare and </a:t>
            </a:r>
            <a:r>
              <a:rPr lang="en-AU" dirty="0" smtClean="0"/>
              <a:t>check or </a:t>
            </a:r>
            <a:r>
              <a:rPr lang="en-AU" dirty="0"/>
              <a:t>update their details.  </a:t>
            </a:r>
            <a:endParaRPr lang="en-AU" dirty="0" smtClean="0"/>
          </a:p>
          <a:p>
            <a:pPr>
              <a:buClr>
                <a:srgbClr val="74301F"/>
              </a:buClr>
            </a:pPr>
            <a:r>
              <a:rPr lang="en-AU" dirty="0" smtClean="0"/>
              <a:t>Once </a:t>
            </a:r>
            <a:r>
              <a:rPr lang="en-AU" dirty="0"/>
              <a:t>this has been done the </a:t>
            </a:r>
            <a:r>
              <a:rPr lang="en-AU" dirty="0" err="1"/>
              <a:t>Communicare</a:t>
            </a:r>
            <a:r>
              <a:rPr lang="en-AU" dirty="0"/>
              <a:t> details should also be updated to match Medicare and the IHI validation process undertaken </a:t>
            </a:r>
            <a:r>
              <a:rPr lang="en-AU" dirty="0" smtClean="0"/>
              <a:t>again.</a:t>
            </a:r>
            <a:endParaRPr lang="en-AU" dirty="0"/>
          </a:p>
          <a:p>
            <a:pPr>
              <a:buClr>
                <a:srgbClr val="74301F"/>
              </a:buClr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48" y="1484784"/>
            <a:ext cx="7594104" cy="864000"/>
          </a:xfrm>
          <a:prstGeom prst="rect">
            <a:avLst/>
          </a:prstGeom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flipH="1">
            <a:off x="2771800" y="1617226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8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844824"/>
            <a:ext cx="8352928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74301F"/>
              </a:buClr>
              <a:buSzPct val="100000"/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  <a:sym typeface="Calibri"/>
              </a:rPr>
              <a:t>Patient should </a:t>
            </a:r>
            <a:r>
              <a:rPr lang="en-US" sz="2600" b="1" dirty="0">
                <a:latin typeface="Arial" pitchFamily="34" charset="0"/>
                <a:cs typeface="Arial" pitchFamily="34" charset="0"/>
                <a:sym typeface="Calibri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  <a:sym typeface="Calibri"/>
              </a:rPr>
              <a:t>e Informed</a:t>
            </a:r>
          </a:p>
          <a:p>
            <a:pPr marL="0" indent="0">
              <a:buClr>
                <a:srgbClr val="74301F"/>
              </a:buClr>
              <a:buSzPct val="10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 of the ‘Essential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Information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 sheet, you should explain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what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 Health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ecord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benefits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legal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requirements. </a:t>
            </a:r>
          </a:p>
          <a:p>
            <a:pPr marL="0" indent="0">
              <a:buClr>
                <a:srgbClr val="74301F"/>
              </a:buClr>
              <a:buSzPct val="10000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301F"/>
              </a:buClr>
              <a:buSzPct val="10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patient should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ffered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301F"/>
              </a:buClr>
              <a:buSzPct val="10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Information’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sheet to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301F"/>
              </a:buClr>
              <a:buSzPct val="10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 should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wish.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1742" r="2262" b="1742"/>
          <a:stretch/>
        </p:blipFill>
        <p:spPr bwMode="gray">
          <a:xfrm>
            <a:off x="5940152" y="1628800"/>
            <a:ext cx="2805502" cy="369563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8208912" cy="50405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74" y="1412776"/>
            <a:ext cx="3621420" cy="43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628800"/>
            <a:ext cx="4073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Clr>
                <a:srgbClr val="74301F"/>
              </a:buClr>
              <a:buFont typeface="+mj-lt"/>
              <a:buAutoNum type="arabicPeriod" startAt="1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Assisted Registration screen will prepopulate with the patient details</a:t>
            </a:r>
          </a:p>
          <a:p>
            <a:pPr marL="538163" indent="-538163">
              <a:buClr>
                <a:srgbClr val="74301F"/>
              </a:buClr>
              <a:buFont typeface="+mj-lt"/>
              <a:buAutoNum type="arabicPeriod" startAt="1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 the details are correct before proceeding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H="1">
            <a:off x="6444208" y="1412776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9320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861210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29309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Clr>
                <a:srgbClr val="74301F"/>
              </a:buClr>
              <a:buFont typeface="+mj-lt"/>
              <a:buAutoNum type="arabicPeriod" startAt="12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all boxes with patients answers to each question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72816"/>
            <a:ext cx="5549900" cy="2311400"/>
          </a:xfrm>
          <a:prstGeom prst="rect">
            <a:avLst/>
          </a:prstGeom>
        </p:spPr>
      </p:pic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H="1">
            <a:off x="4860032" y="1628800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437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573016"/>
            <a:ext cx="835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Clr>
                <a:srgbClr val="74301F"/>
              </a:buClr>
              <a:buFont typeface="+mj-lt"/>
              <a:buAutoNum type="arabicPeriod" startAt="13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how the patient would like to receive their IVC.</a:t>
            </a:r>
          </a:p>
          <a:p>
            <a:pPr>
              <a:buClr>
                <a:srgbClr val="74301F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74301F"/>
              </a:buClr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>
              <a:buClr>
                <a:srgbClr val="74301F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‘None’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selected a My Health Record will still be generated and a patient may elect at a later date to request an IVC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1628800"/>
            <a:ext cx="7683500" cy="1701800"/>
          </a:xfrm>
          <a:prstGeom prst="rect">
            <a:avLst/>
          </a:prstGeom>
        </p:spPr>
      </p:pic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H="1">
            <a:off x="3707904" y="1556792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6295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032" y="2852936"/>
            <a:ext cx="822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Clr>
                <a:srgbClr val="74301F"/>
              </a:buClr>
              <a:buFont typeface="+mj-lt"/>
              <a:buAutoNum type="arabicPeriod" startAt="1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from the drop down menu which form of identification was used to identify the patient.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700808"/>
            <a:ext cx="7704000" cy="792000"/>
          </a:xfrm>
          <a:prstGeom prst="rect">
            <a:avLst/>
          </a:prstGeom>
        </p:spPr>
      </p:pic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H="1">
            <a:off x="7853294" y="1755357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2449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40768"/>
            <a:ext cx="83977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 What </a:t>
            </a:r>
            <a:r>
              <a:rPr lang="en-AU" sz="2600" b="1" dirty="0">
                <a:latin typeface="Arial" pitchFamily="34" charset="0"/>
                <a:cs typeface="Arial" pitchFamily="34" charset="0"/>
              </a:rPr>
              <a:t>is Assisted Registration?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7"/>
            <a:ext cx="7920880" cy="41880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Assisted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registration was developed so that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service patients could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My Health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ecord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with support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those whose health and wellbeing guidance they trust the most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rgbClr val="F68616"/>
              </a:buClr>
              <a:buNone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By providing assisted registration you can help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your patients sign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up for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My Health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ecord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before they leave the health service, so health professionals will be able to immediately begin uploading health information to their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My Health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ecord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rgbClr val="F68616"/>
              </a:buClr>
              <a:buNone/>
            </a:pPr>
            <a:endParaRPr lang="en-US" sz="1950" dirty="0"/>
          </a:p>
          <a:p>
            <a:pPr>
              <a:buClr>
                <a:srgbClr val="F68616"/>
              </a:buClr>
              <a:buNone/>
            </a:pPr>
            <a:r>
              <a:rPr lang="en-US" sz="2400" dirty="0" smtClean="0"/>
              <a:t> 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833211"/>
            <a:ext cx="8352928" cy="4274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spcBef>
                <a:spcPct val="60000"/>
              </a:spcBef>
              <a:buClr>
                <a:srgbClr val="74301F"/>
              </a:buClr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Identity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Verified</a:t>
            </a:r>
          </a:p>
          <a:p>
            <a:pPr marL="0" lvl="1" indent="0">
              <a:spcBef>
                <a:spcPct val="600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The information required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identity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verified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include either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	    </a:t>
            </a:r>
          </a:p>
          <a:p>
            <a:pPr marL="265176" lvl="1" indent="-265176">
              <a:buClr>
                <a:srgbClr val="74301F"/>
              </a:buClr>
              <a:buFont typeface="Wingdings 2"/>
              <a:buChar char="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via a known customer model; or </a:t>
            </a:r>
          </a:p>
          <a:p>
            <a:pPr marL="265176" lvl="1" indent="-265176">
              <a:buClr>
                <a:srgbClr val="74301F"/>
              </a:buClr>
              <a:buFont typeface="Wingdings 2"/>
              <a:buChar char="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100 point 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check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[e.g.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Medicare</a:t>
            </a:r>
          </a:p>
          <a:p>
            <a:pPr marL="0" lvl="1" indent="0">
              <a:buClr>
                <a:srgbClr val="74301F"/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card and one piece of photo ID].</a:t>
            </a:r>
          </a:p>
          <a:p>
            <a:pPr marL="0" indent="0">
              <a:spcBef>
                <a:spcPct val="60000"/>
              </a:spcBef>
              <a:buNone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2" descr="http://t0.gstatic.com/images?q=tbn:ANd9GcR7oWWCZH1vF_Q1VmpJqz8p9_M8HeFvSO2vdqQxgbuvZ22MG5Y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91579" y="1758406"/>
            <a:ext cx="21526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2.bp.blogspot.com/-gsx2RjBzvKI/TqqhQtTah7I/AAAAAAAAAEc/vM9DR0z46bo/s1600/Drivers+Licens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40151" y="3927249"/>
            <a:ext cx="2055505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6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789040"/>
            <a:ext cx="842493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Clr>
                <a:srgbClr val="74301F"/>
              </a:buClr>
              <a:buFont typeface="+mj-lt"/>
              <a:buAutoNum type="arabicPeriod" startAt="15"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Tick the </a:t>
            </a:r>
            <a:r>
              <a:rPr lang="en-US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‘Declaration’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health service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consents to the generation of a My Health Record to continue</a:t>
            </a:r>
          </a:p>
          <a:p>
            <a:pPr marL="538163" indent="-538163">
              <a:buClr>
                <a:srgbClr val="74301F"/>
              </a:buClr>
              <a:buFont typeface="+mj-lt"/>
              <a:buAutoNum type="arabicPeriod" startAt="15"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‘Print Form’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and have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health service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check all information is correct and then ensure they</a:t>
            </a:r>
            <a:r>
              <a:rPr lang="en-US" sz="2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sign the completed form*</a:t>
            </a: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*New legislation does not require the patient sign the form, however, it is recommended the process of signing the form and retaining consent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continues.  You should abide by your health service Assisted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egistration Policy.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0" y="1628800"/>
            <a:ext cx="7784640" cy="1836000"/>
          </a:xfrm>
          <a:prstGeom prst="rect">
            <a:avLst/>
          </a:prstGeom>
        </p:spPr>
      </p:pic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 flipH="1">
            <a:off x="967726" y="1828185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"/>
          <p:cNvCxnSpPr>
            <a:cxnSpLocks noChangeShapeType="1"/>
          </p:cNvCxnSpPr>
          <p:nvPr/>
        </p:nvCxnSpPr>
        <p:spPr bwMode="auto">
          <a:xfrm flipH="1">
            <a:off x="2115068" y="2653444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0013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424936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4301F"/>
              </a:buClr>
            </a:pPr>
            <a:r>
              <a:rPr lang="en-US" sz="2150" dirty="0" smtClean="0">
                <a:solidFill>
                  <a:srgbClr val="9E4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The form should be stored as per health service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Assisted Registration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olicy</a:t>
            </a: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</a:pPr>
            <a:r>
              <a:rPr lang="en-US" sz="2150" dirty="0">
                <a:solidFill>
                  <a:srgbClr val="9E4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‘Send 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Registration Details to My Health Record’</a:t>
            </a: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6"/>
            <a:ext cx="7784640" cy="1512168"/>
          </a:xfrm>
          <a:prstGeom prst="rect">
            <a:avLst/>
          </a:prstGeom>
        </p:spPr>
      </p:pic>
      <p:cxnSp>
        <p:nvCxnSpPr>
          <p:cNvPr id="11" name="AutoShape 2"/>
          <p:cNvCxnSpPr>
            <a:cxnSpLocks noChangeShapeType="1"/>
          </p:cNvCxnSpPr>
          <p:nvPr/>
        </p:nvCxnSpPr>
        <p:spPr bwMode="auto">
          <a:xfrm flipH="1">
            <a:off x="5076056" y="3212976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977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149080"/>
            <a:ext cx="8136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74301F"/>
              </a:buClr>
              <a:buFont typeface="+mj-lt"/>
              <a:buAutoNum type="arabicPeriod" startAt="19"/>
            </a:pP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The assisted registration will check and confirm the form is fully completed and will generate a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ealth Record</a:t>
            </a:r>
          </a:p>
          <a:p>
            <a:pPr>
              <a:buClr>
                <a:srgbClr val="74301F"/>
              </a:buClr>
            </a:pPr>
            <a:endParaRPr lang="en-U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4301F"/>
              </a:buClr>
              <a:buFont typeface="+mj-lt"/>
              <a:buAutoNum type="arabicPeriod" startAt="19"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If an IVC was requested it will be generated at this time also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93" y="1521040"/>
            <a:ext cx="6597814" cy="2268000"/>
          </a:xfrm>
          <a:prstGeom prst="rect">
            <a:avLst/>
          </a:prstGeom>
        </p:spPr>
      </p:pic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H="1">
            <a:off x="4621898" y="2295040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1208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Registration 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833211"/>
            <a:ext cx="8352928" cy="41996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spcBef>
                <a:spcPct val="60000"/>
              </a:spcBef>
              <a:buClr>
                <a:srgbClr val="74301F"/>
              </a:buClr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Next Steps</a:t>
            </a:r>
          </a:p>
          <a:p>
            <a:pPr marL="0" lvl="1" indent="0">
              <a:lnSpc>
                <a:spcPct val="50000"/>
              </a:lnSpc>
              <a:spcBef>
                <a:spcPct val="60000"/>
              </a:spcBef>
              <a:buSzPct val="8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staff member 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provide the </a:t>
            </a:r>
          </a:p>
          <a:p>
            <a:pPr marL="0" lvl="1" indent="0">
              <a:lnSpc>
                <a:spcPct val="50000"/>
              </a:lnSpc>
              <a:spcBef>
                <a:spcPct val="60000"/>
              </a:spcBef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with an Information pamphlet</a:t>
            </a:r>
          </a:p>
          <a:p>
            <a:pPr marL="0" lvl="1" indent="0">
              <a:lnSpc>
                <a:spcPct val="50000"/>
              </a:lnSpc>
              <a:spcBef>
                <a:spcPct val="60000"/>
              </a:spcBef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Next’ –after you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receive your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lvl="1" indent="0">
              <a:lnSpc>
                <a:spcPct val="50000"/>
              </a:lnSpc>
              <a:spcBef>
                <a:spcPct val="60000"/>
              </a:spcBef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Identification Verification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Code [IVC]’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lvl="1" indent="0">
              <a:lnSpc>
                <a:spcPct val="50000"/>
              </a:lnSpc>
              <a:spcBef>
                <a:spcPct val="60000"/>
              </a:spcBef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to assist in setting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up online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access </a:t>
            </a:r>
          </a:p>
          <a:p>
            <a:pPr marL="0" lvl="1" indent="0">
              <a:lnSpc>
                <a:spcPct val="50000"/>
              </a:lnSpc>
              <a:spcBef>
                <a:spcPct val="60000"/>
              </a:spcBef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to their record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indent="0">
              <a:spcBef>
                <a:spcPct val="60000"/>
              </a:spcBef>
              <a:buNone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12776"/>
            <a:ext cx="3011805" cy="42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81999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806489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Clr>
                <a:srgbClr val="74301F"/>
              </a:buClr>
              <a:buFont typeface="+mj-lt"/>
              <a:buAutoNum type="arabicPeriod" startAt="21"/>
            </a:pP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If you require help simply select </a:t>
            </a:r>
            <a:r>
              <a:rPr lang="en-US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‘Help’ 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to link you to the </a:t>
            </a:r>
            <a:r>
              <a:rPr lang="en-US" sz="21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U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help menu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12776"/>
            <a:ext cx="7162800" cy="63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372" y="3212976"/>
            <a:ext cx="6749256" cy="2805762"/>
          </a:xfrm>
          <a:prstGeom prst="rect">
            <a:avLst/>
          </a:prstGeom>
        </p:spPr>
      </p:pic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H="1">
            <a:off x="7586628" y="1303566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54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>
                <a:latin typeface="Arial" pitchFamily="34" charset="0"/>
                <a:cs typeface="Arial" pitchFamily="34" charset="0"/>
              </a:rPr>
              <a:t>Patient Consent for 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My Health Record Uploads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6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17550">
              <a:buClr>
                <a:srgbClr val="F68616"/>
              </a:buClr>
              <a:buNone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On the 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‘</a:t>
            </a:r>
            <a:r>
              <a:rPr lang="en-AU" sz="2400" b="1" dirty="0" err="1">
                <a:latin typeface="Arial" pitchFamily="34" charset="0"/>
                <a:cs typeface="Arial" pitchFamily="34" charset="0"/>
              </a:rPr>
              <a:t>Biographics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’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page on the 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‘Administration’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tab, there is a tick box </a:t>
            </a: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‘Patient consents to My Health Record uploads’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patient gives their consent                                       tick the box.</a:t>
            </a:r>
          </a:p>
          <a:p>
            <a:pPr marL="0" indent="0">
              <a:buClr>
                <a:srgbClr val="F68616"/>
              </a:buClr>
              <a:buNone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If a patient does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not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give their 				         consent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, ensure you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leave the box            	    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unticked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        				      This does not have to be ticked each time a patient comes in. It is done when a 	 patient signs up for a record or prior to the first SHS being sent.  </a:t>
            </a: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96" y="2847280"/>
            <a:ext cx="301186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 flipH="1">
            <a:off x="6162454" y="2996952"/>
            <a:ext cx="648072" cy="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"/>
          <p:cNvCxnSpPr>
            <a:cxnSpLocks noChangeShapeType="1"/>
          </p:cNvCxnSpPr>
          <p:nvPr/>
        </p:nvCxnSpPr>
        <p:spPr bwMode="auto">
          <a:xfrm flipH="1">
            <a:off x="8244448" y="4725144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856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Close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 Questions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muscogeemoms.com/wp-content/uploads/2013/04/question-mar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55" y="1695941"/>
            <a:ext cx="286369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0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What is Assisted Registration? [cont.] 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7"/>
            <a:ext cx="8352928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Clr>
                <a:srgbClr val="F68616"/>
              </a:buClr>
              <a:buNone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Assisted Registration is one of five ways that </a:t>
            </a:r>
            <a:r>
              <a:rPr lang="en-US" sz="2000" dirty="0"/>
              <a:t>health service </a:t>
            </a:r>
            <a:r>
              <a:rPr lang="en-US" sz="2000" dirty="0" smtClean="0"/>
              <a:t>patients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register for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 My Health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ecord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Clr>
                <a:srgbClr val="F68616"/>
              </a:buClr>
              <a:buNone/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The five avenues include: </a:t>
            </a:r>
          </a:p>
          <a:p>
            <a:pPr marL="358775" lvl="0" indent="-358775">
              <a:buClr>
                <a:srgbClr val="74301F"/>
              </a:buClr>
              <a:buFont typeface="+mj-lt"/>
              <a:buAutoNum type="arabicPeriod"/>
            </a:pPr>
            <a:r>
              <a:rPr lang="en-AU" sz="2000" b="1" dirty="0">
                <a:latin typeface="Arial" pitchFamily="34" charset="0"/>
                <a:cs typeface="Arial" pitchFamily="34" charset="0"/>
              </a:rPr>
              <a:t>Online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 – by visiting </a:t>
            </a:r>
            <a:r>
              <a:rPr lang="en-AU" sz="2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www.myhealthrecord.gov.au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358775" lvl="0" indent="-358775">
              <a:buClr>
                <a:srgbClr val="74301F"/>
              </a:buClr>
              <a:buFont typeface="+mj-lt"/>
              <a:buAutoNum type="arabicPeriod"/>
            </a:pPr>
            <a:r>
              <a:rPr lang="en-AU" sz="2000" b="1" dirty="0">
                <a:latin typeface="Arial" pitchFamily="34" charset="0"/>
                <a:cs typeface="Arial" pitchFamily="34" charset="0"/>
              </a:rPr>
              <a:t>Over the phone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– by calling 1800 723 471 </a:t>
            </a:r>
          </a:p>
          <a:p>
            <a:pPr marL="358775" lvl="0" indent="-358775">
              <a:buClr>
                <a:srgbClr val="74301F"/>
              </a:buClr>
              <a:buFont typeface="+mj-lt"/>
              <a:buAutoNum type="arabicPeriod"/>
            </a:pPr>
            <a:r>
              <a:rPr lang="en-AU" sz="2000" b="1" dirty="0">
                <a:latin typeface="Arial" pitchFamily="34" charset="0"/>
                <a:cs typeface="Arial" pitchFamily="34" charset="0"/>
              </a:rPr>
              <a:t>In person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– by visiting a Department of Human Services centre offering Medicare services</a:t>
            </a:r>
          </a:p>
          <a:p>
            <a:pPr marL="358775" lvl="0" indent="-358775">
              <a:buClr>
                <a:srgbClr val="74301F"/>
              </a:buClr>
              <a:buFont typeface="+mj-lt"/>
              <a:buAutoNum type="arabicPeriod"/>
            </a:pPr>
            <a:r>
              <a:rPr lang="en-AU" sz="2000" b="1" dirty="0">
                <a:latin typeface="Arial" pitchFamily="34" charset="0"/>
                <a:cs typeface="Arial" pitchFamily="34" charset="0"/>
              </a:rPr>
              <a:t>In writing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– by completing  an application form, available from a service centre offering Medicare services or from </a:t>
            </a:r>
            <a:r>
              <a:rPr lang="en-AU" sz="2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www.myhealthrecord.gov.au</a:t>
            </a:r>
            <a:r>
              <a:rPr lang="en-A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58775" lvl="0" indent="-358775">
              <a:buClr>
                <a:srgbClr val="74301F"/>
              </a:buClr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Assisted Registration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by completing an Assisted Registration form with the aid of 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authorised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employee of a healthcare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organisation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7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What is Assisted </a:t>
            </a:r>
            <a:r>
              <a:rPr lang="en-AU" sz="26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egistration? [cont.]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844824"/>
            <a:ext cx="8352928" cy="41880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Assisted Registration offers </a:t>
            </a:r>
            <a:r>
              <a:rPr lang="en-US" sz="2400" dirty="0" smtClean="0">
                <a:latin typeface="Arial" panose="020B0604020202020204" pitchFamily="34" charset="0"/>
                <a:cs typeface="Arial" pitchFamily="34" charset="0"/>
              </a:rPr>
              <a:t>patients a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quick,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personalised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and well-informed registration experience</a:t>
            </a:r>
            <a:r>
              <a:rPr lang="en-US" sz="2400" dirty="0" smtClean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0" indent="0">
              <a:buClr>
                <a:srgbClr val="F68616"/>
              </a:buClr>
              <a:buNone/>
            </a:pPr>
            <a:endParaRPr lang="en-US" sz="8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This </a:t>
            </a:r>
            <a:r>
              <a:rPr lang="en-US" sz="2400" dirty="0" smtClean="0">
                <a:latin typeface="Arial" panose="020B0604020202020204" pitchFamily="34" charset="0"/>
                <a:cs typeface="Arial" pitchFamily="34" charset="0"/>
              </a:rPr>
              <a:t>includes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:</a:t>
            </a:r>
          </a:p>
          <a:p>
            <a:pPr marL="358775" indent="-358775">
              <a:buClr>
                <a:srgbClr val="74301F"/>
              </a:buClr>
              <a:buSzPct val="10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registration in just a few minutes, as a known customer or with photo ID and a Medicare Card</a:t>
            </a:r>
          </a:p>
          <a:p>
            <a:pPr marL="358775" indent="-358775">
              <a:buClr>
                <a:srgbClr val="74301F"/>
              </a:buClr>
              <a:buSzPct val="100000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face-to-face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people you trust so you can ask questions </a:t>
            </a:r>
          </a:p>
          <a:p>
            <a:pPr marL="358775" indent="-358775">
              <a:buClr>
                <a:srgbClr val="74301F"/>
              </a:buClr>
              <a:buSzPct val="100000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-informed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accurate information from trained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0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55340"/>
            <a:ext cx="8421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Who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pply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hrough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ssisted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egistration?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7"/>
            <a:ext cx="7920880" cy="418807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74301F"/>
              </a:buClr>
              <a:buSzPct val="10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offer assisted registration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aged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301F"/>
              </a:buClr>
              <a:buSzPct val="10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offer assisted registration to someone with parental responsibility for a minor, whose name also appears on their Medicare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</a:p>
          <a:p>
            <a:pPr>
              <a:buClr>
                <a:srgbClr val="74301F"/>
              </a:buClr>
              <a:buSzPct val="10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child under 14 years of age who has their own Medicare card* </a:t>
            </a:r>
          </a:p>
          <a:p>
            <a:pPr>
              <a:buClr>
                <a:srgbClr val="74301F"/>
              </a:buClr>
              <a:buSzPct val="100000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301F"/>
              </a:buClr>
              <a:buSzPct val="1000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301F"/>
              </a:buClr>
              <a:buSzPct val="10000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 This functionality is not currently available through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68616"/>
              </a:buClr>
              <a:buNone/>
            </a:pP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2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ssisted Registration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49" y="1340768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apply through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egistration?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7"/>
            <a:ext cx="7920880" cy="418807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74301F"/>
              </a:buClr>
              <a:buSzPct val="10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offer assisted registration to any adult who does not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pPr marL="0" lvl="0" indent="0">
              <a:buClr>
                <a:srgbClr val="74301F"/>
              </a:buClr>
              <a:buSzPct val="10000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74301F"/>
              </a:buClr>
              <a:buSzPct val="10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offer assisted registration to someone acting on behalf of an adult in their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9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124744"/>
            <a:ext cx="82809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694" y="793304"/>
            <a:ext cx="8352928" cy="2952328"/>
          </a:xfrm>
          <a:prstGeom prst="rect">
            <a:avLst/>
          </a:prstGeom>
          <a:noFill/>
        </p:spPr>
        <p:txBody>
          <a:bodyPr vert="horz" l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0" i="0" kern="1200">
                <a:solidFill>
                  <a:srgbClr val="91452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DIN-Bold"/>
                <a:ea typeface="+mj-ea"/>
                <a:cs typeface="DIN-Bold"/>
              </a:defRPr>
            </a:lvl1pPr>
            <a:extLst/>
          </a:lstStyle>
          <a:p>
            <a:pPr algn="r"/>
            <a: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Using </a:t>
            </a:r>
            <a:r>
              <a:rPr lang="en-AU" sz="4500" dirty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ssisted Registration in </a:t>
            </a:r>
            <a:r>
              <a:rPr lang="en-AU" sz="4500" dirty="0" err="1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Communicare</a:t>
            </a:r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AU" sz="32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v14.8</a:t>
            </a:r>
            <a:endParaRPr lang="en-AU" sz="32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69799" y="3717032"/>
            <a:ext cx="3802193" cy="360040"/>
          </a:xfrm>
          <a:prstGeom prst="rect">
            <a:avLst/>
          </a:prstGeom>
        </p:spPr>
        <p:txBody>
          <a:bodyPr vert="horz" lIns="0" tIns="0">
            <a:no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80000"/>
              <a:buFont typeface="Wingdings 2"/>
              <a:buNone/>
              <a:defRPr kumimoji="0" sz="2100" kern="1200">
                <a:solidFill>
                  <a:srgbClr val="0D3B80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Arial"/>
              <a:buChar char="•"/>
              <a:defRPr kumimoji="0" sz="19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3">
                  <a:lumMod val="20000"/>
                  <a:lumOff val="80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0232" y="404664"/>
            <a:ext cx="20117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3275856" y="40770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Administration staff processes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6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 algn="l">
              <a:tabLst>
                <a:tab pos="447675" algn="l"/>
              </a:tabLst>
            </a:pP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8208912" cy="50405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assisted registration function can be accessed by any staff member who has system access rights to My Health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ecord Assisted Registration module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staff who have been authorised and under taken assisted registration training are legally authorised to register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service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A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Communicare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assisted registration functionality.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538163">
              <a:buClr>
                <a:srgbClr val="F68616"/>
              </a:buClr>
              <a:buFont typeface="+mj-lt"/>
              <a:buAutoNum type="arabicPeriod"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marL="447675">
              <a:tabLst>
                <a:tab pos="447675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Assisted </a:t>
            </a:r>
            <a:r>
              <a:rPr lang="en-A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Registration in </a:t>
            </a:r>
            <a:r>
              <a:rPr lang="en-A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Communicare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977225"/>
            <a:ext cx="8208912" cy="45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538163">
              <a:buClr>
                <a:srgbClr val="F68616"/>
              </a:buClr>
              <a:buFont typeface="+mj-lt"/>
              <a:buAutoNum type="arabicPeriod"/>
            </a:pPr>
            <a:endParaRPr lang="en-A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buClr>
                <a:srgbClr val="74301F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‘Patient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Biographics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33" y="1639651"/>
            <a:ext cx="7638752" cy="1562472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H="1">
            <a:off x="1259632" y="2248294"/>
            <a:ext cx="360000" cy="360000"/>
          </a:xfrm>
          <a:prstGeom prst="straightConnector1">
            <a:avLst/>
          </a:prstGeom>
          <a:noFill/>
          <a:ln w="38100">
            <a:solidFill>
              <a:srgbClr val="631B1C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9045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YftYD5g0W.cCyhds_.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g09DwDJUGMf.Cvpil7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Zv_eu060qCXmLkxsj2L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1120</Words>
  <Application>Microsoft Macintosh PowerPoint</Application>
  <PresentationFormat>On-screen Show (4:3)</PresentationFormat>
  <Paragraphs>225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PowerPoint Presentation</vt:lpstr>
      <vt:lpstr> Assisted Registration</vt:lpstr>
      <vt:lpstr> Assisted Registration</vt:lpstr>
      <vt:lpstr> Assisted Registration</vt:lpstr>
      <vt:lpstr> Assisted Registration</vt:lpstr>
      <vt:lpstr> Assisted Registration</vt:lpstr>
      <vt:lpstr>PowerPoint Presentation</vt:lpstr>
      <vt:lpstr>Assisted Registration in Communicare</vt:lpstr>
      <vt:lpstr>Assisted Registration in Communicare</vt:lpstr>
      <vt:lpstr>Assisted Registration in Communicare</vt:lpstr>
      <vt:lpstr>Assisted Registration in Communicare</vt:lpstr>
      <vt:lpstr>Assisted Registration in Communicare</vt:lpstr>
      <vt:lpstr>Troubleshooting Assisted Registration in Communicare</vt:lpstr>
      <vt:lpstr>Assisted Registration in Communicare</vt:lpstr>
      <vt:lpstr> Assisted Registration</vt:lpstr>
      <vt:lpstr>Assisted Registration in Communicare</vt:lpstr>
      <vt:lpstr>Assisted Registration in Communicare</vt:lpstr>
      <vt:lpstr>Assisted Registration in Communicare</vt:lpstr>
      <vt:lpstr>Assisted Registration in Communicare</vt:lpstr>
      <vt:lpstr> Assisted Registration</vt:lpstr>
      <vt:lpstr>Assisted Registration in Communicare</vt:lpstr>
      <vt:lpstr>Assisted Registration in Communicare</vt:lpstr>
      <vt:lpstr>Assisted Registration in Communicare</vt:lpstr>
      <vt:lpstr> Assisted Registration</vt:lpstr>
      <vt:lpstr>Assisted Registration in Communicare</vt:lpstr>
      <vt:lpstr>Assisted Registration in Communicare</vt:lpstr>
      <vt:lpstr> Presentation Close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2015-12-15T05:25:32Z</dcterms:created>
  <dcterms:modified xsi:type="dcterms:W3CDTF">2016-03-30T23:48:12Z</dcterms:modified>
</cp:coreProperties>
</file>