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67" r:id="rId2"/>
    <p:sldId id="417" r:id="rId3"/>
    <p:sldId id="477" r:id="rId4"/>
    <p:sldId id="479" r:id="rId5"/>
    <p:sldId id="478" r:id="rId6"/>
    <p:sldId id="472" r:id="rId7"/>
    <p:sldId id="474" r:id="rId8"/>
    <p:sldId id="468" r:id="rId9"/>
    <p:sldId id="469" r:id="rId10"/>
    <p:sldId id="471" r:id="rId11"/>
    <p:sldId id="466" r:id="rId12"/>
    <p:sldId id="424" r:id="rId13"/>
    <p:sldId id="475" r:id="rId14"/>
    <p:sldId id="464" r:id="rId15"/>
    <p:sldId id="423" r:id="rId16"/>
    <p:sldId id="428" r:id="rId17"/>
    <p:sldId id="425" r:id="rId18"/>
    <p:sldId id="429" r:id="rId19"/>
    <p:sldId id="433" r:id="rId20"/>
    <p:sldId id="430" r:id="rId21"/>
    <p:sldId id="431" r:id="rId22"/>
    <p:sldId id="432" r:id="rId23"/>
    <p:sldId id="461" r:id="rId24"/>
    <p:sldId id="460" r:id="rId25"/>
    <p:sldId id="462" r:id="rId26"/>
    <p:sldId id="422" r:id="rId27"/>
    <p:sldId id="420" r:id="rId28"/>
    <p:sldId id="421" r:id="rId29"/>
    <p:sldId id="434" r:id="rId30"/>
    <p:sldId id="435" r:id="rId31"/>
    <p:sldId id="436" r:id="rId32"/>
    <p:sldId id="463" r:id="rId33"/>
    <p:sldId id="437" r:id="rId34"/>
    <p:sldId id="438" r:id="rId35"/>
    <p:sldId id="465" r:id="rId36"/>
    <p:sldId id="439" r:id="rId37"/>
    <p:sldId id="440" r:id="rId38"/>
    <p:sldId id="441" r:id="rId39"/>
    <p:sldId id="442" r:id="rId40"/>
    <p:sldId id="444" r:id="rId41"/>
    <p:sldId id="445" r:id="rId42"/>
    <p:sldId id="443" r:id="rId43"/>
    <p:sldId id="446" r:id="rId44"/>
    <p:sldId id="447" r:id="rId45"/>
    <p:sldId id="448" r:id="rId46"/>
    <p:sldId id="449" r:id="rId47"/>
    <p:sldId id="450" r:id="rId48"/>
    <p:sldId id="451" r:id="rId49"/>
    <p:sldId id="452" r:id="rId50"/>
    <p:sldId id="453" r:id="rId51"/>
    <p:sldId id="454" r:id="rId52"/>
    <p:sldId id="458" r:id="rId53"/>
    <p:sldId id="459" r:id="rId54"/>
    <p:sldId id="268" r:id="rId55"/>
  </p:sldIdLst>
  <p:sldSz cx="9144000" cy="5143500" type="screen16x9"/>
  <p:notesSz cx="6797675" cy="9926638"/>
  <p:defaultTextStyle>
    <a:defPPr>
      <a:defRPr lang="en-U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220F"/>
    <a:srgbClr val="80214B"/>
    <a:srgbClr val="127EAE"/>
    <a:srgbClr val="B22B47"/>
    <a:srgbClr val="968A78"/>
    <a:srgbClr val="978A78"/>
    <a:srgbClr val="979E5D"/>
    <a:srgbClr val="7949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69689" autoAdjust="0"/>
  </p:normalViewPr>
  <p:slideViewPr>
    <p:cSldViewPr snapToGrid="0" snapToObjects="1">
      <p:cViewPr varScale="1">
        <p:scale>
          <a:sx n="78" d="100"/>
          <a:sy n="78" d="100"/>
        </p:scale>
        <p:origin x="1037" y="67"/>
      </p:cViewPr>
      <p:guideLst>
        <p:guide orient="horz" pos="1620"/>
        <p:guide pos="2880"/>
      </p:guideLst>
    </p:cSldViewPr>
  </p:slideViewPr>
  <p:outlineViewPr>
    <p:cViewPr>
      <p:scale>
        <a:sx n="33" d="100"/>
        <a:sy n="33" d="100"/>
      </p:scale>
      <p:origin x="3504" y="176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cs typeface="MS PGothic" pitchFamily="34" charset="-128"/>
              </a:defRPr>
            </a:lvl1pPr>
          </a:lstStyle>
          <a:p>
            <a:pPr>
              <a:defRPr/>
            </a:pPr>
            <a:endParaRPr lang="en-AU"/>
          </a:p>
        </p:txBody>
      </p:sp>
      <p:sp>
        <p:nvSpPr>
          <p:cNvPr id="3" name="Date Placeholder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cs typeface="MS PGothic" pitchFamily="34" charset="-128"/>
              </a:defRPr>
            </a:lvl1pPr>
          </a:lstStyle>
          <a:p>
            <a:pPr>
              <a:defRPr/>
            </a:pPr>
            <a:fld id="{620DADEC-EAF5-46BC-BD67-819B9B6BBEA0}" type="datetimeFigureOut">
              <a:rPr lang="en-AU"/>
              <a:pPr>
                <a:defRPr/>
              </a:pPr>
              <a:t>6/03/2018</a:t>
            </a:fld>
            <a:endParaRPr lang="en-AU"/>
          </a:p>
        </p:txBody>
      </p:sp>
      <p:sp>
        <p:nvSpPr>
          <p:cNvPr id="4" name="Footer Placeholder 3"/>
          <p:cNvSpPr>
            <a:spLocks noGrp="1"/>
          </p:cNvSpPr>
          <p:nvPr>
            <p:ph type="ftr" sz="quarter" idx="2"/>
          </p:nvPr>
        </p:nvSpPr>
        <p:spPr>
          <a:xfrm>
            <a:off x="0" y="9428163"/>
            <a:ext cx="2946400" cy="498475"/>
          </a:xfrm>
          <a:prstGeom prst="rect">
            <a:avLst/>
          </a:prstGeom>
        </p:spPr>
        <p:txBody>
          <a:bodyPr vert="horz" lIns="91440" tIns="45720" rIns="91440" bIns="45720" rtlCol="0" anchor="b"/>
          <a:lstStyle>
            <a:lvl1pPr algn="l">
              <a:defRPr sz="1200">
                <a:cs typeface="MS PGothic" pitchFamily="34" charset="-128"/>
              </a:defRPr>
            </a:lvl1pPr>
          </a:lstStyle>
          <a:p>
            <a:pPr>
              <a:defRPr/>
            </a:pPr>
            <a:endParaRPr lang="en-AU"/>
          </a:p>
        </p:txBody>
      </p:sp>
      <p:sp>
        <p:nvSpPr>
          <p:cNvPr id="5" name="Slide Number Placeholder 4"/>
          <p:cNvSpPr>
            <a:spLocks noGrp="1"/>
          </p:cNvSpPr>
          <p:nvPr>
            <p:ph type="sldNum" sz="quarter" idx="3"/>
          </p:nvPr>
        </p:nvSpPr>
        <p:spPr>
          <a:xfrm>
            <a:off x="3849688" y="9428163"/>
            <a:ext cx="2946400" cy="498475"/>
          </a:xfrm>
          <a:prstGeom prst="rect">
            <a:avLst/>
          </a:prstGeom>
        </p:spPr>
        <p:txBody>
          <a:bodyPr vert="horz" lIns="91440" tIns="45720" rIns="91440" bIns="45720" rtlCol="0" anchor="b"/>
          <a:lstStyle>
            <a:lvl1pPr algn="r">
              <a:defRPr sz="1200">
                <a:cs typeface="MS PGothic" pitchFamily="34" charset="-128"/>
              </a:defRPr>
            </a:lvl1pPr>
          </a:lstStyle>
          <a:p>
            <a:pPr>
              <a:defRPr/>
            </a:pPr>
            <a:fld id="{53EF072A-60AF-4E2D-9A21-A69136A57B00}" type="slidenum">
              <a:rPr lang="en-AU"/>
              <a:pPr>
                <a:defRPr/>
              </a:pPr>
              <a:t>‹#›</a:t>
            </a:fld>
            <a:endParaRPr lang="en-AU"/>
          </a:p>
        </p:txBody>
      </p:sp>
    </p:spTree>
    <p:extLst>
      <p:ext uri="{BB962C8B-B14F-4D97-AF65-F5344CB8AC3E}">
        <p14:creationId xmlns:p14="http://schemas.microsoft.com/office/powerpoint/2010/main" val="2632793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cs typeface="MS PGothic" pitchFamily="34" charset="-128"/>
              </a:defRPr>
            </a:lvl1pPr>
          </a:lstStyle>
          <a:p>
            <a:pPr>
              <a:defRPr/>
            </a:pPr>
            <a:endParaRPr lang="en-AU"/>
          </a:p>
        </p:txBody>
      </p:sp>
      <p:sp>
        <p:nvSpPr>
          <p:cNvPr id="3" name="Date Placeholder 2"/>
          <p:cNvSpPr>
            <a:spLocks noGrp="1"/>
          </p:cNvSpPr>
          <p:nvPr>
            <p:ph type="dt" idx="1"/>
          </p:nvPr>
        </p:nvSpPr>
        <p:spPr>
          <a:xfrm>
            <a:off x="3849688" y="0"/>
            <a:ext cx="2946400" cy="498475"/>
          </a:xfrm>
          <a:prstGeom prst="rect">
            <a:avLst/>
          </a:prstGeom>
        </p:spPr>
        <p:txBody>
          <a:bodyPr vert="horz" lIns="91440" tIns="45720" rIns="91440" bIns="45720" rtlCol="0"/>
          <a:lstStyle>
            <a:lvl1pPr algn="r">
              <a:defRPr sz="1200">
                <a:cs typeface="MS PGothic" pitchFamily="34" charset="-128"/>
              </a:defRPr>
            </a:lvl1pPr>
          </a:lstStyle>
          <a:p>
            <a:pPr>
              <a:defRPr/>
            </a:pPr>
            <a:fld id="{CBEE48F0-05BD-4E52-BC05-7416ED5FB916}" type="datetimeFigureOut">
              <a:rPr lang="en-AU"/>
              <a:pPr>
                <a:defRPr/>
              </a:pPr>
              <a:t>6/03/2018</a:t>
            </a:fld>
            <a:endParaRPr lang="en-AU" dirty="0"/>
          </a:p>
        </p:txBody>
      </p:sp>
      <p:sp>
        <p:nvSpPr>
          <p:cNvPr id="4" name="Slide Image Placeholder 3"/>
          <p:cNvSpPr>
            <a:spLocks noGrp="1" noRot="1" noChangeAspect="1"/>
          </p:cNvSpPr>
          <p:nvPr>
            <p:ph type="sldImg" idx="2"/>
          </p:nvPr>
        </p:nvSpPr>
        <p:spPr>
          <a:xfrm>
            <a:off x="425450" y="1243013"/>
            <a:ext cx="5946775" cy="3346450"/>
          </a:xfrm>
          <a:prstGeom prst="rect">
            <a:avLst/>
          </a:prstGeom>
          <a:noFill/>
          <a:ln w="12700">
            <a:solidFill>
              <a:prstClr val="black"/>
            </a:solidFill>
          </a:ln>
        </p:spPr>
        <p:txBody>
          <a:bodyPr vert="horz" lIns="91440" tIns="45720" rIns="91440" bIns="45720" rtlCol="0" anchor="ctr"/>
          <a:lstStyle/>
          <a:p>
            <a:pPr lvl="0"/>
            <a:endParaRPr lang="en-AU" noProof="0"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Footer Placeholder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a:defRPr sz="1200">
                <a:cs typeface="MS PGothic" pitchFamily="34" charset="-128"/>
              </a:defRPr>
            </a:lvl1pPr>
          </a:lstStyle>
          <a:p>
            <a:pPr>
              <a:defRPr/>
            </a:pPr>
            <a:endParaRPr lang="en-AU"/>
          </a:p>
        </p:txBody>
      </p:sp>
      <p:sp>
        <p:nvSpPr>
          <p:cNvPr id="7" name="Slide Number Placeholder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a:defRPr sz="1200">
                <a:cs typeface="MS PGothic" pitchFamily="34" charset="-128"/>
              </a:defRPr>
            </a:lvl1pPr>
          </a:lstStyle>
          <a:p>
            <a:pPr>
              <a:defRPr/>
            </a:pPr>
            <a:fld id="{921A56B7-2C91-4F8C-9BF5-51963464971B}" type="slidenum">
              <a:rPr lang="en-AU"/>
              <a:pPr>
                <a:defRPr/>
              </a:pPr>
              <a:t>‹#›</a:t>
            </a:fld>
            <a:endParaRPr lang="en-AU" dirty="0"/>
          </a:p>
        </p:txBody>
      </p:sp>
    </p:spTree>
    <p:extLst>
      <p:ext uri="{BB962C8B-B14F-4D97-AF65-F5344CB8AC3E}">
        <p14:creationId xmlns:p14="http://schemas.microsoft.com/office/powerpoint/2010/main" val="1888511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b="1" dirty="0"/>
              <a:t>Notes for the person delivering the Modules</a:t>
            </a:r>
          </a:p>
          <a:p>
            <a:pPr eaLnBrk="1" hangingPunct="1"/>
            <a:r>
              <a:rPr lang="en-AU" altLang="en-US" dirty="0"/>
              <a:t>This PowerPoint presentation is designed to support the person delivering the learning program to the learner(s). The presentations identify and describe the key points for each topic area. The presentations also support the trainer by incorporating information on adult learning principles, learning activities, and so on.</a:t>
            </a:r>
          </a:p>
          <a:p>
            <a:pPr eaLnBrk="1" hangingPunct="1"/>
            <a:endParaRPr lang="en-AU"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BCD96D0-F982-4C61-863A-8FE5CD2560DE}" type="slidenum">
              <a:rPr lang="en-AU" altLang="en-US" sz="1200" smtClean="0"/>
              <a:pPr/>
              <a:t>1</a:t>
            </a:fld>
            <a:endParaRPr lang="en-AU" altLang="en-US" sz="1200"/>
          </a:p>
        </p:txBody>
      </p:sp>
    </p:spTree>
    <p:extLst>
      <p:ext uri="{BB962C8B-B14F-4D97-AF65-F5344CB8AC3E}">
        <p14:creationId xmlns:p14="http://schemas.microsoft.com/office/powerpoint/2010/main" val="1490602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b="1" dirty="0"/>
              <a:t>Criteria for the Development and Delivery of Learning Programs</a:t>
            </a:r>
            <a:endParaRPr lang="en-US" b="1" dirty="0"/>
          </a:p>
          <a:p>
            <a:pPr>
              <a:defRPr/>
            </a:pPr>
            <a:r>
              <a:rPr lang="en-AU" dirty="0"/>
              <a:t>Those involved in the development and delivery of learning programs should ideally:</a:t>
            </a:r>
            <a:endParaRPr lang="en-US" dirty="0"/>
          </a:p>
          <a:p>
            <a:pPr marL="171450" indent="-171450">
              <a:buFont typeface="Arial" panose="020B0604020202020204" pitchFamily="34" charset="0"/>
              <a:buChar char="•"/>
              <a:defRPr/>
            </a:pPr>
            <a:r>
              <a:rPr lang="en-AU" sz="1200" kern="1200" dirty="0">
                <a:solidFill>
                  <a:schemeClr val="tx1"/>
                </a:solidFill>
                <a:effectLst/>
                <a:latin typeface="+mn-lt"/>
                <a:ea typeface="+mn-ea"/>
                <a:cs typeface="+mn-cs"/>
              </a:rPr>
              <a:t>Adopt a reflective and narrative based approach to CQI;</a:t>
            </a:r>
            <a:r>
              <a:rPr lang="en-AU" sz="1200" kern="1200" baseline="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e.g. opportunities to describe experiences in applying CQI and to discuss what works, what didn’t work, and contribute personal opinions</a:t>
            </a:r>
            <a:endParaRPr lang="en-AU" dirty="0"/>
          </a:p>
          <a:p>
            <a:pPr marL="171450" indent="-171450">
              <a:buFont typeface="Arial"/>
              <a:buChar char="•"/>
              <a:defRPr/>
            </a:pPr>
            <a:r>
              <a:rPr lang="en-AU" sz="1200" dirty="0">
                <a:latin typeface="Calibri" panose="020F0502020204030204" pitchFamily="34" charset="0"/>
              </a:rPr>
              <a:t>Assess and monitor the quality of learning and training using processes such as a CQI training group that includes experts with relevant knowledge of the learning topic; adult learning; and the industry sector. </a:t>
            </a:r>
            <a:endParaRPr lang="en-US" sz="1200" dirty="0">
              <a:latin typeface="Calibri" panose="020F0502020204030204" pitchFamily="34" charset="0"/>
            </a:endParaRPr>
          </a:p>
          <a:p>
            <a:pPr eaLnBrk="1" hangingPunct="1">
              <a:spcBef>
                <a:spcPct val="0"/>
              </a:spcBef>
              <a:defRPr/>
            </a:pPr>
            <a:endParaRPr lang="en-AU" altLang="en-US" dirty="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D65F607-6D2B-409D-A82C-2C743BDBE44A}" type="slidenum">
              <a:rPr lang="en-AU" altLang="en-US" sz="1200" smtClean="0"/>
              <a:pPr/>
              <a:t>10</a:t>
            </a:fld>
            <a:endParaRPr lang="en-AU" altLang="en-US" sz="1200"/>
          </a:p>
        </p:txBody>
      </p:sp>
    </p:spTree>
    <p:extLst>
      <p:ext uri="{BB962C8B-B14F-4D97-AF65-F5344CB8AC3E}">
        <p14:creationId xmlns:p14="http://schemas.microsoft.com/office/powerpoint/2010/main" val="4240381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69DD7A6-9848-4564-885C-10AB65072E9D}" type="slidenum">
              <a:rPr lang="en-AU" altLang="en-US" sz="1200" smtClean="0"/>
              <a:pPr/>
              <a:t>11</a:t>
            </a:fld>
            <a:endParaRPr lang="en-AU" altLang="en-US" sz="1200"/>
          </a:p>
        </p:txBody>
      </p:sp>
    </p:spTree>
    <p:extLst>
      <p:ext uri="{BB962C8B-B14F-4D97-AF65-F5344CB8AC3E}">
        <p14:creationId xmlns:p14="http://schemas.microsoft.com/office/powerpoint/2010/main" val="23460449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36CC3CA-33D2-4876-AD6E-AEADF57ACC5A}" type="slidenum">
              <a:rPr lang="en-AU" altLang="en-US" sz="1200" smtClean="0"/>
              <a:pPr/>
              <a:t>12</a:t>
            </a:fld>
            <a:endParaRPr lang="en-AU" altLang="en-US" sz="1200"/>
          </a:p>
        </p:txBody>
      </p:sp>
    </p:spTree>
    <p:extLst>
      <p:ext uri="{BB962C8B-B14F-4D97-AF65-F5344CB8AC3E}">
        <p14:creationId xmlns:p14="http://schemas.microsoft.com/office/powerpoint/2010/main" val="1937330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8F08B56-1856-4E14-967C-22FC41FF863A}" type="slidenum">
              <a:rPr lang="en-AU" altLang="en-US" sz="1200" smtClean="0"/>
              <a:pPr/>
              <a:t>13</a:t>
            </a:fld>
            <a:endParaRPr lang="en-AU" altLang="en-US" sz="1200"/>
          </a:p>
        </p:txBody>
      </p:sp>
    </p:spTree>
    <p:extLst>
      <p:ext uri="{BB962C8B-B14F-4D97-AF65-F5344CB8AC3E}">
        <p14:creationId xmlns:p14="http://schemas.microsoft.com/office/powerpoint/2010/main" val="1181953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AU" altLang="en-US" dirty="0"/>
              <a:t>Acknowledgements – refer to the section in the learning manual titled ‘Acknowledgements’.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FB8D4AD-9CF9-40CB-823A-AD72646B63B9}" type="slidenum">
              <a:rPr lang="en-AU" altLang="en-US" sz="1200" smtClean="0"/>
              <a:pPr/>
              <a:t>14</a:t>
            </a:fld>
            <a:endParaRPr lang="en-AU" altLang="en-US" sz="1200"/>
          </a:p>
        </p:txBody>
      </p:sp>
    </p:spTree>
    <p:extLst>
      <p:ext uri="{BB962C8B-B14F-4D97-AF65-F5344CB8AC3E}">
        <p14:creationId xmlns:p14="http://schemas.microsoft.com/office/powerpoint/2010/main" val="2807396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Welcome </a:t>
            </a:r>
          </a:p>
          <a:p>
            <a:pPr marL="171450" indent="-171450" eaLnBrk="1" hangingPunct="1">
              <a:spcBef>
                <a:spcPct val="0"/>
              </a:spcBef>
              <a:buFont typeface="Arial" panose="020B0604020202020204" pitchFamily="34" charset="0"/>
              <a:buChar char="•"/>
              <a:defRPr/>
            </a:pPr>
            <a:r>
              <a:rPr lang="en-AU" altLang="en-US" dirty="0"/>
              <a:t>Introduce yourself – refer to the whiteboard or PowerPoint presentation where you have written your name and contact details</a:t>
            </a:r>
          </a:p>
          <a:p>
            <a:pPr marL="171450" indent="-171450" eaLnBrk="1" hangingPunct="1">
              <a:spcBef>
                <a:spcPct val="0"/>
              </a:spcBef>
              <a:buFont typeface="Arial" panose="020B0604020202020204" pitchFamily="34" charset="0"/>
              <a:buChar char="•"/>
              <a:defRPr/>
            </a:pPr>
            <a:r>
              <a:rPr lang="en-AU" altLang="en-US" dirty="0"/>
              <a:t>Acknowledgement of Country, Traditional Owners and Elders </a:t>
            </a:r>
          </a:p>
          <a:p>
            <a:pPr marL="171450" indent="-171450" eaLnBrk="1" hangingPunct="1">
              <a:spcBef>
                <a:spcPct val="0"/>
              </a:spcBef>
              <a:buFont typeface="Arial" panose="020B0604020202020204" pitchFamily="34" charset="0"/>
              <a:buChar char="•"/>
              <a:defRPr/>
            </a:pPr>
            <a:r>
              <a:rPr lang="en-AU" altLang="en-US" dirty="0"/>
              <a:t>If applicable – provide information about your service or organisation.</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8AB2AC4-39C4-4365-8268-D0BCCA2D0D1C}" type="slidenum">
              <a:rPr lang="en-AU" altLang="en-US" sz="1200" smtClean="0"/>
              <a:pPr/>
              <a:t>15</a:t>
            </a:fld>
            <a:endParaRPr lang="en-AU" altLang="en-US" sz="1200"/>
          </a:p>
        </p:txBody>
      </p:sp>
    </p:spTree>
    <p:extLst>
      <p:ext uri="{BB962C8B-B14F-4D97-AF65-F5344CB8AC3E}">
        <p14:creationId xmlns:p14="http://schemas.microsoft.com/office/powerpoint/2010/main" val="3456252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sz="1100" dirty="0"/>
              <a:t>Ask participants the following questions and encourage a group discussion – there are no right or wrong answers </a:t>
            </a:r>
          </a:p>
          <a:p>
            <a:pPr marL="171450" indent="-171450" eaLnBrk="1" hangingPunct="1">
              <a:spcBef>
                <a:spcPct val="0"/>
              </a:spcBef>
              <a:buFont typeface="Arial" panose="020B0604020202020204" pitchFamily="34" charset="0"/>
              <a:buChar char="•"/>
              <a:defRPr/>
            </a:pPr>
            <a:r>
              <a:rPr lang="en-AU" altLang="en-US" sz="1100" dirty="0"/>
              <a:t>What is the purpose of orientation and induction? </a:t>
            </a:r>
          </a:p>
          <a:p>
            <a:pPr marL="171450" indent="-171450" eaLnBrk="1" hangingPunct="1">
              <a:spcBef>
                <a:spcPct val="0"/>
              </a:spcBef>
              <a:buFont typeface="Arial" panose="020B0604020202020204" pitchFamily="34" charset="0"/>
              <a:buChar char="•"/>
              <a:defRPr/>
            </a:pPr>
            <a:r>
              <a:rPr lang="en-AU" altLang="en-US" sz="1100" dirty="0"/>
              <a:t>What is involved in an orientation and induction? </a:t>
            </a:r>
          </a:p>
          <a:p>
            <a:pPr marL="171450" indent="-171450" eaLnBrk="1" hangingPunct="1">
              <a:spcBef>
                <a:spcPct val="0"/>
              </a:spcBef>
              <a:buFont typeface="Arial" panose="020B0604020202020204" pitchFamily="34" charset="0"/>
              <a:buChar char="•"/>
              <a:defRPr/>
            </a:pPr>
            <a:r>
              <a:rPr lang="en-AU" altLang="en-US" sz="1100" dirty="0"/>
              <a:t>What do participants expect from this orientation and induction? </a:t>
            </a:r>
          </a:p>
          <a:p>
            <a:pPr eaLnBrk="1" hangingPunct="1">
              <a:spcBef>
                <a:spcPct val="0"/>
              </a:spcBef>
              <a:buFont typeface="Arial" panose="020B0604020202020204" pitchFamily="34" charset="0"/>
              <a:buNone/>
              <a:defRPr/>
            </a:pPr>
            <a:r>
              <a:rPr lang="en-AU" altLang="en-US" sz="1100" dirty="0"/>
              <a:t>The key messages to highlight to participants are the following: </a:t>
            </a:r>
          </a:p>
          <a:p>
            <a:pPr marL="171450" indent="-171450" eaLnBrk="1" hangingPunct="1">
              <a:spcBef>
                <a:spcPct val="0"/>
              </a:spcBef>
              <a:buFont typeface="Arial" panose="020B0604020202020204" pitchFamily="34" charset="0"/>
              <a:buChar char="•"/>
              <a:defRPr/>
            </a:pPr>
            <a:r>
              <a:rPr lang="en-AU" altLang="en-US" sz="1100" dirty="0"/>
              <a:t>T</a:t>
            </a:r>
            <a:r>
              <a:rPr lang="en-AU" sz="1100" dirty="0"/>
              <a:t>he Orientation and Induction to CQI is a professional development learning program for all staff, board members and others working in Aboriginal and Torres Strait Islander primary health care services. </a:t>
            </a:r>
          </a:p>
          <a:p>
            <a:pPr marL="171450" indent="-171450" eaLnBrk="1" hangingPunct="1">
              <a:spcBef>
                <a:spcPct val="0"/>
              </a:spcBef>
              <a:buFont typeface="Arial" panose="020B0604020202020204" pitchFamily="34" charset="0"/>
              <a:buChar char="•"/>
              <a:defRPr/>
            </a:pPr>
            <a:r>
              <a:rPr lang="en-AU" sz="1100" dirty="0"/>
              <a:t>The </a:t>
            </a:r>
            <a:r>
              <a:rPr lang="en-AU" altLang="en-US" sz="1100" dirty="0"/>
              <a:t>Orientation and Induction </a:t>
            </a:r>
            <a:r>
              <a:rPr lang="en-AU" sz="1100" dirty="0"/>
              <a:t>learning program provides the </a:t>
            </a:r>
            <a:r>
              <a:rPr lang="en-AU" sz="1100" b="1" u="sng" dirty="0"/>
              <a:t>foundational knowledge and skills </a:t>
            </a:r>
            <a:r>
              <a:rPr lang="en-AU" sz="1100" dirty="0"/>
              <a:t>to prepare you for work in continuous quality improvement in primary health care and as such, the </a:t>
            </a:r>
            <a:r>
              <a:rPr lang="en-AU" sz="1100" b="1" u="sng" dirty="0"/>
              <a:t>content focusses on broad CQI topics</a:t>
            </a:r>
            <a:r>
              <a:rPr lang="en-AU" sz="1100" dirty="0"/>
              <a:t>. </a:t>
            </a:r>
          </a:p>
          <a:p>
            <a:pPr marL="171450" indent="-171450" eaLnBrk="1" hangingPunct="1">
              <a:spcBef>
                <a:spcPct val="0"/>
              </a:spcBef>
              <a:buFont typeface="Arial" panose="020B0604020202020204" pitchFamily="34" charset="0"/>
              <a:buChar char="•"/>
              <a:defRPr/>
            </a:pPr>
            <a:r>
              <a:rPr lang="en-AU" altLang="en-US" sz="1100" dirty="0"/>
              <a:t>The Orientation and Induction learning program was developed based on a professional development course outline for CQI that aligns to the Australian Qualifications Framework. A benefit aligning this program to the AQF is it allows those who complete the program to be considered for recognised prior learning. </a:t>
            </a:r>
          </a:p>
          <a:p>
            <a:pPr marL="171450" indent="-171450" eaLnBrk="1" hangingPunct="1">
              <a:spcBef>
                <a:spcPct val="0"/>
              </a:spcBef>
              <a:buFont typeface="Arial" panose="020B0604020202020204" pitchFamily="34" charset="0"/>
              <a:buChar char="•"/>
              <a:defRPr/>
            </a:pPr>
            <a:r>
              <a:rPr lang="en-AU" altLang="en-US" sz="1100" dirty="0"/>
              <a:t>The Orientation and Induction to CQI Learning Program is one of six learning programs in the professional development of CQI package.</a:t>
            </a:r>
          </a:p>
          <a:p>
            <a:pPr marL="171450" indent="-171450" eaLnBrk="1" hangingPunct="1">
              <a:spcBef>
                <a:spcPct val="0"/>
              </a:spcBef>
              <a:buFont typeface="Arial" panose="020B0604020202020204" pitchFamily="34" charset="0"/>
              <a:buChar char="•"/>
              <a:defRPr/>
            </a:pPr>
            <a:r>
              <a:rPr lang="en-AU" sz="1100" dirty="0"/>
              <a:t>The learning programs build on each other so as you progress through the Professional Development Course Outline for CQI, each learning programs will provide further exploration and detailed discussions of concepts and topics. </a:t>
            </a:r>
            <a:endParaRPr lang="en-US" sz="1100"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E9832E6-51D9-4E60-B62A-1B0DA1836B3E}" type="slidenum">
              <a:rPr lang="en-AU" altLang="en-US" sz="1200" smtClean="0"/>
              <a:pPr/>
              <a:t>16</a:t>
            </a:fld>
            <a:endParaRPr lang="en-AU" altLang="en-US" sz="1200"/>
          </a:p>
        </p:txBody>
      </p:sp>
    </p:spTree>
    <p:extLst>
      <p:ext uri="{BB962C8B-B14F-4D97-AF65-F5344CB8AC3E}">
        <p14:creationId xmlns:p14="http://schemas.microsoft.com/office/powerpoint/2010/main" val="123932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about the Orientation and Induction to CQI Learning Program: </a:t>
            </a:r>
          </a:p>
          <a:p>
            <a:pPr marL="171450" indent="-171450" eaLnBrk="1" hangingPunct="1">
              <a:spcBef>
                <a:spcPct val="0"/>
              </a:spcBef>
              <a:buFont typeface="Arial" panose="020B0604020202020204" pitchFamily="34" charset="0"/>
              <a:buChar char="•"/>
              <a:defRPr/>
            </a:pPr>
            <a:r>
              <a:rPr lang="en-AU" altLang="en-US" dirty="0"/>
              <a:t>The program is a professional development learning program</a:t>
            </a:r>
          </a:p>
          <a:p>
            <a:pPr marL="171450" indent="-171450" eaLnBrk="1" hangingPunct="1">
              <a:spcBef>
                <a:spcPct val="0"/>
              </a:spcBef>
              <a:buFont typeface="Arial" panose="020B0604020202020204" pitchFamily="34" charset="0"/>
              <a:buChar char="•"/>
              <a:defRPr/>
            </a:pPr>
            <a:r>
              <a:rPr lang="en-AU" altLang="en-US" dirty="0"/>
              <a:t>The program is for all staff, Board members and others working in Aboriginal and Torres Strait Islander primary health care services</a:t>
            </a:r>
          </a:p>
          <a:p>
            <a:pPr marL="171450" indent="-171450" eaLnBrk="1" hangingPunct="1">
              <a:spcBef>
                <a:spcPct val="0"/>
              </a:spcBef>
              <a:buFont typeface="Arial" panose="020B0604020202020204" pitchFamily="34" charset="0"/>
              <a:buChar char="•"/>
              <a:defRPr/>
            </a:pPr>
            <a:r>
              <a:rPr lang="en-AU" altLang="en-US" dirty="0"/>
              <a:t>Made up of 3 modules (refer to the diagram and highlight that this training session covers Module 1).</a:t>
            </a:r>
          </a:p>
          <a:p>
            <a:pPr eaLnBrk="1" hangingPunct="1">
              <a:spcBef>
                <a:spcPct val="0"/>
              </a:spcBef>
              <a:buFont typeface="Arial" panose="020B0604020202020204" pitchFamily="34" charset="0"/>
              <a:buNone/>
              <a:defRPr/>
            </a:pPr>
            <a:endParaRPr lang="en-AU"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01A72A1-3D83-42B2-86C2-B3B6F4BCD962}" type="slidenum">
              <a:rPr lang="en-AU" altLang="en-US" sz="1200" smtClean="0"/>
              <a:pPr/>
              <a:t>17</a:t>
            </a:fld>
            <a:endParaRPr lang="en-AU" altLang="en-US" sz="1200"/>
          </a:p>
        </p:txBody>
      </p:sp>
    </p:spTree>
    <p:extLst>
      <p:ext uri="{BB962C8B-B14F-4D97-AF65-F5344CB8AC3E}">
        <p14:creationId xmlns:p14="http://schemas.microsoft.com/office/powerpoint/2010/main" val="33124539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about the Orientation and Induction to CQI Learning Program: </a:t>
            </a:r>
          </a:p>
          <a:p>
            <a:pPr marL="171450" indent="-171450" eaLnBrk="1" hangingPunct="1">
              <a:spcBef>
                <a:spcPct val="0"/>
              </a:spcBef>
              <a:buFont typeface="Arial" panose="020B0604020202020204" pitchFamily="34" charset="0"/>
              <a:buChar char="•"/>
              <a:defRPr/>
            </a:pPr>
            <a:r>
              <a:rPr lang="en-AU" altLang="en-US" dirty="0"/>
              <a:t>It is recommended the Orientation and Induction to CQI Learning Program is delivered as part of the organisation’s orientation and induction process as it provides foundational knowledge and skills to prepare you for work in continuous quality improvement (CQI) in primary health care.</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5969066-BA1C-4FDE-B548-521B33573F1C}" type="slidenum">
              <a:rPr lang="en-AU" altLang="en-US" sz="1200" smtClean="0"/>
              <a:pPr/>
              <a:t>18</a:t>
            </a:fld>
            <a:endParaRPr lang="en-AU" altLang="en-US" sz="1200"/>
          </a:p>
        </p:txBody>
      </p:sp>
    </p:spTree>
    <p:extLst>
      <p:ext uri="{BB962C8B-B14F-4D97-AF65-F5344CB8AC3E}">
        <p14:creationId xmlns:p14="http://schemas.microsoft.com/office/powerpoint/2010/main" val="2770548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1200"/>
              </a:spcAft>
            </a:pPr>
            <a:r>
              <a:rPr lang="en-AU" altLang="en-US" dirty="0"/>
              <a:t>If applicable – insert an icebreaker here or ask participants to introduce themselves to each other and then to the group. </a:t>
            </a:r>
          </a:p>
          <a:p>
            <a:pPr eaLnBrk="1" hangingPunct="1">
              <a:spcBef>
                <a:spcPct val="0"/>
              </a:spcBef>
              <a:spcAft>
                <a:spcPts val="1200"/>
              </a:spcAft>
            </a:pPr>
            <a:endParaRPr lang="en-AU" altLang="en-US" dirty="0"/>
          </a:p>
          <a:p>
            <a:pPr eaLnBrk="1" hangingPunct="1">
              <a:spcBef>
                <a:spcPct val="0"/>
              </a:spcBef>
              <a:spcAft>
                <a:spcPts val="1200"/>
              </a:spcAft>
            </a:pPr>
            <a:r>
              <a:rPr lang="en-AU" altLang="en-US" dirty="0"/>
              <a:t>The purpose of this icebreaker is for participants to introduce themselves to the group and to each other.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CE13EFD-8A2A-4429-A143-2DD326DDE01F}" type="slidenum">
              <a:rPr lang="en-AU" altLang="en-US" sz="1200" smtClean="0"/>
              <a:pPr/>
              <a:t>19</a:t>
            </a:fld>
            <a:endParaRPr lang="en-AU" altLang="en-US" sz="1200"/>
          </a:p>
        </p:txBody>
      </p:sp>
    </p:spTree>
    <p:extLst>
      <p:ext uri="{BB962C8B-B14F-4D97-AF65-F5344CB8AC3E}">
        <p14:creationId xmlns:p14="http://schemas.microsoft.com/office/powerpoint/2010/main" val="3159475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2</a:t>
            </a:fld>
            <a:endParaRPr lang="en-AU" altLang="en-US" sz="1200"/>
          </a:p>
        </p:txBody>
      </p:sp>
    </p:spTree>
    <p:extLst>
      <p:ext uri="{BB962C8B-B14F-4D97-AF65-F5344CB8AC3E}">
        <p14:creationId xmlns:p14="http://schemas.microsoft.com/office/powerpoint/2010/main" val="2538261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defRPr/>
            </a:pPr>
            <a:r>
              <a:rPr lang="en-AU" dirty="0"/>
              <a:t>Highlight – support for language, literacy, and numeracy: advise participants if they require support or assistance with language, reading, writing and/or using numbers, to let you know so that you can identify ways to support their learning needs. </a:t>
            </a:r>
          </a:p>
          <a:p>
            <a:pPr marL="171450" indent="-171450" eaLnBrk="1" hangingPunct="1">
              <a:spcBef>
                <a:spcPct val="0"/>
              </a:spcBef>
              <a:buFont typeface="Arial" panose="020B0604020202020204" pitchFamily="34" charset="0"/>
              <a:buChar char="•"/>
              <a:defRPr/>
            </a:pPr>
            <a:r>
              <a:rPr lang="en-AU" dirty="0"/>
              <a:t>Learning outcomes – On completion of Module 1, participants should be able to (read through learning outcomes – continued to next slide)</a:t>
            </a:r>
          </a:p>
          <a:p>
            <a:pPr marL="171450" indent="-171450" eaLnBrk="1" hangingPunct="1">
              <a:spcBef>
                <a:spcPct val="0"/>
              </a:spcBef>
              <a:buFont typeface="Arial" panose="020B0604020202020204" pitchFamily="34" charset="0"/>
              <a:buChar char="•"/>
              <a:defRPr/>
            </a:pPr>
            <a:endParaRPr lang="en-US" dirty="0"/>
          </a:p>
          <a:p>
            <a:pPr marL="171450" indent="-171450" eaLnBrk="1" hangingPunct="1">
              <a:spcBef>
                <a:spcPct val="0"/>
              </a:spcBef>
              <a:buFont typeface="Arial" panose="020B0604020202020204" pitchFamily="34" charset="0"/>
              <a:buChar char="•"/>
              <a:defRPr/>
            </a:pPr>
            <a:endParaRPr lang="en-US" dirty="0"/>
          </a:p>
          <a:p>
            <a:pPr eaLnBrk="1" hangingPunct="1">
              <a:spcBef>
                <a:spcPct val="0"/>
              </a:spcBef>
              <a:defRPr/>
            </a:pPr>
            <a:endParaRPr lang="en-AU" alt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0ECE360-CF70-40B1-9A13-C7B61096CB5B}" type="slidenum">
              <a:rPr lang="en-AU" altLang="en-US" sz="1200" smtClean="0"/>
              <a:pPr/>
              <a:t>20</a:t>
            </a:fld>
            <a:endParaRPr lang="en-AU" altLang="en-US" sz="1200"/>
          </a:p>
        </p:txBody>
      </p:sp>
    </p:spTree>
    <p:extLst>
      <p:ext uri="{BB962C8B-B14F-4D97-AF65-F5344CB8AC3E}">
        <p14:creationId xmlns:p14="http://schemas.microsoft.com/office/powerpoint/2010/main" val="332811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 typeface="Arial" panose="020B0604020202020204" pitchFamily="34" charset="0"/>
              <a:buChar char="•"/>
              <a:defRPr/>
            </a:pPr>
            <a:r>
              <a:rPr lang="en-AU" dirty="0"/>
              <a:t>Continue to read through learning outcomes. </a:t>
            </a:r>
            <a:endParaRPr lang="en-US" dirty="0"/>
          </a:p>
          <a:p>
            <a:pPr marL="171450" indent="-171450" eaLnBrk="1" hangingPunct="1">
              <a:spcBef>
                <a:spcPct val="0"/>
              </a:spcBef>
              <a:buFont typeface="Arial" panose="020B0604020202020204" pitchFamily="34" charset="0"/>
              <a:buChar char="•"/>
              <a:defRPr/>
            </a:pPr>
            <a:r>
              <a:rPr lang="en-AU" dirty="0"/>
              <a:t>Repeat support for language, literacy, and numeracy: advise participants if they require support or assistance with language, reading, writing and/or using numbers, to let you know so that you can identify ways to support their learning and training needs. </a:t>
            </a:r>
          </a:p>
          <a:p>
            <a:pPr marL="171450" indent="-171450" eaLnBrk="1" hangingPunct="1">
              <a:spcBef>
                <a:spcPct val="0"/>
              </a:spcBef>
              <a:buFont typeface="Arial" panose="020B0604020202020204" pitchFamily="34" charset="0"/>
              <a:buChar char="•"/>
              <a:defRPr/>
            </a:pPr>
            <a:r>
              <a:rPr lang="en-AU" dirty="0"/>
              <a:t>Ask group if anyone has any learning needs</a:t>
            </a:r>
          </a:p>
          <a:p>
            <a:pPr marL="171450" indent="-171450" eaLnBrk="1" hangingPunct="1">
              <a:spcBef>
                <a:spcPct val="0"/>
              </a:spcBef>
              <a:buFont typeface="Arial" panose="020B0604020202020204" pitchFamily="34" charset="0"/>
              <a:buChar char="•"/>
              <a:defRPr/>
            </a:pPr>
            <a:r>
              <a:rPr lang="en-AU" dirty="0"/>
              <a:t>Ask candidates about their knowledge of the topics or subjects</a:t>
            </a:r>
          </a:p>
          <a:p>
            <a:pPr marL="171450" indent="-171450" eaLnBrk="1" hangingPunct="1">
              <a:spcBef>
                <a:spcPct val="0"/>
              </a:spcBef>
              <a:buFont typeface="Arial" panose="020B0604020202020204" pitchFamily="34" charset="0"/>
              <a:buChar char="•"/>
              <a:defRPr/>
            </a:pPr>
            <a:r>
              <a:rPr lang="en-AU" dirty="0"/>
              <a:t>Ask if participants have any questions, queries or concerns?</a:t>
            </a:r>
          </a:p>
          <a:p>
            <a:pPr eaLnBrk="1" hangingPunct="1">
              <a:spcBef>
                <a:spcPct val="0"/>
              </a:spcBef>
              <a:defRPr/>
            </a:pPr>
            <a:endParaRPr lang="en-AU"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9222DA2-F8D9-407A-A5EC-09A0C97CF6FC}" type="slidenum">
              <a:rPr lang="en-AU" altLang="en-US" sz="1200" smtClean="0"/>
              <a:pPr/>
              <a:t>21</a:t>
            </a:fld>
            <a:endParaRPr lang="en-AU" altLang="en-US" sz="1200"/>
          </a:p>
        </p:txBody>
      </p:sp>
    </p:spTree>
    <p:extLst>
      <p:ext uri="{BB962C8B-B14F-4D97-AF65-F5344CB8AC3E}">
        <p14:creationId xmlns:p14="http://schemas.microsoft.com/office/powerpoint/2010/main" val="3851530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dirty="0"/>
              <a:t>Provide information to participants about the session outline: </a:t>
            </a:r>
          </a:p>
          <a:p>
            <a:pPr marL="171450" indent="-171450" eaLnBrk="1" hangingPunct="1">
              <a:spcBef>
                <a:spcPct val="0"/>
              </a:spcBef>
              <a:buFont typeface="Arial" panose="020B0604020202020204" pitchFamily="34" charset="0"/>
              <a:buChar char="•"/>
              <a:defRPr/>
            </a:pPr>
            <a:r>
              <a:rPr lang="en-AU" altLang="en-US" dirty="0"/>
              <a:t>Learning program tools and other handouts (if relevant), </a:t>
            </a:r>
          </a:p>
          <a:p>
            <a:pPr marL="171450" indent="-171450" eaLnBrk="1" hangingPunct="1">
              <a:spcBef>
                <a:spcPct val="0"/>
              </a:spcBef>
              <a:buFont typeface="Arial" panose="020B0604020202020204" pitchFamily="34" charset="0"/>
              <a:buChar char="•"/>
              <a:defRPr/>
            </a:pPr>
            <a:r>
              <a:rPr lang="en-AU" altLang="en-US" dirty="0"/>
              <a:t>Description of learning activities: individual and group tasks, times for self reflection, videos and so on</a:t>
            </a:r>
          </a:p>
          <a:p>
            <a:pPr marL="171450" indent="-171450" eaLnBrk="1" hangingPunct="1">
              <a:spcBef>
                <a:spcPct val="0"/>
              </a:spcBef>
              <a:buFont typeface="Arial" panose="020B0604020202020204" pitchFamily="34" charset="0"/>
              <a:buChar char="•"/>
              <a:defRPr/>
            </a:pPr>
            <a:r>
              <a:rPr lang="en-AU" altLang="en-US" dirty="0"/>
              <a:t>If you have an agenda – refer to the agenda </a:t>
            </a:r>
          </a:p>
          <a:p>
            <a:pPr marL="171450" indent="-171450" eaLnBrk="1" hangingPunct="1">
              <a:spcBef>
                <a:spcPct val="0"/>
              </a:spcBef>
              <a:buFont typeface="Arial" panose="020B0604020202020204" pitchFamily="34" charset="0"/>
              <a:buChar char="•"/>
              <a:defRPr/>
            </a:pPr>
            <a:r>
              <a:rPr lang="en-AU" altLang="en-US" dirty="0"/>
              <a:t>Describe how long the session will go for and break times.</a:t>
            </a:r>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F4ECABF-5C67-4554-826B-B076100C0589}" type="slidenum">
              <a:rPr lang="en-AU" altLang="en-US" sz="1200" smtClean="0"/>
              <a:pPr/>
              <a:t>22</a:t>
            </a:fld>
            <a:endParaRPr lang="en-AU" altLang="en-US" sz="1200"/>
          </a:p>
        </p:txBody>
      </p:sp>
    </p:spTree>
    <p:extLst>
      <p:ext uri="{BB962C8B-B14F-4D97-AF65-F5344CB8AC3E}">
        <p14:creationId xmlns:p14="http://schemas.microsoft.com/office/powerpoint/2010/main" val="41658567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0000"/>
              </a:lnSpc>
              <a:spcBef>
                <a:spcPts val="0"/>
              </a:spcBef>
              <a:spcAft>
                <a:spcPts val="1200"/>
              </a:spcAft>
              <a:defRPr/>
            </a:pPr>
            <a:r>
              <a:rPr lang="en-AU" altLang="en-US" dirty="0"/>
              <a:t>Begin with a discussion or task to capture and hook the participants attention. Your hook might be a set of questions or you might start with a </a:t>
            </a:r>
            <a:r>
              <a:rPr lang="en-AU" altLang="en-US" dirty="0" err="1"/>
              <a:t>Youtube</a:t>
            </a:r>
            <a:r>
              <a:rPr lang="en-AU" altLang="en-US" dirty="0"/>
              <a:t> video (as shown in this slide), icebreaker or some other activity that is relevant and appropriate for your group</a:t>
            </a:r>
          </a:p>
          <a:p>
            <a:pPr eaLnBrk="1" hangingPunct="1">
              <a:lnSpc>
                <a:spcPct val="100000"/>
              </a:lnSpc>
              <a:spcBef>
                <a:spcPts val="0"/>
              </a:spcBef>
              <a:spcAft>
                <a:spcPts val="1200"/>
              </a:spcAft>
              <a:defRPr/>
            </a:pPr>
            <a:endParaRPr lang="en-AU" altLang="en-US" dirty="0"/>
          </a:p>
          <a:p>
            <a:pPr eaLnBrk="1" hangingPunct="1">
              <a:lnSpc>
                <a:spcPct val="100000"/>
              </a:lnSpc>
              <a:spcBef>
                <a:spcPts val="0"/>
              </a:spcBef>
              <a:spcAft>
                <a:spcPts val="1200"/>
              </a:spcAft>
              <a:defRPr/>
            </a:pPr>
            <a:r>
              <a:rPr lang="en-AU" altLang="en-US" dirty="0"/>
              <a:t>Example of questions: </a:t>
            </a:r>
          </a:p>
          <a:p>
            <a:pPr marL="171450" indent="-171450">
              <a:lnSpc>
                <a:spcPct val="100000"/>
              </a:lnSpc>
              <a:spcBef>
                <a:spcPts val="0"/>
              </a:spcBef>
              <a:spcAft>
                <a:spcPts val="1200"/>
              </a:spcAft>
              <a:buFont typeface="Arial" panose="020B0604020202020204" pitchFamily="34" charset="0"/>
              <a:buChar char="•"/>
              <a:defRPr/>
            </a:pPr>
            <a:r>
              <a:rPr lang="en-AU" altLang="en-US" dirty="0"/>
              <a:t>Why do we want to work in Aboriginal and Torres Strait Islander primary health care? </a:t>
            </a:r>
          </a:p>
          <a:p>
            <a:pPr marL="171450" indent="-171450">
              <a:lnSpc>
                <a:spcPct val="100000"/>
              </a:lnSpc>
              <a:spcBef>
                <a:spcPts val="0"/>
              </a:spcBef>
              <a:spcAft>
                <a:spcPts val="1200"/>
              </a:spcAft>
              <a:buFont typeface="Arial" panose="020B0604020202020204" pitchFamily="34" charset="0"/>
              <a:buChar char="•"/>
              <a:defRPr/>
            </a:pPr>
            <a:r>
              <a:rPr lang="en-AU" altLang="en-US" dirty="0"/>
              <a:t>How do we know if what we are doing is working? </a:t>
            </a:r>
          </a:p>
          <a:p>
            <a:pPr>
              <a:lnSpc>
                <a:spcPct val="100000"/>
              </a:lnSpc>
              <a:spcBef>
                <a:spcPts val="0"/>
              </a:spcBef>
              <a:spcAft>
                <a:spcPts val="1200"/>
              </a:spcAft>
              <a:defRPr/>
            </a:pPr>
            <a:endParaRPr lang="en-AU" altLang="en-US" dirty="0"/>
          </a:p>
          <a:p>
            <a:pPr>
              <a:lnSpc>
                <a:spcPct val="100000"/>
              </a:lnSpc>
              <a:spcBef>
                <a:spcPts val="0"/>
              </a:spcBef>
              <a:spcAft>
                <a:spcPts val="1200"/>
              </a:spcAft>
              <a:defRPr/>
            </a:pPr>
            <a:r>
              <a:rPr lang="en-AU" altLang="en-US" dirty="0"/>
              <a:t>The purpose of this short video is to provide some information about what we know (from the National Aboriginal and Torres Strait Islander health survey) about Aboriginal and Torres Strait Islander health and to set the scene for CQI. </a:t>
            </a:r>
          </a:p>
          <a:p>
            <a:pPr>
              <a:lnSpc>
                <a:spcPct val="100000"/>
              </a:lnSpc>
              <a:spcBef>
                <a:spcPts val="0"/>
              </a:spcBef>
              <a:spcAft>
                <a:spcPts val="1200"/>
              </a:spcAft>
              <a:defRPr/>
            </a:pPr>
            <a:endParaRPr lang="en-AU" altLang="en-US" dirty="0"/>
          </a:p>
          <a:p>
            <a:pPr>
              <a:lnSpc>
                <a:spcPct val="100000"/>
              </a:lnSpc>
              <a:spcBef>
                <a:spcPts val="0"/>
              </a:spcBef>
              <a:spcAft>
                <a:spcPts val="1200"/>
              </a:spcAft>
              <a:defRPr/>
            </a:pPr>
            <a:r>
              <a:rPr lang="en-AU" altLang="en-US" dirty="0"/>
              <a:t>The YouTube video is embedded into the slide – press on the play button. If the video fails to load, enter the following URL into your web browser: https://youtu.be/miU9Tr-V80k</a:t>
            </a:r>
            <a:endParaRPr lang="en-US" altLang="en-US" dirty="0"/>
          </a:p>
          <a:p>
            <a:pPr>
              <a:lnSpc>
                <a:spcPct val="100000"/>
              </a:lnSpc>
              <a:spcBef>
                <a:spcPts val="0"/>
              </a:spcBef>
              <a:spcAft>
                <a:spcPts val="1200"/>
              </a:spcAft>
              <a:defRPr/>
            </a:pPr>
            <a:endParaRPr lang="en-AU" altLang="en-US" dirty="0"/>
          </a:p>
          <a:p>
            <a:pPr>
              <a:lnSpc>
                <a:spcPct val="100000"/>
              </a:lnSpc>
              <a:spcBef>
                <a:spcPts val="0"/>
              </a:spcBef>
              <a:spcAft>
                <a:spcPts val="1200"/>
              </a:spcAft>
              <a:defRPr/>
            </a:pPr>
            <a:r>
              <a:rPr lang="en-AU" altLang="en-US" dirty="0"/>
              <a:t>Link the next section to the video. Highlight messages relevant to this learning module such as: </a:t>
            </a:r>
          </a:p>
          <a:p>
            <a:pPr marL="171450" indent="-171450">
              <a:lnSpc>
                <a:spcPct val="100000"/>
              </a:lnSpc>
              <a:spcBef>
                <a:spcPts val="0"/>
              </a:spcBef>
              <a:spcAft>
                <a:spcPts val="1200"/>
              </a:spcAft>
              <a:buFont typeface="Arial" panose="020B0604020202020204" pitchFamily="34" charset="0"/>
              <a:buChar char="•"/>
              <a:defRPr/>
            </a:pPr>
            <a:r>
              <a:rPr lang="en-AU" altLang="en-US" dirty="0"/>
              <a:t>The survey findings demonstrates that Aboriginal and Torres Strait Islander people require good access to quality primary health care services</a:t>
            </a:r>
          </a:p>
          <a:p>
            <a:pPr marL="171450" indent="-171450">
              <a:lnSpc>
                <a:spcPct val="100000"/>
              </a:lnSpc>
              <a:spcBef>
                <a:spcPts val="0"/>
              </a:spcBef>
              <a:spcAft>
                <a:spcPts val="1200"/>
              </a:spcAft>
              <a:buFont typeface="Arial" panose="020B0604020202020204" pitchFamily="34" charset="0"/>
              <a:buChar char="•"/>
              <a:defRPr/>
            </a:pPr>
            <a:r>
              <a:rPr lang="en-AU" altLang="en-US" dirty="0"/>
              <a:t>The survey findings provides valuable information for policy makers, service providers and others about what they need to do to improve health outcomes. </a:t>
            </a:r>
          </a:p>
          <a:p>
            <a:pPr>
              <a:lnSpc>
                <a:spcPct val="100000"/>
              </a:lnSpc>
              <a:spcBef>
                <a:spcPts val="0"/>
              </a:spcBef>
              <a:spcAft>
                <a:spcPts val="1200"/>
              </a:spcAft>
              <a:defRPr/>
            </a:pPr>
            <a:endParaRPr lang="en-AU" altLang="en-US" dirty="0"/>
          </a:p>
          <a:p>
            <a:pPr>
              <a:lnSpc>
                <a:spcPct val="100000"/>
              </a:lnSpc>
              <a:spcBef>
                <a:spcPts val="0"/>
              </a:spcBef>
              <a:spcAft>
                <a:spcPts val="1200"/>
              </a:spcAft>
              <a:defRPr/>
            </a:pPr>
            <a:r>
              <a:rPr lang="en-AU" altLang="en-US" dirty="0"/>
              <a:t>So as highlighted in the video, ongoing access to quality health services is one important contributor to improving the health and wellbeing of Aboriginal and Torres Strait Islander people (AIHW 2011). Addressing such differences in health outcomes requires widespread action at multiple levels (this means at the national, state and territory, and local levels) of government and organisational and community action. </a:t>
            </a:r>
          </a:p>
          <a:p>
            <a:pPr>
              <a:lnSpc>
                <a:spcPct val="100000"/>
              </a:lnSpc>
              <a:spcBef>
                <a:spcPts val="0"/>
              </a:spcBef>
              <a:spcAft>
                <a:spcPts val="1200"/>
              </a:spcAft>
              <a:defRPr/>
            </a:pPr>
            <a:endParaRPr lang="en-AU" altLang="en-US" dirty="0"/>
          </a:p>
          <a:p>
            <a:pPr>
              <a:lnSpc>
                <a:spcPct val="100000"/>
              </a:lnSpc>
              <a:spcBef>
                <a:spcPts val="0"/>
              </a:spcBef>
              <a:spcAft>
                <a:spcPts val="1200"/>
              </a:spcAft>
              <a:defRPr/>
            </a:pPr>
            <a:r>
              <a:rPr lang="en-AU" altLang="en-US" dirty="0"/>
              <a:t>Highlight this section focusses on the broader topic of why CQI is important to Aboriginal and Torres Strait Islander health. In terms of delving down and discussing levels of responsibility for CQI for example at the national level the role and responsibility for CQI is this and at the state and territory level the role and responsibility for CQI is that – this information is expected to be covered in the other learning programs such as participate in CQI, support CQI and so on. However, if participants are interested in this level of details – make reference to the National CQI Framework for Aboriginal and Torres Strait Islander primary health care. </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A5FE37B-A566-4C32-8FD8-32B2E52AC9ED}" type="slidenum">
              <a:rPr lang="en-AU" altLang="en-US" sz="1200" smtClean="0"/>
              <a:pPr/>
              <a:t>23</a:t>
            </a:fld>
            <a:endParaRPr lang="en-AU" altLang="en-US" sz="1200"/>
          </a:p>
        </p:txBody>
      </p:sp>
    </p:spTree>
    <p:extLst>
      <p:ext uri="{BB962C8B-B14F-4D97-AF65-F5344CB8AC3E}">
        <p14:creationId xmlns:p14="http://schemas.microsoft.com/office/powerpoint/2010/main" val="31252581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AU" dirty="0"/>
              <a:t>Why CQI for Aboriginal and Torres Strait Islander health? The YouTube video provides us with some information about why CQI is important for Aboriginal and Torres Strait Islander health. But let us first recognise, acknowledge and understand the following: </a:t>
            </a:r>
          </a:p>
          <a:p>
            <a:pPr marL="171450" indent="-171450">
              <a:buFont typeface="Arial" panose="020B0604020202020204" pitchFamily="34" charset="0"/>
              <a:buChar char="•"/>
              <a:defRPr/>
            </a:pPr>
            <a:r>
              <a:rPr lang="en-AU" dirty="0"/>
              <a:t>Definition of Aboriginal health</a:t>
            </a:r>
          </a:p>
          <a:p>
            <a:pPr marL="171450" indent="-171450">
              <a:buFont typeface="Arial" panose="020B0604020202020204" pitchFamily="34" charset="0"/>
              <a:buChar char="•"/>
              <a:defRPr/>
            </a:pPr>
            <a:r>
              <a:rPr lang="en-AU" dirty="0"/>
              <a:t>Diversity of Aboriginal and Torres Strait Islander people</a:t>
            </a:r>
          </a:p>
          <a:p>
            <a:pPr marL="171450" indent="-171450">
              <a:buFont typeface="Arial" panose="020B0604020202020204" pitchFamily="34" charset="0"/>
              <a:buChar char="•"/>
              <a:defRPr/>
            </a:pPr>
            <a:r>
              <a:rPr lang="en-AU" dirty="0"/>
              <a:t>Health and wellbeing outcomes</a:t>
            </a:r>
          </a:p>
          <a:p>
            <a:pPr marL="171450" indent="-171450">
              <a:buFont typeface="Arial" panose="020B0604020202020204" pitchFamily="34" charset="0"/>
              <a:buChar char="•"/>
              <a:defRPr/>
            </a:pPr>
            <a:r>
              <a:rPr lang="en-AU" dirty="0"/>
              <a:t>Social determinants of health</a:t>
            </a:r>
          </a:p>
          <a:p>
            <a:pPr marL="171450" indent="-171450">
              <a:buFont typeface="Arial" panose="020B0604020202020204" pitchFamily="34" charset="0"/>
              <a:buChar char="•"/>
              <a:defRPr/>
            </a:pPr>
            <a:r>
              <a:rPr lang="en-AU" dirty="0"/>
              <a:t>Cultural determinants of health. </a:t>
            </a:r>
          </a:p>
          <a:p>
            <a:pPr marL="171450" indent="-171450">
              <a:buFont typeface="Arial" panose="020B0604020202020204" pitchFamily="34" charset="0"/>
              <a:buChar char="•"/>
              <a:defRPr/>
            </a:pPr>
            <a:endParaRPr lang="en-AU" dirty="0"/>
          </a:p>
          <a:p>
            <a:pPr>
              <a:buFont typeface="Arial" panose="020B0604020202020204" pitchFamily="34" charset="0"/>
              <a:buNone/>
              <a:defRPr/>
            </a:pPr>
            <a:r>
              <a:rPr lang="en-AU" dirty="0"/>
              <a:t>Refer to the learning manual for notes on the above topics</a:t>
            </a: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8A97E18-A540-4371-B13E-70BE696EB6B9}" type="slidenum">
              <a:rPr lang="en-AU" altLang="en-US" sz="1200" smtClean="0"/>
              <a:pPr/>
              <a:t>24</a:t>
            </a:fld>
            <a:endParaRPr lang="en-AU" altLang="en-US" sz="1200"/>
          </a:p>
        </p:txBody>
      </p:sp>
    </p:spTree>
    <p:extLst>
      <p:ext uri="{BB962C8B-B14F-4D97-AF65-F5344CB8AC3E}">
        <p14:creationId xmlns:p14="http://schemas.microsoft.com/office/powerpoint/2010/main" val="38663498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b="1" dirty="0"/>
              <a:t>Please note – at the time of developing this resource the National CQI Framework for Aboriginal and Torres Strait Islander Primary Health Care 2015-2025 was in the process of being finalised and formally released. It is important trainers review this information and update. </a:t>
            </a:r>
          </a:p>
          <a:p>
            <a:pPr marL="228600" indent="-228600">
              <a:buFont typeface="+mj-lt"/>
              <a:buAutoNum type="arabicPeriod"/>
              <a:defRPr/>
            </a:pPr>
            <a:endParaRPr lang="en-AU" dirty="0"/>
          </a:p>
          <a:p>
            <a:pPr marL="228600" indent="-228600">
              <a:buFont typeface="+mj-lt"/>
              <a:buAutoNum type="arabicPeriod"/>
              <a:defRPr/>
            </a:pPr>
            <a:r>
              <a:rPr lang="en-AU" dirty="0"/>
              <a:t>Do a search on your web browser for the </a:t>
            </a:r>
            <a:r>
              <a:rPr lang="en-AU" b="1" dirty="0"/>
              <a:t>National CQI Framework for Aboriginal and Torres Strait Islander Primary Health Care 2015-2025</a:t>
            </a:r>
            <a:endParaRPr lang="en-US" dirty="0"/>
          </a:p>
          <a:p>
            <a:pPr marL="228600" indent="-228600">
              <a:buFont typeface="+mj-lt"/>
              <a:buAutoNum type="arabicPeriod"/>
              <a:defRPr/>
            </a:pPr>
            <a:r>
              <a:rPr lang="en-AU" dirty="0"/>
              <a:t>What is the overarching vision of the National CQI Framework for Aboriginal and Torres Strait Islander Primary Health Care 2015-2025?</a:t>
            </a:r>
          </a:p>
          <a:p>
            <a:pPr marL="685800" lvl="1" indent="-228600">
              <a:buFont typeface="Arial" panose="020B0604020202020204" pitchFamily="34" charset="0"/>
              <a:buChar char="•"/>
              <a:defRPr/>
            </a:pPr>
            <a:r>
              <a:rPr lang="en-AU" dirty="0"/>
              <a:t>Answer: Aboriginal and Torres Strait Islander people receive the highest attainable standard of primary health care wherever and whenever they seek care.</a:t>
            </a:r>
            <a:endParaRPr lang="en-US" dirty="0"/>
          </a:p>
          <a:p>
            <a:pPr marL="228600" indent="-228600">
              <a:buFont typeface="+mj-lt"/>
              <a:buAutoNum type="arabicPeriod"/>
              <a:defRPr/>
            </a:pPr>
            <a:r>
              <a:rPr lang="en-AU" dirty="0"/>
              <a:t>What are the essential building blocks for embedding CQI in primary health care?</a:t>
            </a:r>
          </a:p>
          <a:p>
            <a:pPr marL="685800" lvl="1" indent="-228600">
              <a:buFont typeface="Arial" panose="020B0604020202020204" pitchFamily="34" charset="0"/>
              <a:buChar char="•"/>
              <a:defRPr/>
            </a:pPr>
            <a:r>
              <a:rPr lang="en-AU" dirty="0"/>
              <a:t>Answer: There are fifteen building blocks considered essential for embedding CQI in everyday practice at the local level. These are the Framework core components. In total, they comprise the essentials but not necessarily the totality of what is needed to build an integrated system for high quality primary health care for Aboriginal and Torres Strait Islander people.</a:t>
            </a:r>
          </a:p>
          <a:p>
            <a:pPr marL="171450" indent="-171450">
              <a:buFont typeface="Arial" panose="020B0604020202020204" pitchFamily="34" charset="0"/>
              <a:buChar char="•"/>
              <a:defRPr/>
            </a:pPr>
            <a:endParaRPr lang="en-AU" dirty="0"/>
          </a:p>
          <a:p>
            <a:pPr>
              <a:buFont typeface="Arial" panose="020B0604020202020204" pitchFamily="34" charset="0"/>
              <a:buNone/>
              <a:defRPr/>
            </a:pPr>
            <a:r>
              <a:rPr lang="en-AU" b="1" dirty="0"/>
              <a:t>For those are interested in who and what are the roles and responsibilities at each level for embedding CQI in Aboriginal and Torres Strait Islander primary health care – </a:t>
            </a:r>
            <a:r>
              <a:rPr lang="en-AU" dirty="0"/>
              <a:t>add a question in here and ask participants to refer to the section in the Framework that addresses this topic. </a:t>
            </a:r>
            <a:endParaRPr lang="en-AU" b="1"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5BB0F51-1E44-4D07-8377-0A0ECFBC122A}" type="slidenum">
              <a:rPr lang="en-AU" altLang="en-US" sz="1200" smtClean="0"/>
              <a:pPr/>
              <a:t>25</a:t>
            </a:fld>
            <a:endParaRPr lang="en-AU" altLang="en-US" sz="1200"/>
          </a:p>
        </p:txBody>
      </p:sp>
    </p:spTree>
    <p:extLst>
      <p:ext uri="{BB962C8B-B14F-4D97-AF65-F5344CB8AC3E}">
        <p14:creationId xmlns:p14="http://schemas.microsoft.com/office/powerpoint/2010/main" val="3131058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0000"/>
              </a:lnSpc>
              <a:spcBef>
                <a:spcPts val="0"/>
              </a:spcBef>
              <a:spcAft>
                <a:spcPts val="1200"/>
              </a:spcAft>
              <a:defRPr/>
            </a:pPr>
            <a:r>
              <a:rPr lang="en-AU" altLang="en-US" dirty="0"/>
              <a:t>Begin with a discussion or task to capture and hook the participants attention. Your hook might be a set of questions, a cartoon (as shown in this slide), a </a:t>
            </a:r>
            <a:r>
              <a:rPr lang="en-AU" altLang="en-US" dirty="0" err="1"/>
              <a:t>Youtube</a:t>
            </a:r>
            <a:r>
              <a:rPr lang="en-AU" altLang="en-US" dirty="0"/>
              <a:t> video, icebreaker or some other activity that is relevant and appropriate for your group. </a:t>
            </a:r>
          </a:p>
          <a:p>
            <a:pPr eaLnBrk="1" hangingPunct="1">
              <a:lnSpc>
                <a:spcPct val="100000"/>
              </a:lnSpc>
              <a:spcBef>
                <a:spcPts val="0"/>
              </a:spcBef>
              <a:spcAft>
                <a:spcPts val="1200"/>
              </a:spcAft>
              <a:defRPr/>
            </a:pPr>
            <a:endParaRPr lang="en-AU" altLang="en-US" dirty="0"/>
          </a:p>
          <a:p>
            <a:pPr eaLnBrk="1" hangingPunct="1">
              <a:lnSpc>
                <a:spcPct val="100000"/>
              </a:lnSpc>
              <a:spcBef>
                <a:spcPts val="0"/>
              </a:spcBef>
              <a:spcAft>
                <a:spcPts val="1200"/>
              </a:spcAft>
              <a:defRPr/>
            </a:pPr>
            <a:r>
              <a:rPr lang="en-AU" altLang="en-US" dirty="0"/>
              <a:t>Read the blurb at the bottom of the cartoon</a:t>
            </a:r>
          </a:p>
          <a:p>
            <a:pPr eaLnBrk="1" hangingPunct="1">
              <a:lnSpc>
                <a:spcPct val="100000"/>
              </a:lnSpc>
              <a:spcBef>
                <a:spcPts val="0"/>
              </a:spcBef>
              <a:spcAft>
                <a:spcPts val="1200"/>
              </a:spcAft>
              <a:defRPr/>
            </a:pPr>
            <a:endParaRPr lang="en-AU" altLang="en-US" dirty="0"/>
          </a:p>
          <a:p>
            <a:pPr eaLnBrk="1" hangingPunct="1">
              <a:lnSpc>
                <a:spcPct val="100000"/>
              </a:lnSpc>
              <a:spcBef>
                <a:spcPts val="0"/>
              </a:spcBef>
              <a:spcAft>
                <a:spcPts val="1200"/>
              </a:spcAft>
              <a:defRPr/>
            </a:pPr>
            <a:r>
              <a:rPr lang="en-AU" altLang="en-US" dirty="0"/>
              <a:t>Example of questions: </a:t>
            </a:r>
          </a:p>
          <a:p>
            <a:pPr marL="171450" indent="-171450">
              <a:lnSpc>
                <a:spcPct val="100000"/>
              </a:lnSpc>
              <a:spcBef>
                <a:spcPts val="0"/>
              </a:spcBef>
              <a:spcAft>
                <a:spcPts val="1200"/>
              </a:spcAft>
              <a:buFont typeface="Arial" panose="020B0604020202020204" pitchFamily="34" charset="0"/>
              <a:buChar char="•"/>
              <a:defRPr/>
            </a:pPr>
            <a:r>
              <a:rPr lang="en-AU" altLang="en-US" dirty="0"/>
              <a:t>Ask participants if they’ve experienced a situation where there was a mix up with their patient information? </a:t>
            </a:r>
          </a:p>
          <a:p>
            <a:pPr marL="171450" indent="-171450">
              <a:lnSpc>
                <a:spcPct val="100000"/>
              </a:lnSpc>
              <a:spcBef>
                <a:spcPts val="0"/>
              </a:spcBef>
              <a:spcAft>
                <a:spcPts val="1200"/>
              </a:spcAft>
              <a:buFont typeface="Arial" panose="020B0604020202020204" pitchFamily="34" charset="0"/>
              <a:buChar char="•"/>
              <a:defRPr/>
            </a:pPr>
            <a:r>
              <a:rPr lang="en-AU" altLang="en-US" dirty="0"/>
              <a:t>How did they react? </a:t>
            </a:r>
          </a:p>
          <a:p>
            <a:pPr marL="171450" indent="-171450">
              <a:lnSpc>
                <a:spcPct val="100000"/>
              </a:lnSpc>
              <a:spcBef>
                <a:spcPts val="0"/>
              </a:spcBef>
              <a:spcAft>
                <a:spcPts val="1200"/>
              </a:spcAft>
              <a:buFont typeface="Arial" panose="020B0604020202020204" pitchFamily="34" charset="0"/>
              <a:buChar char="•"/>
              <a:defRPr/>
            </a:pPr>
            <a:r>
              <a:rPr lang="en-AU" altLang="en-US" dirty="0"/>
              <a:t>What was the outcome of this event? </a:t>
            </a:r>
          </a:p>
          <a:p>
            <a:pPr marL="171450" indent="-171450">
              <a:lnSpc>
                <a:spcPct val="100000"/>
              </a:lnSpc>
              <a:spcBef>
                <a:spcPts val="0"/>
              </a:spcBef>
              <a:spcAft>
                <a:spcPts val="1200"/>
              </a:spcAft>
              <a:buFont typeface="Arial" panose="020B0604020202020204" pitchFamily="34" charset="0"/>
              <a:buChar char="•"/>
              <a:defRPr/>
            </a:pPr>
            <a:endParaRPr lang="en-AU" altLang="en-US" dirty="0"/>
          </a:p>
          <a:p>
            <a:pPr>
              <a:lnSpc>
                <a:spcPct val="100000"/>
              </a:lnSpc>
              <a:spcBef>
                <a:spcPts val="0"/>
              </a:spcBef>
              <a:spcAft>
                <a:spcPts val="1200"/>
              </a:spcAft>
              <a:buFont typeface="Arial" panose="020B0604020202020204" pitchFamily="34" charset="0"/>
              <a:buNone/>
              <a:defRPr/>
            </a:pPr>
            <a:r>
              <a:rPr lang="en-AU" altLang="en-US" dirty="0"/>
              <a:t>Link the slide to CQI – the purpose of CQI is to address problems like the cartoon. </a:t>
            </a:r>
          </a:p>
          <a:p>
            <a:pPr eaLnBrk="1" hangingPunct="1">
              <a:spcBef>
                <a:spcPct val="0"/>
              </a:spcBef>
              <a:defRPr/>
            </a:pPr>
            <a:endParaRPr lang="en-AU" altLang="en-US" dirty="0"/>
          </a:p>
          <a:p>
            <a:pPr eaLnBrk="1" hangingPunct="1">
              <a:spcBef>
                <a:spcPct val="0"/>
              </a:spcBef>
              <a:defRPr/>
            </a:pPr>
            <a:endParaRPr lang="en-AU" altLang="en-US" dirty="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E3B0FB4-CDDC-4D1B-8560-DBD8A1B18EF0}" type="slidenum">
              <a:rPr lang="en-AU" altLang="en-US" sz="1200" smtClean="0"/>
              <a:pPr/>
              <a:t>26</a:t>
            </a:fld>
            <a:endParaRPr lang="en-AU" altLang="en-US" sz="1200"/>
          </a:p>
        </p:txBody>
      </p:sp>
    </p:spTree>
    <p:extLst>
      <p:ext uri="{BB962C8B-B14F-4D97-AF65-F5344CB8AC3E}">
        <p14:creationId xmlns:p14="http://schemas.microsoft.com/office/powerpoint/2010/main" val="380010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Refer to the slide </a:t>
            </a:r>
          </a:p>
          <a:p>
            <a:pPr eaLnBrk="1" hangingPunct="1">
              <a:spcBef>
                <a:spcPct val="0"/>
              </a:spcBef>
            </a:pPr>
            <a:endParaRPr lang="en-AU" altLang="en-US" dirty="0"/>
          </a:p>
          <a:p>
            <a:pPr eaLnBrk="1" hangingPunct="1">
              <a:spcBef>
                <a:spcPct val="0"/>
              </a:spcBef>
            </a:pPr>
            <a:r>
              <a:rPr lang="en-AU" altLang="en-US" dirty="0"/>
              <a:t>CQI is …..</a:t>
            </a:r>
          </a:p>
          <a:p>
            <a:pPr eaLnBrk="1" hangingPunct="1">
              <a:spcBef>
                <a:spcPct val="0"/>
              </a:spcBef>
            </a:pPr>
            <a:endParaRPr lang="en-AU" altLang="en-US" dirty="0"/>
          </a:p>
          <a:p>
            <a:pPr eaLnBrk="1" hangingPunct="1">
              <a:spcBef>
                <a:spcPct val="0"/>
              </a:spcBef>
            </a:pPr>
            <a:r>
              <a:rPr lang="en-AU" altLang="en-US" dirty="0"/>
              <a:t>Highlight to participants that CQI also requires a ‘no-blame’ or blame free approach - No blame is where individuals are able to identify and report problems without fear of reprimand or punishment. </a:t>
            </a: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24FEB63-1F03-4A3C-980A-8B3124DF73D7}" type="slidenum">
              <a:rPr lang="en-AU" altLang="en-US" sz="1200" smtClean="0"/>
              <a:pPr/>
              <a:t>27</a:t>
            </a:fld>
            <a:endParaRPr lang="en-AU" altLang="en-US" sz="1200"/>
          </a:p>
        </p:txBody>
      </p:sp>
    </p:spTree>
    <p:extLst>
      <p:ext uri="{BB962C8B-B14F-4D97-AF65-F5344CB8AC3E}">
        <p14:creationId xmlns:p14="http://schemas.microsoft.com/office/powerpoint/2010/main" val="24690550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AU" altLang="en-US" sz="1100" dirty="0"/>
              <a:t>Here are some common characteristics of CQI. </a:t>
            </a:r>
          </a:p>
          <a:p>
            <a:pPr eaLnBrk="1" hangingPunct="1">
              <a:spcBef>
                <a:spcPct val="0"/>
              </a:spcBef>
              <a:defRPr/>
            </a:pPr>
            <a:r>
              <a:rPr lang="en-AU" altLang="en-US" sz="1100" dirty="0"/>
              <a:t>Describe each characteristic and where relevant provide an example (Rubenstein et al, 2013)</a:t>
            </a:r>
          </a:p>
          <a:p>
            <a:pPr marL="171450" indent="-171450" eaLnBrk="1" hangingPunct="1">
              <a:spcBef>
                <a:spcPct val="0"/>
              </a:spcBef>
              <a:buFont typeface="Arial" panose="020B0604020202020204" pitchFamily="34" charset="0"/>
              <a:buChar char="•"/>
              <a:defRPr/>
            </a:pPr>
            <a:r>
              <a:rPr lang="en-AU" altLang="en-US" sz="1100" dirty="0"/>
              <a:t>Systematic data guided activities – </a:t>
            </a:r>
            <a:r>
              <a:rPr lang="en-AU" sz="1100" dirty="0"/>
              <a:t>Uses systematic data-guided activities (e.g. aims and measures) to achieve improvement</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Plan–Do–Study–Act cycles – </a:t>
            </a:r>
            <a:r>
              <a:rPr lang="en-AU" sz="1100" dirty="0"/>
              <a:t>Involves an iterative (more than one cycle) development and testing process such as PDSA</a:t>
            </a:r>
            <a:br>
              <a:rPr lang="en-AU" sz="1100" dirty="0"/>
            </a:br>
            <a:r>
              <a:rPr lang="en-AU" altLang="en-US" sz="1100" dirty="0"/>
              <a:t>Designing with local conditions in mind – </a:t>
            </a:r>
            <a:r>
              <a:rPr lang="en-AU" sz="1100" dirty="0"/>
              <a:t>Uses available previously established evidence relevant to the target QI problem or goal (e.g. evidence-based care models or behavioural change strategies)</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Aiming to change routine work processes – </a:t>
            </a:r>
            <a:r>
              <a:rPr lang="en-AU" sz="1100" dirty="0"/>
              <a:t>Aims to change how routine or daily care work processes are organised, structured or designed</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Multidisciplinary teams – </a:t>
            </a:r>
            <a:r>
              <a:rPr lang="en-AU" sz="1100" dirty="0"/>
              <a:t>Designed and/or carried out by multidisciplinary teams that include members from the target organisations/communities</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Specific predefined aims – </a:t>
            </a:r>
            <a:r>
              <a:rPr lang="en-AU" sz="1100" dirty="0"/>
              <a:t>Seeks to achieve specific pre-identified aims, targets or outcomes</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Sets of specific changes –</a:t>
            </a:r>
            <a:r>
              <a:rPr lang="en-AU" sz="1100" dirty="0"/>
              <a:t>The initiative seeks to implement a set of specific changes in order to embed improvements in routine or daily care work processes</a:t>
            </a:r>
          </a:p>
          <a:p>
            <a:pPr marL="171450" indent="-171450" eaLnBrk="1" hangingPunct="1">
              <a:spcBef>
                <a:spcPct val="0"/>
              </a:spcBef>
              <a:buFont typeface="Arial" panose="020B0604020202020204" pitchFamily="34" charset="0"/>
              <a:buChar char="•"/>
              <a:defRPr/>
            </a:pPr>
            <a:r>
              <a:rPr lang="en-AU" altLang="en-US" sz="1100" dirty="0"/>
              <a:t>Using evidence relevant to the problem – </a:t>
            </a:r>
            <a:r>
              <a:rPr lang="en-AU" sz="1100" dirty="0"/>
              <a:t>Uses available previously established evidence relevant to the target QI problem or goal (e.g. evidence-based care models or behavioural change strategies)</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Data feedback to implementers</a:t>
            </a:r>
            <a:r>
              <a:rPr lang="en-AU" altLang="en-US" sz="1100" baseline="0" dirty="0"/>
              <a:t> –</a:t>
            </a:r>
            <a:r>
              <a:rPr lang="en-AU" altLang="en-US" sz="1100" dirty="0"/>
              <a:t> </a:t>
            </a:r>
            <a:r>
              <a:rPr lang="en-AU" sz="1100" dirty="0"/>
              <a:t>Involves feedback of data (e.g. quantifiable performance measures/benchmarks) to initiative designers and/or implementers</a:t>
            </a:r>
            <a:endParaRPr lang="en-AU" altLang="en-US" sz="1100" dirty="0"/>
          </a:p>
          <a:p>
            <a:pPr marL="171450" indent="-171450" eaLnBrk="1" hangingPunct="1">
              <a:spcBef>
                <a:spcPct val="0"/>
              </a:spcBef>
              <a:buFont typeface="Arial" panose="020B0604020202020204" pitchFamily="34" charset="0"/>
              <a:buChar char="•"/>
              <a:defRPr/>
            </a:pPr>
            <a:r>
              <a:rPr lang="en-AU" altLang="en-US" sz="1100" dirty="0"/>
              <a:t>Creating a culture of quality improvement – </a:t>
            </a:r>
            <a:r>
              <a:rPr lang="en-AU" sz="1100" dirty="0"/>
              <a:t>Seeks to create a culture or mindset of quality improvement</a:t>
            </a:r>
            <a:endParaRPr lang="en-AU" altLang="en-US" sz="1100" dirty="0"/>
          </a:p>
          <a:p>
            <a:pPr eaLnBrk="1" hangingPunct="1">
              <a:spcBef>
                <a:spcPct val="0"/>
              </a:spcBef>
              <a:buFont typeface="Arial" panose="020B0604020202020204" pitchFamily="34" charset="0"/>
              <a:buNone/>
              <a:defRPr/>
            </a:pPr>
            <a:r>
              <a:rPr lang="en-AU" altLang="en-US" sz="1100" dirty="0"/>
              <a:t>Encourage participants to also provide examples. </a:t>
            </a:r>
          </a:p>
          <a:p>
            <a:pPr eaLnBrk="1" hangingPunct="1">
              <a:spcBef>
                <a:spcPct val="0"/>
              </a:spcBef>
              <a:buFont typeface="Arial" panose="020B0604020202020204" pitchFamily="34" charset="0"/>
              <a:buNone/>
              <a:defRPr/>
            </a:pPr>
            <a:endParaRPr lang="en-AU" altLang="en-US" sz="1100" dirty="0"/>
          </a:p>
          <a:p>
            <a:pPr eaLnBrk="1" hangingPunct="1">
              <a:spcBef>
                <a:spcPct val="0"/>
              </a:spcBef>
              <a:buFont typeface="Arial" panose="020B0604020202020204" pitchFamily="34" charset="0"/>
              <a:buNone/>
              <a:defRPr/>
            </a:pPr>
            <a:endParaRPr lang="en-AU" altLang="en-US" dirty="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86510F1-8BC4-4417-A33D-F00171272A22}" type="slidenum">
              <a:rPr lang="en-AU" altLang="en-US" sz="1200" smtClean="0"/>
              <a:pPr/>
              <a:t>28</a:t>
            </a:fld>
            <a:endParaRPr lang="en-AU" altLang="en-US" sz="1200"/>
          </a:p>
        </p:txBody>
      </p:sp>
    </p:spTree>
    <p:extLst>
      <p:ext uri="{BB962C8B-B14F-4D97-AF65-F5344CB8AC3E}">
        <p14:creationId xmlns:p14="http://schemas.microsoft.com/office/powerpoint/2010/main" val="11796934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AU" altLang="en-US" dirty="0"/>
              <a:t>The YouTube video is embedded into the slide – click on the play button. If the video fails to load, enter the following URL into your web browser: https://youtu.be/yR0lWICH3rY</a:t>
            </a: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D67176A-B954-43F4-BF22-95E6939494A0}" type="slidenum">
              <a:rPr lang="en-AU" altLang="en-US" sz="1200" smtClean="0"/>
              <a:pPr/>
              <a:t>29</a:t>
            </a:fld>
            <a:endParaRPr lang="en-AU" altLang="en-US" sz="1200"/>
          </a:p>
        </p:txBody>
      </p:sp>
    </p:spTree>
    <p:extLst>
      <p:ext uri="{BB962C8B-B14F-4D97-AF65-F5344CB8AC3E}">
        <p14:creationId xmlns:p14="http://schemas.microsoft.com/office/powerpoint/2010/main" val="2202700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3</a:t>
            </a:fld>
            <a:endParaRPr lang="en-AU" altLang="en-US" sz="1200"/>
          </a:p>
        </p:txBody>
      </p:sp>
    </p:spTree>
    <p:extLst>
      <p:ext uri="{BB962C8B-B14F-4D97-AF65-F5344CB8AC3E}">
        <p14:creationId xmlns:p14="http://schemas.microsoft.com/office/powerpoint/2010/main" val="11858798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buFont typeface="+mj-lt"/>
              <a:buAutoNum type="arabicPeriod"/>
              <a:defRPr/>
            </a:pPr>
            <a:r>
              <a:rPr lang="en-AU" altLang="en-US" dirty="0"/>
              <a:t>Ask participants to answer the questions as it relates to the video</a:t>
            </a:r>
          </a:p>
          <a:p>
            <a:pPr marL="628650" lvl="1" indent="-171450" eaLnBrk="1" hangingPunct="1">
              <a:spcBef>
                <a:spcPct val="0"/>
              </a:spcBef>
              <a:buFont typeface="Arial" panose="020B0604020202020204" pitchFamily="34" charset="0"/>
              <a:buChar char="•"/>
              <a:defRPr/>
            </a:pPr>
            <a:r>
              <a:rPr lang="en-AU" altLang="en-US" dirty="0"/>
              <a:t>Invite participants to share their responses </a:t>
            </a:r>
          </a:p>
          <a:p>
            <a:pPr marL="228600" indent="-228600" eaLnBrk="1" hangingPunct="1">
              <a:spcBef>
                <a:spcPct val="0"/>
              </a:spcBef>
              <a:buFont typeface="+mj-lt"/>
              <a:buAutoNum type="arabicPeriod"/>
              <a:defRPr/>
            </a:pPr>
            <a:r>
              <a:rPr lang="en-AU" altLang="en-US" dirty="0"/>
              <a:t>When you have completed step 1, ask participants to reflect on an activity in the workplace and to apply the questions to the activity</a:t>
            </a:r>
          </a:p>
          <a:p>
            <a:pPr marL="685800" lvl="1" indent="-228600" eaLnBrk="1" hangingPunct="1">
              <a:spcBef>
                <a:spcPct val="0"/>
              </a:spcBef>
              <a:buFont typeface="Arial" panose="020B0604020202020204" pitchFamily="34" charset="0"/>
              <a:buChar char="•"/>
              <a:defRPr/>
            </a:pPr>
            <a:r>
              <a:rPr lang="en-AU" altLang="en-US" dirty="0"/>
              <a:t>Invite participants to share their responses</a:t>
            </a:r>
          </a:p>
          <a:p>
            <a:pPr marL="685800" lvl="1" indent="-228600" eaLnBrk="1" hangingPunct="1">
              <a:spcBef>
                <a:spcPct val="0"/>
              </a:spcBef>
              <a:buFont typeface="Arial" panose="020B0604020202020204" pitchFamily="34" charset="0"/>
              <a:buChar char="•"/>
              <a:defRPr/>
            </a:pPr>
            <a:r>
              <a:rPr lang="en-AU" altLang="en-US" dirty="0"/>
              <a:t>When you have completed this task – CONGRATULATE the individual or group – </a:t>
            </a:r>
            <a:r>
              <a:rPr lang="en-AU" altLang="en-US" b="1" dirty="0"/>
              <a:t>Well done!!! You’ve started a CQI cycle</a:t>
            </a:r>
            <a:endParaRPr lang="en-AU" altLang="en-US" dirty="0"/>
          </a:p>
          <a:p>
            <a:pPr eaLnBrk="1" hangingPunct="1">
              <a:spcBef>
                <a:spcPct val="0"/>
              </a:spcBef>
              <a:defRPr/>
            </a:pPr>
            <a:r>
              <a:rPr lang="en-AU" altLang="en-US" dirty="0"/>
              <a:t>3. Discuss what does ‘no blame’ mean. </a:t>
            </a:r>
            <a:r>
              <a:rPr lang="en-AU" dirty="0"/>
              <a:t>No blame is where individuals are able to identify and report problems without fear of reprimand or punishment. </a:t>
            </a:r>
            <a:endParaRPr lang="en-AU" altLang="en-US" dirty="0"/>
          </a:p>
          <a:p>
            <a:pPr eaLnBrk="1" hangingPunct="1">
              <a:spcBef>
                <a:spcPct val="0"/>
              </a:spcBef>
              <a:defRPr/>
            </a:pPr>
            <a:endParaRPr lang="en-AU" altLang="en-US" dirty="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1A8E9C6-60F2-45E0-BAB4-43C4046754B5}" type="slidenum">
              <a:rPr lang="en-AU" altLang="en-US" sz="1200" smtClean="0"/>
              <a:pPr/>
              <a:t>30</a:t>
            </a:fld>
            <a:endParaRPr lang="en-AU" altLang="en-US" sz="1200"/>
          </a:p>
        </p:txBody>
      </p:sp>
    </p:spTree>
    <p:extLst>
      <p:ext uri="{BB962C8B-B14F-4D97-AF65-F5344CB8AC3E}">
        <p14:creationId xmlns:p14="http://schemas.microsoft.com/office/powerpoint/2010/main" val="18765208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spcAft>
                <a:spcPts val="1200"/>
              </a:spcAft>
            </a:pPr>
            <a:r>
              <a:rPr lang="en-AU" altLang="en-US" dirty="0"/>
              <a:t>Aboriginal and Torres Strait Islander people need good access to both Aboriginal and Torres Strait Islander-specific and mainstream primary health care that is comprehensive.  </a:t>
            </a:r>
          </a:p>
          <a:p>
            <a:pPr>
              <a:spcBef>
                <a:spcPts val="0"/>
              </a:spcBef>
              <a:spcAft>
                <a:spcPts val="1200"/>
              </a:spcAft>
            </a:pPr>
            <a:endParaRPr lang="en-AU" altLang="en-US" dirty="0"/>
          </a:p>
          <a:p>
            <a:pPr>
              <a:spcBef>
                <a:spcPts val="0"/>
              </a:spcBef>
              <a:spcAft>
                <a:spcPts val="1200"/>
              </a:spcAft>
            </a:pPr>
            <a:r>
              <a:rPr lang="en-AU" altLang="en-US" dirty="0"/>
              <a:t>So what is comprehensive primary health care and primary health care? – invite a participant/s to read aloud the definition</a:t>
            </a:r>
          </a:p>
          <a:p>
            <a:pPr eaLnBrk="1" hangingPunct="1">
              <a:spcBef>
                <a:spcPts val="0"/>
              </a:spcBef>
              <a:spcAft>
                <a:spcPts val="1200"/>
              </a:spcAft>
            </a:pPr>
            <a:endParaRPr lang="en-US" altLang="en-US" dirty="0"/>
          </a:p>
          <a:p>
            <a:pPr eaLnBrk="1" hangingPunct="1">
              <a:spcBef>
                <a:spcPts val="0"/>
              </a:spcBef>
              <a:spcAft>
                <a:spcPts val="1200"/>
              </a:spcAft>
            </a:pPr>
            <a:r>
              <a:rPr lang="en-US" altLang="en-US" dirty="0" err="1"/>
              <a:t>Emphasise</a:t>
            </a:r>
            <a:r>
              <a:rPr lang="en-US" altLang="en-US" dirty="0"/>
              <a:t> </a:t>
            </a:r>
            <a:r>
              <a:rPr lang="en-AU" altLang="en-US" dirty="0"/>
              <a:t>comprehensive primary health care approach in Aboriginal Community Controlled Health Services (ACCHSs) is broader in scope than the above definition – i.e. in addition to primary clinical care and preventive and health promotion activity, ACCHSs usually include </a:t>
            </a:r>
            <a:r>
              <a:rPr lang="en-AU" altLang="en-US" b="1" dirty="0"/>
              <a:t>education and development in relation to workforce training, and governance and community capacity building</a:t>
            </a:r>
            <a:r>
              <a:rPr lang="en-AU" altLang="en-US" dirty="0"/>
              <a:t> (</a:t>
            </a:r>
            <a:r>
              <a:rPr lang="en-AU" altLang="en-US" dirty="0" err="1"/>
              <a:t>Wakerman</a:t>
            </a:r>
            <a:r>
              <a:rPr lang="en-AU" altLang="en-US" dirty="0"/>
              <a:t>, Humphreys et al. 2008).</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ABB6EC1-E40E-4AE9-BA4D-0C5AED12988E}" type="slidenum">
              <a:rPr lang="en-AU" altLang="en-US" sz="1200" smtClean="0"/>
              <a:pPr/>
              <a:t>31</a:t>
            </a:fld>
            <a:endParaRPr lang="en-AU" altLang="en-US" sz="1200"/>
          </a:p>
        </p:txBody>
      </p:sp>
    </p:spTree>
    <p:extLst>
      <p:ext uri="{BB962C8B-B14F-4D97-AF65-F5344CB8AC3E}">
        <p14:creationId xmlns:p14="http://schemas.microsoft.com/office/powerpoint/2010/main" val="3281920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Primary health care takes a population health approach. </a:t>
            </a:r>
          </a:p>
          <a:p>
            <a:endParaRPr lang="en-AU" altLang="en-US" dirty="0"/>
          </a:p>
          <a:p>
            <a:r>
              <a:rPr lang="en-AU" altLang="en-US" dirty="0"/>
              <a:t>So what is population health? Population health is defined as </a:t>
            </a:r>
            <a:r>
              <a:rPr lang="en-AU" altLang="en-US" i="1" dirty="0"/>
              <a:t>“the health of a population as measured by health status indicators and as influenced by social, economic and physical environments, personal health practices, individual capacity and coping skills, human biology, early childhood development, and health services” </a:t>
            </a:r>
            <a:r>
              <a:rPr lang="en-AU" altLang="en-US" i="0" dirty="0"/>
              <a:t>(Dunn &amp; Hayes 1999</a:t>
            </a:r>
            <a:r>
              <a:rPr lang="en-AU" altLang="en-US" i="1" dirty="0"/>
              <a:t>)</a:t>
            </a:r>
            <a:r>
              <a:rPr lang="en-AU" altLang="en-US" dirty="0"/>
              <a:t>. </a:t>
            </a:r>
          </a:p>
          <a:p>
            <a:endParaRPr lang="en-AU" altLang="en-US" dirty="0"/>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7612EF4-36FF-4ACC-BCA3-A41BA41FB876}" type="slidenum">
              <a:rPr lang="en-AU" altLang="en-US" sz="1200" smtClean="0"/>
              <a:pPr/>
              <a:t>32</a:t>
            </a:fld>
            <a:endParaRPr lang="en-AU" altLang="en-US" sz="1200"/>
          </a:p>
        </p:txBody>
      </p:sp>
    </p:spTree>
    <p:extLst>
      <p:ext uri="{BB962C8B-B14F-4D97-AF65-F5344CB8AC3E}">
        <p14:creationId xmlns:p14="http://schemas.microsoft.com/office/powerpoint/2010/main" val="2852949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Primary health care takes a population health approach. </a:t>
            </a:r>
          </a:p>
          <a:p>
            <a:endParaRPr lang="en-AU" altLang="en-US" dirty="0"/>
          </a:p>
          <a:p>
            <a:r>
              <a:rPr lang="en-AU" altLang="en-US" dirty="0"/>
              <a:t>Population health is focused on understanding health and disease in community, and on improving health and well-being through priority health approaches addressing the disparities in health status between social groups (AIHW 2016). It considers the social and cultural determinants of health and wellbeing including history, culture, housing, education, employment and safety including racism. </a:t>
            </a:r>
          </a:p>
          <a:p>
            <a:endParaRPr lang="en-AU" altLang="en-US"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8A1BA99-13BA-4A6A-9776-B08F37AB458B}" type="slidenum">
              <a:rPr lang="en-AU" altLang="en-US" sz="1200" smtClean="0"/>
              <a:pPr/>
              <a:t>33</a:t>
            </a:fld>
            <a:endParaRPr lang="en-AU" altLang="en-US" sz="1200"/>
          </a:p>
        </p:txBody>
      </p:sp>
    </p:spTree>
    <p:extLst>
      <p:ext uri="{BB962C8B-B14F-4D97-AF65-F5344CB8AC3E}">
        <p14:creationId xmlns:p14="http://schemas.microsoft.com/office/powerpoint/2010/main" val="42192958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So how is this relevant to CQI? </a:t>
            </a:r>
          </a:p>
          <a:p>
            <a:r>
              <a:rPr lang="en-AU" altLang="en-US" dirty="0"/>
              <a:t>A population health approach in CQI focuses on groups of clients and community members, rather than individuals, in terms of their needs, access, care and outcomes.</a:t>
            </a:r>
          </a:p>
          <a:p>
            <a:endParaRPr lang="en-AU" altLang="en-US" dirty="0"/>
          </a:p>
          <a:p>
            <a:r>
              <a:rPr lang="en-AU" altLang="en-US" dirty="0"/>
              <a:t>Highlight the slide shows populations at a national level. Populations or groups of people can also be as follows – next slide.</a:t>
            </a:r>
          </a:p>
        </p:txBody>
      </p:sp>
      <p:sp>
        <p:nvSpPr>
          <p:cNvPr id="68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BB629F8E-C53F-44ED-B5D4-4308C92C1C14}" type="slidenum">
              <a:rPr lang="en-AU" altLang="en-US" sz="1200" smtClean="0"/>
              <a:pPr/>
              <a:t>34</a:t>
            </a:fld>
            <a:endParaRPr lang="en-AU" altLang="en-US" sz="1200"/>
          </a:p>
        </p:txBody>
      </p:sp>
    </p:spTree>
    <p:extLst>
      <p:ext uri="{BB962C8B-B14F-4D97-AF65-F5344CB8AC3E}">
        <p14:creationId xmlns:p14="http://schemas.microsoft.com/office/powerpoint/2010/main" val="1850128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AU" altLang="en-US" sz="1100" dirty="0"/>
              <a:t>State or territory level – population of people born in Queensland living in New South Wales</a:t>
            </a:r>
          </a:p>
          <a:p>
            <a:pPr marL="171450" indent="-171450">
              <a:buFont typeface="Arial" panose="020B0604020202020204" pitchFamily="34" charset="0"/>
              <a:buChar char="•"/>
              <a:defRPr/>
            </a:pPr>
            <a:r>
              <a:rPr lang="en-AU" altLang="en-US" sz="1100" dirty="0"/>
              <a:t>Regional level – population of people that live in the Pilbara aged 12 to 17 years</a:t>
            </a:r>
          </a:p>
          <a:p>
            <a:pPr marL="171450" indent="-171450">
              <a:buFont typeface="Arial" panose="020B0604020202020204" pitchFamily="34" charset="0"/>
              <a:buChar char="•"/>
              <a:defRPr/>
            </a:pPr>
            <a:r>
              <a:rPr lang="en-AU" altLang="en-US" sz="1100" dirty="0"/>
              <a:t>Local level – population of older people that access the local primary health care service.</a:t>
            </a:r>
          </a:p>
          <a:p>
            <a:pPr>
              <a:buFont typeface="Arial" panose="020B0604020202020204" pitchFamily="34" charset="0"/>
              <a:buNone/>
              <a:defRPr/>
            </a:pPr>
            <a:r>
              <a:rPr lang="en-AU" altLang="en-US" sz="1100" dirty="0"/>
              <a:t>The map on this slide shows the discrete indigenous populations or communities in Australia. As you can see – you can zoom in to focus on states and territories and regions. </a:t>
            </a:r>
          </a:p>
          <a:p>
            <a:pPr>
              <a:defRPr/>
            </a:pPr>
            <a:r>
              <a:rPr lang="en-AU" altLang="en-US" sz="1100" b="1" dirty="0"/>
              <a:t>Check in with your participants: </a:t>
            </a:r>
          </a:p>
          <a:p>
            <a:pPr marL="171450" indent="-171450">
              <a:buFont typeface="Arial" panose="020B0604020202020204" pitchFamily="34" charset="0"/>
              <a:buChar char="•"/>
              <a:defRPr/>
            </a:pPr>
            <a:r>
              <a:rPr lang="en-AU" altLang="en-US" sz="1100" dirty="0"/>
              <a:t>Be alert to changes in individual and/or group attention, body language and emotion </a:t>
            </a:r>
          </a:p>
          <a:p>
            <a:pPr marL="171450" indent="-171450">
              <a:buFont typeface="Arial" panose="020B0604020202020204" pitchFamily="34" charset="0"/>
              <a:buChar char="•"/>
              <a:defRPr/>
            </a:pPr>
            <a:r>
              <a:rPr lang="en-AU" altLang="en-US" sz="1100"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p:txBody>
      </p:sp>
      <p:sp>
        <p:nvSpPr>
          <p:cNvPr id="70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CB65D9A-E23A-44E4-8420-478F3946F2A3}" type="slidenum">
              <a:rPr lang="en-AU" altLang="en-US" sz="1200" smtClean="0"/>
              <a:pPr/>
              <a:t>35</a:t>
            </a:fld>
            <a:endParaRPr lang="en-AU" altLang="en-US" sz="1200"/>
          </a:p>
        </p:txBody>
      </p:sp>
    </p:spTree>
    <p:extLst>
      <p:ext uri="{BB962C8B-B14F-4D97-AF65-F5344CB8AC3E}">
        <p14:creationId xmlns:p14="http://schemas.microsoft.com/office/powerpoint/2010/main" val="34687944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Ask participants to look at the infographic: Alcohol and Drugs Affect Everyone </a:t>
            </a:r>
          </a:p>
          <a:p>
            <a:pPr>
              <a:defRPr/>
            </a:pPr>
            <a:r>
              <a:rPr lang="en-AU" dirty="0"/>
              <a:t>Take this opportunity to explain to participants that an infographic is a visual representation of information or data, e.g. as a chart or diagram. Explain what this infographic is about and that if focusses on populations</a:t>
            </a:r>
          </a:p>
          <a:p>
            <a:pPr>
              <a:defRPr/>
            </a:pPr>
            <a:r>
              <a:rPr lang="en-AU" dirty="0"/>
              <a:t>Ask participants (in pairs or small groups) to answer the questions: </a:t>
            </a:r>
          </a:p>
          <a:p>
            <a:pPr marL="228600" indent="-228600">
              <a:buFontTx/>
              <a:buAutoNum type="arabicPeriod"/>
              <a:defRPr/>
            </a:pPr>
            <a:r>
              <a:rPr lang="en-AU" dirty="0"/>
              <a:t>Illicit drug use is most common in what population age group? </a:t>
            </a:r>
          </a:p>
          <a:p>
            <a:pPr marL="685800" lvl="1" indent="-228600">
              <a:buFont typeface="Arial" panose="020B0604020202020204" pitchFamily="34" charset="0"/>
              <a:buChar char="•"/>
              <a:defRPr/>
            </a:pPr>
            <a:r>
              <a:rPr lang="en-AU" dirty="0"/>
              <a:t>Answer: 20 to 40 years (show participants where to find the answer on the infographic)</a:t>
            </a:r>
            <a:endParaRPr lang="en-US" dirty="0"/>
          </a:p>
          <a:p>
            <a:pPr>
              <a:defRPr/>
            </a:pPr>
            <a:r>
              <a:rPr lang="en-AU" dirty="0"/>
              <a:t>2. What proportion of Australians misuse pharmaceuticals? </a:t>
            </a:r>
          </a:p>
          <a:p>
            <a:pPr marL="628650" lvl="1" indent="-171450">
              <a:buFont typeface="Arial" panose="020B0604020202020204" pitchFamily="34" charset="0"/>
              <a:buChar char="•"/>
              <a:defRPr/>
            </a:pPr>
            <a:r>
              <a:rPr lang="en-AU" dirty="0"/>
              <a:t>Answer: 7% of Australians (show participants where to find the answer on the infographic)</a:t>
            </a:r>
            <a:endParaRPr lang="en-US" dirty="0"/>
          </a:p>
          <a:p>
            <a:pPr>
              <a:defRPr/>
            </a:pPr>
            <a:r>
              <a:rPr lang="en-AU" dirty="0"/>
              <a:t>3. What group is most likely the source of alcohol for 12 – 17 year olds?</a:t>
            </a:r>
          </a:p>
          <a:p>
            <a:pPr marL="628650" lvl="1" indent="-171450">
              <a:buFont typeface="Arial" panose="020B0604020202020204" pitchFamily="34" charset="0"/>
              <a:buChar char="•"/>
              <a:defRPr/>
            </a:pPr>
            <a:r>
              <a:rPr lang="en-AU" dirty="0"/>
              <a:t>Answer: Parents are the most likely source of alcohol for 12 – 17 year olds (show participants where to find the answer on the infographic)</a:t>
            </a:r>
            <a:endParaRPr lang="en-US" dirty="0"/>
          </a:p>
          <a:p>
            <a:pPr>
              <a:defRPr/>
            </a:pPr>
            <a:r>
              <a:rPr lang="en-AU" dirty="0"/>
              <a:t>4. How could CQI in primary health care address this issue?</a:t>
            </a:r>
          </a:p>
          <a:p>
            <a:pPr marL="800100" lvl="1" indent="-342900">
              <a:buFont typeface="Arial" panose="020B0604020202020204" pitchFamily="34" charset="0"/>
              <a:buChar char="•"/>
              <a:defRPr/>
            </a:pPr>
            <a:r>
              <a:rPr lang="en-AU" dirty="0"/>
              <a:t>Answer: go back to the questions - How did we do? Could we have done better? How could we have done better? You could start asking these questions about screening for alcohol and other drugs.</a:t>
            </a:r>
          </a:p>
          <a:p>
            <a:pPr>
              <a:defRPr/>
            </a:pPr>
            <a:endParaRPr lang="en-US" dirty="0"/>
          </a:p>
          <a:p>
            <a:pPr>
              <a:defRPr/>
            </a:pPr>
            <a:endParaRPr lang="en-AU" altLang="en-US" dirty="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E78477F-CEA1-4DE1-9BF6-92567143342A}" type="slidenum">
              <a:rPr lang="en-AU" altLang="en-US" sz="1200" smtClean="0"/>
              <a:pPr/>
              <a:t>36</a:t>
            </a:fld>
            <a:endParaRPr lang="en-AU" altLang="en-US" sz="1200"/>
          </a:p>
        </p:txBody>
      </p:sp>
    </p:spTree>
    <p:extLst>
      <p:ext uri="{BB962C8B-B14F-4D97-AF65-F5344CB8AC3E}">
        <p14:creationId xmlns:p14="http://schemas.microsoft.com/office/powerpoint/2010/main" val="35190035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Most of today’s quality improvement methods were developed in industry and adapted for use in other sectors, such as health.</a:t>
            </a:r>
          </a:p>
          <a:p>
            <a:r>
              <a:rPr lang="en-AU" altLang="en-US" dirty="0"/>
              <a:t>The roots of quality improvement approaches can be traced back to the thinking about production quality control that emerged in the early 1920s. Pioneers for quality improvement include (Refer to the slide): Walter A. </a:t>
            </a:r>
            <a:r>
              <a:rPr lang="en-AU" altLang="en-US" dirty="0" err="1"/>
              <a:t>Shewhart</a:t>
            </a:r>
            <a:r>
              <a:rPr lang="en-AU" altLang="en-US" dirty="0"/>
              <a:t>, W. Edwards Deming, Joseph M. </a:t>
            </a:r>
            <a:r>
              <a:rPr lang="en-AU" altLang="en-US" dirty="0" err="1"/>
              <a:t>Juran</a:t>
            </a:r>
            <a:r>
              <a:rPr lang="en-AU" altLang="en-US" dirty="0"/>
              <a:t>, Armand </a:t>
            </a:r>
            <a:r>
              <a:rPr lang="en-AU" altLang="en-US" dirty="0" err="1"/>
              <a:t>Feigenbaum</a:t>
            </a:r>
            <a:r>
              <a:rPr lang="en-AU" altLang="en-US" dirty="0"/>
              <a:t>, and Kaoru Ishikawa (</a:t>
            </a:r>
            <a:r>
              <a:rPr lang="en-AU" altLang="en-US" dirty="0" err="1"/>
              <a:t>Chassin</a:t>
            </a:r>
            <a:r>
              <a:rPr lang="en-AU" altLang="en-US" dirty="0"/>
              <a:t> &amp; O’Kane 2010, The Health Foundation 2013). </a:t>
            </a:r>
          </a:p>
          <a:p>
            <a:endParaRPr lang="en-AU" altLang="en-US" dirty="0"/>
          </a:p>
        </p:txBody>
      </p:sp>
      <p:sp>
        <p:nvSpPr>
          <p:cNvPr id="74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2B28202-3402-4A36-BF68-EC7FCD22152C}" type="slidenum">
              <a:rPr lang="en-AU" altLang="en-US" sz="1200" smtClean="0"/>
              <a:pPr/>
              <a:t>37</a:t>
            </a:fld>
            <a:endParaRPr lang="en-AU" altLang="en-US" sz="1200"/>
          </a:p>
        </p:txBody>
      </p:sp>
    </p:spTree>
    <p:extLst>
      <p:ext uri="{BB962C8B-B14F-4D97-AF65-F5344CB8AC3E}">
        <p14:creationId xmlns:p14="http://schemas.microsoft.com/office/powerpoint/2010/main" val="1244096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Quality improvement was first introduced into health care in the 1980s</a:t>
            </a:r>
          </a:p>
          <a:p>
            <a:endParaRPr lang="en-AU" altLang="en-US" dirty="0"/>
          </a:p>
          <a:p>
            <a:r>
              <a:rPr lang="en-AU" altLang="en-US" dirty="0"/>
              <a:t>Healthcare organisations started moving away from looking and assessing past health care activities such as care processes and outcomes. This type of assessment is known as quality assurance. </a:t>
            </a:r>
          </a:p>
          <a:p>
            <a:endParaRPr lang="en-AU" altLang="en-US" dirty="0"/>
          </a:p>
          <a:p>
            <a:r>
              <a:rPr lang="en-AU" altLang="en-US" dirty="0"/>
              <a:t>Healthcare organisations began using proactive and forward looking methods like CQI based on the idea that improving the service as a whole (that is the service systems) and steps in providing care (that is care processes) in a continuous ongoing manner can lead to better outcomes. </a:t>
            </a:r>
          </a:p>
          <a:p>
            <a:endParaRPr lang="en-AU" altLang="en-US" dirty="0"/>
          </a:p>
          <a:p>
            <a:r>
              <a:rPr lang="en-AU" altLang="en-US" dirty="0"/>
              <a:t>CQI has now evolved as a global approach for improving health care quality (Colton 2000, Johnson and Sollecito 2013, The </a:t>
            </a:r>
            <a:r>
              <a:rPr lang="en-AU" altLang="en-US" dirty="0" err="1"/>
              <a:t>Lowitja</a:t>
            </a:r>
            <a:r>
              <a:rPr lang="en-AU" altLang="en-US" dirty="0"/>
              <a:t> Institute 2015). </a:t>
            </a:r>
          </a:p>
        </p:txBody>
      </p:sp>
      <p:sp>
        <p:nvSpPr>
          <p:cNvPr id="76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0FDF933A-C842-4D3E-8A4C-532F7B2BFCB9}" type="slidenum">
              <a:rPr lang="en-AU" altLang="en-US" sz="1200" smtClean="0"/>
              <a:pPr/>
              <a:t>38</a:t>
            </a:fld>
            <a:endParaRPr lang="en-AU" altLang="en-US" sz="1200"/>
          </a:p>
        </p:txBody>
      </p:sp>
    </p:spTree>
    <p:extLst>
      <p:ext uri="{BB962C8B-B14F-4D97-AF65-F5344CB8AC3E}">
        <p14:creationId xmlns:p14="http://schemas.microsoft.com/office/powerpoint/2010/main" val="23157946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CQI Programs are a part of a broader family of activities and initiatives that operate under an umbrella known as </a:t>
            </a:r>
            <a:r>
              <a:rPr lang="en-AU" altLang="en-US" b="1" dirty="0"/>
              <a:t>‘quality’</a:t>
            </a:r>
            <a:r>
              <a:rPr lang="en-AU" altLang="en-US" dirty="0"/>
              <a:t>. Quality activities and initiatives, such as quality planning, quality control, quality assurance, and quality improvement, aim to </a:t>
            </a:r>
            <a:r>
              <a:rPr lang="en-AU" altLang="en-US" b="1" dirty="0"/>
              <a:t>improve the overall delivery of health care</a:t>
            </a:r>
            <a:r>
              <a:rPr lang="en-AU" altLang="en-US" dirty="0"/>
              <a:t>. In Aboriginal and Torres Strait Islander primary health care, quality activities include CQI, accreditation, and national reporting against key performance indicators (i.e. performance reporting) – (Refer to the umbrella). </a:t>
            </a:r>
          </a:p>
          <a:p>
            <a:endParaRPr lang="en-AU" altLang="en-US" dirty="0"/>
          </a:p>
          <a:p>
            <a:r>
              <a:rPr lang="en-AU" altLang="en-US" dirty="0"/>
              <a:t>CQI differs from both accreditation and performance reporting in that it is </a:t>
            </a:r>
            <a:r>
              <a:rPr lang="en-AU" altLang="en-US" b="1" u="sng" dirty="0"/>
              <a:t>internally assessed</a:t>
            </a:r>
            <a:r>
              <a:rPr lang="en-AU" altLang="en-US" dirty="0"/>
              <a:t> as opposed to externally assessed (The </a:t>
            </a:r>
            <a:r>
              <a:rPr lang="en-AU" altLang="en-US" dirty="0" err="1"/>
              <a:t>Lowitja</a:t>
            </a:r>
            <a:r>
              <a:rPr lang="en-AU" altLang="en-US" dirty="0"/>
              <a:t> Institute 2015). </a:t>
            </a:r>
            <a:endParaRPr lang="en-US" altLang="en-US" dirty="0"/>
          </a:p>
          <a:p>
            <a:endParaRPr lang="en-AU" altLang="en-US" dirty="0"/>
          </a:p>
        </p:txBody>
      </p:sp>
      <p:sp>
        <p:nvSpPr>
          <p:cNvPr id="78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520D3CD-8DB2-4750-9A86-7ECE98678FEC}" type="slidenum">
              <a:rPr lang="en-AU" altLang="en-US" sz="1200" smtClean="0"/>
              <a:pPr/>
              <a:t>39</a:t>
            </a:fld>
            <a:endParaRPr lang="en-AU" altLang="en-US" sz="1200"/>
          </a:p>
        </p:txBody>
      </p:sp>
    </p:spTree>
    <p:extLst>
      <p:ext uri="{BB962C8B-B14F-4D97-AF65-F5344CB8AC3E}">
        <p14:creationId xmlns:p14="http://schemas.microsoft.com/office/powerpoint/2010/main" val="99637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6156A89-048C-44CF-9EE0-072AAEEF5C47}" type="slidenum">
              <a:rPr lang="en-AU" altLang="en-US" sz="1200" smtClean="0"/>
              <a:pPr/>
              <a:t>4</a:t>
            </a:fld>
            <a:endParaRPr lang="en-AU" altLang="en-US" sz="1200"/>
          </a:p>
        </p:txBody>
      </p:sp>
    </p:spTree>
    <p:extLst>
      <p:ext uri="{BB962C8B-B14F-4D97-AF65-F5344CB8AC3E}">
        <p14:creationId xmlns:p14="http://schemas.microsoft.com/office/powerpoint/2010/main" val="30284170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internal mechanisms to embed quality activities into PHC includes – refer to slide.</a:t>
            </a:r>
          </a:p>
          <a:p>
            <a:endParaRPr lang="en-AU" altLang="en-US" dirty="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9814D4B-7C43-4A0F-99CD-ED9E55F7DDD1}" type="slidenum">
              <a:rPr lang="en-AU" altLang="en-US" sz="1200" smtClean="0"/>
              <a:pPr/>
              <a:t>40</a:t>
            </a:fld>
            <a:endParaRPr lang="en-AU" altLang="en-US" sz="1200"/>
          </a:p>
        </p:txBody>
      </p:sp>
    </p:spTree>
    <p:extLst>
      <p:ext uri="{BB962C8B-B14F-4D97-AF65-F5344CB8AC3E}">
        <p14:creationId xmlns:p14="http://schemas.microsoft.com/office/powerpoint/2010/main" val="640913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The external mechanisms to embed quality activities into PHC includes – refer to slide.</a:t>
            </a:r>
          </a:p>
        </p:txBody>
      </p:sp>
      <p:sp>
        <p:nvSpPr>
          <p:cNvPr id="82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7D60DDF-C132-44EE-8469-8F9348DFF0C2}" type="slidenum">
              <a:rPr lang="en-AU" altLang="en-US" sz="1200" smtClean="0"/>
              <a:pPr/>
              <a:t>41</a:t>
            </a:fld>
            <a:endParaRPr lang="en-AU" altLang="en-US" sz="1200"/>
          </a:p>
        </p:txBody>
      </p:sp>
    </p:spTree>
    <p:extLst>
      <p:ext uri="{BB962C8B-B14F-4D97-AF65-F5344CB8AC3E}">
        <p14:creationId xmlns:p14="http://schemas.microsoft.com/office/powerpoint/2010/main" val="3798483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altLang="en-US" dirty="0"/>
              <a:t>The YouTube video is embedded into the slide – click on the play button. If the video fails to load, enter the following URL into your web browser: https://youtu.be/bc6gj8gPfpk</a:t>
            </a:r>
          </a:p>
          <a:p>
            <a:pPr>
              <a:defRPr/>
            </a:pPr>
            <a:endParaRPr lang="en-AU" dirty="0"/>
          </a:p>
          <a:p>
            <a:pPr>
              <a:defRPr/>
            </a:pPr>
            <a:endParaRPr lang="en-AU" dirty="0"/>
          </a:p>
          <a:p>
            <a:pPr>
              <a:defRPr/>
            </a:pPr>
            <a:r>
              <a:rPr lang="en-AU" dirty="0"/>
              <a:t>Drivers are the factors or components of a system that influence the achievement of the aim are called “drivers”</a:t>
            </a:r>
          </a:p>
          <a:p>
            <a:pPr>
              <a:defRPr/>
            </a:pPr>
            <a:endParaRPr lang="en-AU" dirty="0"/>
          </a:p>
          <a:p>
            <a:pPr>
              <a:defRPr/>
            </a:pPr>
            <a:r>
              <a:rPr lang="en-AU" dirty="0"/>
              <a:t>The drivers to embed quality into health care is primarily due to </a:t>
            </a:r>
          </a:p>
          <a:p>
            <a:pPr marL="171450" indent="-171450">
              <a:buFont typeface="Arial" panose="020B0604020202020204" pitchFamily="34" charset="0"/>
              <a:buChar char="•"/>
              <a:defRPr/>
            </a:pPr>
            <a:r>
              <a:rPr lang="en-AU" dirty="0"/>
              <a:t>increased client and community expectations and</a:t>
            </a:r>
          </a:p>
          <a:p>
            <a:pPr marL="171450" indent="-171450">
              <a:buFont typeface="Arial" panose="020B0604020202020204" pitchFamily="34" charset="0"/>
              <a:buChar char="•"/>
              <a:defRPr/>
            </a:pPr>
            <a:r>
              <a:rPr lang="en-AU" dirty="0"/>
              <a:t>increased recognition that CQI is a global approach for improving health care quality and that this leads to better outcomes. </a:t>
            </a:r>
            <a:endParaRPr lang="en-AU" altLang="en-US" dirty="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1514C3E-E4AE-4CFE-8C17-A80B5A558DF1}" type="slidenum">
              <a:rPr lang="en-AU" altLang="en-US" sz="1200" smtClean="0"/>
              <a:pPr/>
              <a:t>42</a:t>
            </a:fld>
            <a:endParaRPr lang="en-AU" altLang="en-US" sz="1200"/>
          </a:p>
        </p:txBody>
      </p:sp>
    </p:spTree>
    <p:extLst>
      <p:ext uri="{BB962C8B-B14F-4D97-AF65-F5344CB8AC3E}">
        <p14:creationId xmlns:p14="http://schemas.microsoft.com/office/powerpoint/2010/main" val="26805210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Do a search on your web browser for </a:t>
            </a:r>
          </a:p>
          <a:p>
            <a:pPr marL="171450" indent="-171450">
              <a:buFont typeface="Arial" panose="020B0604020202020204" pitchFamily="34" charset="0"/>
              <a:buChar char="•"/>
              <a:defRPr/>
            </a:pPr>
            <a:r>
              <a:rPr lang="en-AU" dirty="0"/>
              <a:t>National Aboriginal and Torres Strait Islander Health Plan 2013–2023 (cover on the left – http://www.health.gov.au/natsihp)</a:t>
            </a:r>
          </a:p>
          <a:p>
            <a:pPr marL="171450" indent="-171450">
              <a:buFont typeface="Arial" panose="020B0604020202020204" pitchFamily="34" charset="0"/>
              <a:buChar char="•"/>
              <a:defRPr/>
            </a:pPr>
            <a:r>
              <a:rPr lang="en-AU" dirty="0"/>
              <a:t>Implementation Plan for the National Aboriginal and Torres Strait Islander Health Plan 2013–2023 (cover on the right – http://www.health.gov.au/natsihp)</a:t>
            </a:r>
          </a:p>
          <a:p>
            <a:pPr marL="171450" indent="-171450">
              <a:buFont typeface="Arial" panose="020B0604020202020204" pitchFamily="34" charset="0"/>
              <a:buChar char="•"/>
              <a:defRPr/>
            </a:pPr>
            <a:endParaRPr lang="en-AU" dirty="0"/>
          </a:p>
          <a:p>
            <a:pPr marL="228600" indent="-228600">
              <a:buFont typeface="+mj-lt"/>
              <a:buAutoNum type="arabicPeriod"/>
              <a:defRPr/>
            </a:pPr>
            <a:r>
              <a:rPr lang="en-AU" dirty="0"/>
              <a:t>What are the overarching goals of the Plans?</a:t>
            </a:r>
          </a:p>
          <a:p>
            <a:pPr marL="628650" lvl="1" indent="-171450">
              <a:buFont typeface="Arial" panose="020B0604020202020204" pitchFamily="34" charset="0"/>
              <a:buChar char="•"/>
              <a:defRPr/>
            </a:pPr>
            <a:r>
              <a:rPr lang="en-AU" dirty="0"/>
              <a:t>Health Plan: Overarching goal is targeted, evidence-based action that will contribute to achieving equality of health status and life expectancy between Aboriginal and Torres Strait Islander people and non-Indigenous Australians by 2031 (one of the six Closing the Gap targets)</a:t>
            </a:r>
          </a:p>
          <a:p>
            <a:pPr marL="628650" lvl="1" indent="-171450">
              <a:buFont typeface="Arial" panose="020B0604020202020204" pitchFamily="34" charset="0"/>
              <a:buChar char="•"/>
              <a:defRPr/>
            </a:pPr>
            <a:r>
              <a:rPr lang="en-AU" dirty="0"/>
              <a:t>Implementation Plan: Address the broad changes needed to make the health system more comprehensive, culturally safe and effective.</a:t>
            </a:r>
          </a:p>
          <a:p>
            <a:pPr>
              <a:buFont typeface="Arial" panose="020B0604020202020204" pitchFamily="34" charset="0"/>
              <a:buNone/>
              <a:defRPr/>
            </a:pPr>
            <a:endParaRPr lang="en-US" dirty="0"/>
          </a:p>
          <a:p>
            <a:pPr>
              <a:buFont typeface="Arial" panose="020B0604020202020204" pitchFamily="34" charset="0"/>
              <a:buNone/>
              <a:defRPr/>
            </a:pPr>
            <a:r>
              <a:rPr lang="en-US" dirty="0"/>
              <a:t>2. </a:t>
            </a:r>
            <a:r>
              <a:rPr lang="en-AU" dirty="0"/>
              <a:t>What are the priorities for health enablers? – refer to the following slide.</a:t>
            </a:r>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0B1DEB7-004E-4DC4-B079-A69452E7CD55}" type="slidenum">
              <a:rPr lang="en-AU" altLang="en-US" sz="1200" smtClean="0"/>
              <a:pPr/>
              <a:t>43</a:t>
            </a:fld>
            <a:endParaRPr lang="en-AU" altLang="en-US" sz="1200"/>
          </a:p>
        </p:txBody>
      </p:sp>
    </p:spTree>
    <p:extLst>
      <p:ext uri="{BB962C8B-B14F-4D97-AF65-F5344CB8AC3E}">
        <p14:creationId xmlns:p14="http://schemas.microsoft.com/office/powerpoint/2010/main" val="25393575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 </a:t>
            </a:r>
            <a:r>
              <a:rPr lang="en-AU" altLang="en-US" dirty="0"/>
              <a:t>What are the priorities for </a:t>
            </a:r>
            <a:r>
              <a:rPr lang="en-AU" altLang="en-US"/>
              <a:t>health nablers</a:t>
            </a:r>
            <a:r>
              <a:rPr lang="en-AU" altLang="en-US" dirty="0"/>
              <a:t>? – the priorities for Health Enablers are the orange boxes. So what does this have to do with CQI? The priority circled in green is underpinned by the following strategies (blue boxes to the right). As shown, quality improvement is central to improving health outcomes. This is an example how external mechanisms like policy help to embed quality activities into Aboriginal and Torres Strait Islander primary health care. </a:t>
            </a:r>
          </a:p>
          <a:p>
            <a:endParaRPr lang="en-US" altLang="en-US" dirty="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CD925B2-F97D-42EA-8259-B22BED22ACD4}" type="slidenum">
              <a:rPr lang="en-AU" altLang="en-US" sz="1200" smtClean="0"/>
              <a:pPr/>
              <a:t>44</a:t>
            </a:fld>
            <a:endParaRPr lang="en-AU" altLang="en-US" sz="1200"/>
          </a:p>
        </p:txBody>
      </p:sp>
    </p:spTree>
    <p:extLst>
      <p:ext uri="{BB962C8B-B14F-4D97-AF65-F5344CB8AC3E}">
        <p14:creationId xmlns:p14="http://schemas.microsoft.com/office/powerpoint/2010/main" val="2518326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As shown on this slide - CQI is a process nested within </a:t>
            </a:r>
            <a:r>
              <a:rPr lang="en-AU" altLang="en-US" b="1" dirty="0"/>
              <a:t>clinical governance</a:t>
            </a:r>
            <a:r>
              <a:rPr lang="en-AU" altLang="en-US" dirty="0"/>
              <a:t> that is in turn nested within organisational governance (The </a:t>
            </a:r>
            <a:r>
              <a:rPr lang="en-AU" altLang="en-US" dirty="0" err="1"/>
              <a:t>Lowitja</a:t>
            </a:r>
            <a:r>
              <a:rPr lang="en-AU" altLang="en-US" dirty="0"/>
              <a:t> Institute 2014). </a:t>
            </a:r>
          </a:p>
          <a:p>
            <a:endParaRPr lang="en-AU" altLang="en-US" dirty="0"/>
          </a:p>
          <a:p>
            <a:r>
              <a:rPr lang="en-AU" altLang="en-US" dirty="0"/>
              <a:t>Organisational governance involves the mechanisms, processes and relations by which organisations are controlled and directed. </a:t>
            </a:r>
          </a:p>
          <a:p>
            <a:endParaRPr lang="en-AU" altLang="en-US" dirty="0"/>
          </a:p>
          <a:p>
            <a:r>
              <a:rPr lang="en-AU" altLang="en-US" dirty="0"/>
              <a:t>Clinical governance involves formal structures and processes that attend to </a:t>
            </a:r>
            <a:r>
              <a:rPr lang="en-AU" altLang="en-US"/>
              <a:t>corporate (Board</a:t>
            </a:r>
            <a:r>
              <a:rPr lang="en-AU" altLang="en-US" dirty="0"/>
              <a:t>) and organisational governance and leadership, workforce capacity and competence, clinical leadership, clinical integration and coordination, clinical monitoring and evaluation including CQI, and client and community participation (Institute for Urban Indigenous Health 2012). </a:t>
            </a:r>
          </a:p>
          <a:p>
            <a:endParaRPr lang="en-AU" altLang="en-US" dirty="0"/>
          </a:p>
          <a:p>
            <a:r>
              <a:rPr lang="en-AU" altLang="en-US" dirty="0"/>
              <a:t>Clinical governance is the mechanism that links organisational governance and management with clinical care, and accreditation with CQI. </a:t>
            </a:r>
            <a:endParaRPr lang="en-US" altLang="en-US" dirty="0"/>
          </a:p>
          <a:p>
            <a:endParaRPr lang="en-AU" altLang="en-US" dirty="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93D363A-1B5A-4C34-939D-EFBC4321D526}" type="slidenum">
              <a:rPr lang="en-AU" altLang="en-US" sz="1200" smtClean="0"/>
              <a:pPr/>
              <a:t>45</a:t>
            </a:fld>
            <a:endParaRPr lang="en-AU" altLang="en-US" sz="1200"/>
          </a:p>
        </p:txBody>
      </p:sp>
    </p:spTree>
    <p:extLst>
      <p:ext uri="{BB962C8B-B14F-4D97-AF65-F5344CB8AC3E}">
        <p14:creationId xmlns:p14="http://schemas.microsoft.com/office/powerpoint/2010/main" val="3636174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Clinical governance is defined as, ‘</a:t>
            </a:r>
            <a:r>
              <a:rPr lang="en-AU" altLang="en-US" i="1" dirty="0"/>
              <a:t>system by which the governing body, managers and clinicians share responsibility and are held accountable for client care, for minimising risks to [clients], and for continuously monitoring and improving the quality of clinical care’ </a:t>
            </a:r>
            <a:r>
              <a:rPr lang="en-AU" altLang="en-US" dirty="0"/>
              <a:t>(Australian Council on Health Care Standards 2004). </a:t>
            </a:r>
          </a:p>
          <a:p>
            <a:endParaRPr lang="en-AU" altLang="en-US" dirty="0"/>
          </a:p>
          <a:p>
            <a:r>
              <a:rPr lang="en-AU" altLang="en-US" dirty="0"/>
              <a:t>Through </a:t>
            </a:r>
            <a:r>
              <a:rPr lang="en-AU" altLang="en-US"/>
              <a:t>clinical governance, Boards </a:t>
            </a:r>
            <a:r>
              <a:rPr lang="en-AU" altLang="en-US" dirty="0"/>
              <a:t>and senior managers and clinicians can act as champions and opinion leaders to drive a whole of organisation approach to quality including CQI. </a:t>
            </a:r>
            <a:endParaRPr lang="en-US" altLang="en-US" dirty="0"/>
          </a:p>
        </p:txBody>
      </p:sp>
      <p:sp>
        <p:nvSpPr>
          <p:cNvPr id="93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40FA8F7-6BB5-4422-863B-D7A5D9673882}" type="slidenum">
              <a:rPr lang="en-AU" altLang="en-US" sz="1200" smtClean="0"/>
              <a:pPr/>
              <a:t>46</a:t>
            </a:fld>
            <a:endParaRPr lang="en-AU" altLang="en-US" sz="1200"/>
          </a:p>
        </p:txBody>
      </p:sp>
    </p:spTree>
    <p:extLst>
      <p:ext uri="{BB962C8B-B14F-4D97-AF65-F5344CB8AC3E}">
        <p14:creationId xmlns:p14="http://schemas.microsoft.com/office/powerpoint/2010/main" val="2630793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Clinical governance is defined as, ‘</a:t>
            </a:r>
            <a:r>
              <a:rPr lang="en-AU" altLang="en-US" i="1" dirty="0"/>
              <a:t>system by which the governing body, managers and clinicians share responsibility and are held accountable for client care, for minimising risks to [clients], and for continuously monitoring and improving the quality of clinical care’ </a:t>
            </a:r>
            <a:r>
              <a:rPr lang="en-AU" altLang="en-US" dirty="0"/>
              <a:t>(Australian Council on Health Care Standards 2004). </a:t>
            </a:r>
          </a:p>
          <a:p>
            <a:endParaRPr lang="en-AU" altLang="en-US" dirty="0"/>
          </a:p>
          <a:p>
            <a:r>
              <a:rPr lang="en-AU" altLang="en-US" dirty="0"/>
              <a:t>Through clinical governance, Boards and senior managers and clinicians can act as champions and opinion leaders to drive a whole of organisation approach to quality including CQI.</a:t>
            </a:r>
            <a:endParaRPr lang="en-US" altLang="en-US" dirty="0"/>
          </a:p>
        </p:txBody>
      </p:sp>
      <p:sp>
        <p:nvSpPr>
          <p:cNvPr id="95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A70F299-D0A2-4A8F-A370-33D2DF7068BF}" type="slidenum">
              <a:rPr lang="en-AU" altLang="en-US" sz="1200" smtClean="0"/>
              <a:pPr/>
              <a:t>47</a:t>
            </a:fld>
            <a:endParaRPr lang="en-AU" altLang="en-US" sz="1200"/>
          </a:p>
        </p:txBody>
      </p:sp>
    </p:spTree>
    <p:extLst>
      <p:ext uri="{BB962C8B-B14F-4D97-AF65-F5344CB8AC3E}">
        <p14:creationId xmlns:p14="http://schemas.microsoft.com/office/powerpoint/2010/main" val="2632059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Accreditation is the formal process in which certification of competency or credibility is achieved. In practice the accreditation of ACCHSs provides formal recognition and credit that quality standards, processes and systems are being maintained (AMSANT 2016). </a:t>
            </a:r>
          </a:p>
          <a:p>
            <a:pPr>
              <a:defRPr/>
            </a:pPr>
            <a:endParaRPr lang="en-AU" dirty="0"/>
          </a:p>
          <a:p>
            <a:pPr>
              <a:defRPr/>
            </a:pPr>
            <a:r>
              <a:rPr lang="en-AU" dirty="0"/>
              <a:t>While both are concerned with quality, as shown on this slide, there are several differences between CQI and accreditation. </a:t>
            </a:r>
          </a:p>
          <a:p>
            <a:pPr>
              <a:defRPr/>
            </a:pPr>
            <a:endParaRPr lang="en-AU" dirty="0"/>
          </a:p>
          <a:p>
            <a:pPr>
              <a:defRPr/>
            </a:pPr>
            <a:r>
              <a:rPr lang="en-AU" dirty="0"/>
              <a:t>Go through and point out the differences .</a:t>
            </a:r>
          </a:p>
          <a:p>
            <a:pPr>
              <a:defRPr/>
            </a:pPr>
            <a:endParaRPr lang="en-AU" dirty="0"/>
          </a:p>
          <a:p>
            <a:pPr>
              <a:defRPr/>
            </a:pPr>
            <a:r>
              <a:rPr lang="en-AU" altLang="en-US" b="1" dirty="0"/>
              <a:t>Check in with your participants: </a:t>
            </a:r>
          </a:p>
          <a:p>
            <a:pPr marL="171450" indent="-171450">
              <a:buFont typeface="Arial" panose="020B0604020202020204" pitchFamily="34" charset="0"/>
              <a:buChar char="•"/>
              <a:defRPr/>
            </a:pPr>
            <a:r>
              <a:rPr lang="en-AU" altLang="en-US" dirty="0"/>
              <a:t>Be alert to changes in individual and/or group attention, body language and emotion </a:t>
            </a:r>
          </a:p>
          <a:p>
            <a:pPr marL="171450" indent="-171450">
              <a:buFont typeface="Arial" panose="020B0604020202020204" pitchFamily="34" charset="0"/>
              <a:buChar char="•"/>
              <a:defRPr/>
            </a:pPr>
            <a:r>
              <a:rPr lang="en-AU" altLang="en-US"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a:p>
            <a:pPr>
              <a:defRPr/>
            </a:pPr>
            <a:endParaRPr lang="en-US" dirty="0"/>
          </a:p>
        </p:txBody>
      </p:sp>
      <p:sp>
        <p:nvSpPr>
          <p:cNvPr id="97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FFE2537C-A0AF-4FAE-B96E-92AB83130221}" type="slidenum">
              <a:rPr lang="en-AU" altLang="en-US" sz="1200" smtClean="0"/>
              <a:pPr/>
              <a:t>48</a:t>
            </a:fld>
            <a:endParaRPr lang="en-AU" altLang="en-US" sz="1200"/>
          </a:p>
        </p:txBody>
      </p:sp>
    </p:spTree>
    <p:extLst>
      <p:ext uri="{BB962C8B-B14F-4D97-AF65-F5344CB8AC3E}">
        <p14:creationId xmlns:p14="http://schemas.microsoft.com/office/powerpoint/2010/main" val="26006847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dirty="0"/>
              <a:t>Accreditation is the formal process in which certification of competency or credibility is achieved. </a:t>
            </a:r>
          </a:p>
          <a:p>
            <a:endParaRPr lang="en-AU" altLang="en-US" dirty="0"/>
          </a:p>
          <a:p>
            <a:r>
              <a:rPr lang="en-AU" altLang="en-US" dirty="0"/>
              <a:t>In practice the accreditation of ACCHSs provides formal recognition and credit that quality standards, processes and systems are being maintained (AMSANT 2016). </a:t>
            </a:r>
          </a:p>
          <a:p>
            <a:endParaRPr lang="en-AU" altLang="en-US" dirty="0"/>
          </a:p>
          <a:p>
            <a:r>
              <a:rPr lang="en-AU" altLang="en-US" dirty="0"/>
              <a:t>Refer to slide – areas circled in red – accreditation is externally assessed; use of a set of standards (example of standards from QIP); accreditation is valid for three years – long cycle.</a:t>
            </a: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4F16068-D8CC-4E2E-B1EE-290875CC8D46}" type="slidenum">
              <a:rPr lang="en-AU" altLang="en-US" sz="1200" smtClean="0"/>
              <a:pPr/>
              <a:t>49</a:t>
            </a:fld>
            <a:endParaRPr lang="en-AU" altLang="en-US" sz="1200"/>
          </a:p>
        </p:txBody>
      </p:sp>
    </p:spTree>
    <p:extLst>
      <p:ext uri="{BB962C8B-B14F-4D97-AF65-F5344CB8AC3E}">
        <p14:creationId xmlns:p14="http://schemas.microsoft.com/office/powerpoint/2010/main" val="420781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6D413E0-0814-4F92-B902-E4BCD3831E6B}" type="slidenum">
              <a:rPr lang="en-AU" altLang="en-US" sz="1200" smtClean="0"/>
              <a:pPr/>
              <a:t>5</a:t>
            </a:fld>
            <a:endParaRPr lang="en-AU" altLang="en-US" sz="1200"/>
          </a:p>
        </p:txBody>
      </p:sp>
    </p:spTree>
    <p:extLst>
      <p:ext uri="{BB962C8B-B14F-4D97-AF65-F5344CB8AC3E}">
        <p14:creationId xmlns:p14="http://schemas.microsoft.com/office/powerpoint/2010/main" val="2531342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dirty="0"/>
              <a:t>A key performance indicator is a type of measure to understand how a service or program is doing in regard to a set of defined goals and objectives. Both performance reporting and CQI play an important role in improving quality in health service delivery. However, there are several differences between the two systems as highlighted on this slide (</a:t>
            </a:r>
            <a:r>
              <a:rPr lang="en-AU" dirty="0" err="1"/>
              <a:t>Sibthorpe</a:t>
            </a:r>
            <a:r>
              <a:rPr lang="en-AU" dirty="0"/>
              <a:t>, Gardner et al. 2015). </a:t>
            </a:r>
          </a:p>
          <a:p>
            <a:pPr>
              <a:defRPr/>
            </a:pPr>
            <a:endParaRPr lang="en-AU" dirty="0"/>
          </a:p>
          <a:p>
            <a:pPr>
              <a:defRPr/>
            </a:pPr>
            <a:r>
              <a:rPr lang="en-AU" dirty="0"/>
              <a:t>While both are concerned with quality, as shown on this slide, there are several differences between CQI and </a:t>
            </a:r>
            <a:r>
              <a:rPr lang="en-AU" dirty="0" err="1"/>
              <a:t>nKPIs</a:t>
            </a:r>
            <a:r>
              <a:rPr lang="en-AU" dirty="0"/>
              <a:t> for performance reporting. </a:t>
            </a:r>
          </a:p>
          <a:p>
            <a:pPr>
              <a:defRPr/>
            </a:pPr>
            <a:endParaRPr lang="en-AU" dirty="0"/>
          </a:p>
          <a:p>
            <a:pPr>
              <a:defRPr/>
            </a:pPr>
            <a:r>
              <a:rPr lang="en-AU" dirty="0"/>
              <a:t>Go through and point out the differences. </a:t>
            </a:r>
          </a:p>
          <a:p>
            <a:pPr>
              <a:defRPr/>
            </a:pPr>
            <a:endParaRPr lang="en-AU" dirty="0"/>
          </a:p>
          <a:p>
            <a:pPr>
              <a:defRPr/>
            </a:pPr>
            <a:r>
              <a:rPr lang="en-AU" altLang="en-US" b="1" dirty="0"/>
              <a:t>Check in with your participants: </a:t>
            </a:r>
          </a:p>
          <a:p>
            <a:pPr marL="171450" indent="-171450">
              <a:buFont typeface="Arial" panose="020B0604020202020204" pitchFamily="34" charset="0"/>
              <a:buChar char="•"/>
              <a:defRPr/>
            </a:pPr>
            <a:r>
              <a:rPr lang="en-AU" altLang="en-US" dirty="0"/>
              <a:t>Be alert to changes in individual and/or group attention, body language and emotion </a:t>
            </a:r>
          </a:p>
          <a:p>
            <a:pPr marL="171450" indent="-171450">
              <a:buFont typeface="Arial" panose="020B0604020202020204" pitchFamily="34" charset="0"/>
              <a:buChar char="•"/>
              <a:defRPr/>
            </a:pPr>
            <a:r>
              <a:rPr lang="en-AU" altLang="en-US"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a:p>
            <a:pPr>
              <a:defRPr/>
            </a:pPr>
            <a:endParaRPr lang="en-US" dirty="0"/>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82A1B19-D061-46AF-985E-27182D69D6C1}" type="slidenum">
              <a:rPr lang="en-AU" altLang="en-US" sz="1200" smtClean="0"/>
              <a:pPr/>
              <a:t>50</a:t>
            </a:fld>
            <a:endParaRPr lang="en-AU" altLang="en-US" sz="1200"/>
          </a:p>
        </p:txBody>
      </p:sp>
    </p:spTree>
    <p:extLst>
      <p:ext uri="{BB962C8B-B14F-4D97-AF65-F5344CB8AC3E}">
        <p14:creationId xmlns:p14="http://schemas.microsoft.com/office/powerpoint/2010/main" val="14488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eriod"/>
              <a:defRPr/>
            </a:pPr>
            <a:r>
              <a:rPr lang="en-AU" altLang="en-US" sz="1100" dirty="0"/>
              <a:t>Is your Service accredited? If yes, please describe the type of accreditation and standards</a:t>
            </a:r>
          </a:p>
          <a:p>
            <a:pPr marL="685800" lvl="1" indent="-228600">
              <a:buFont typeface="+mj-lt"/>
              <a:buAutoNum type="alphaLcParenR"/>
              <a:defRPr/>
            </a:pPr>
            <a:r>
              <a:rPr lang="en-AU" altLang="en-US" sz="1100" dirty="0"/>
              <a:t>Clinical accreditation:</a:t>
            </a:r>
          </a:p>
          <a:p>
            <a:pPr marL="1143000" lvl="2" indent="-228600">
              <a:buFont typeface="Arial" panose="020B0604020202020204" pitchFamily="34" charset="0"/>
              <a:buChar char="•"/>
              <a:defRPr/>
            </a:pPr>
            <a:r>
              <a:rPr lang="en-AU" altLang="en-US" sz="1100" dirty="0"/>
              <a:t>Royal Australian College of General Practitioners (RACGP) Standards for General Practice.</a:t>
            </a:r>
          </a:p>
          <a:p>
            <a:pPr marL="685800" lvl="1" indent="-228600">
              <a:buFont typeface="+mj-lt"/>
              <a:buAutoNum type="alphaLcParenR"/>
              <a:defRPr/>
            </a:pPr>
            <a:r>
              <a:rPr lang="en-AU" altLang="en-US" sz="1100" dirty="0"/>
              <a:t>Organisational Accreditation/Certification:</a:t>
            </a:r>
          </a:p>
          <a:p>
            <a:pPr marL="1143000" lvl="2" indent="-228600">
              <a:buFont typeface="Arial" panose="020B0604020202020204" pitchFamily="34" charset="0"/>
              <a:buChar char="•"/>
              <a:defRPr/>
            </a:pPr>
            <a:r>
              <a:rPr lang="en-AU" altLang="en-US" sz="1100" dirty="0"/>
              <a:t>Quality Improvement Council (QIC) Health and Community Standards</a:t>
            </a:r>
          </a:p>
          <a:p>
            <a:pPr marL="1143000" lvl="2" indent="-228600">
              <a:buFont typeface="Arial" panose="020B0604020202020204" pitchFamily="34" charset="0"/>
              <a:buChar char="•"/>
              <a:defRPr/>
            </a:pPr>
            <a:r>
              <a:rPr lang="en-AU" altLang="en-US" sz="1100" dirty="0"/>
              <a:t>International Organization for Standardization (ISO) Health: Quality Management Systems</a:t>
            </a:r>
          </a:p>
          <a:p>
            <a:pPr marL="1143000" lvl="2" indent="-228600">
              <a:buFont typeface="Arial" panose="020B0604020202020204" pitchFamily="34" charset="0"/>
              <a:buChar char="•"/>
              <a:defRPr/>
            </a:pPr>
            <a:r>
              <a:rPr lang="en-AU" altLang="en-US" sz="1100" dirty="0"/>
              <a:t>Evaluation and Quality Improvement Program (</a:t>
            </a:r>
            <a:r>
              <a:rPr lang="en-AU" altLang="en-US" sz="1100" dirty="0" err="1"/>
              <a:t>EQuIP</a:t>
            </a:r>
            <a:r>
              <a:rPr lang="en-AU" altLang="en-US" sz="1100" dirty="0"/>
              <a:t>) - Australian Council on Healthcare Standards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AU" altLang="en-US" sz="1100" dirty="0"/>
              <a:t>What are the National Key Performance Indicators for Aboriginal and Torres Strait Islander primary health care?</a:t>
            </a:r>
          </a:p>
          <a:p>
            <a:pPr marL="685800" lvl="1" indent="-228600">
              <a:buFont typeface="Arial" panose="020B0604020202020204" pitchFamily="34" charset="0"/>
              <a:buChar char="•"/>
              <a:defRPr/>
            </a:pPr>
            <a:r>
              <a:rPr lang="en-AU" altLang="en-US" sz="1100" dirty="0"/>
              <a:t>Go to the following link at AIHW: http://www.aihw.gov.au/indigenous-primary-health-care-nkpi/</a:t>
            </a:r>
          </a:p>
          <a:p>
            <a:pPr marL="228600" indent="-228600">
              <a:buFont typeface="+mj-lt"/>
              <a:buAutoNum type="arabicPeriod"/>
              <a:defRPr/>
            </a:pPr>
            <a:r>
              <a:rPr lang="en-AU" altLang="en-US" sz="1100" dirty="0"/>
              <a:t>Does your ACCHS participate in any CQI activities? Ask participants to share their experiences with the group. </a:t>
            </a:r>
          </a:p>
          <a:p>
            <a:pPr marL="685800" lvl="1" indent="-228600">
              <a:buFont typeface="Arial" panose="020B0604020202020204" pitchFamily="34" charset="0"/>
              <a:buChar char="•"/>
              <a:defRPr/>
            </a:pPr>
            <a:r>
              <a:rPr lang="en-AU" altLang="en-US" sz="1100" dirty="0"/>
              <a:t>Describe the problem</a:t>
            </a:r>
          </a:p>
          <a:p>
            <a:pPr marL="685800" lvl="1" indent="-228600">
              <a:buFont typeface="Arial" panose="020B0604020202020204" pitchFamily="34" charset="0"/>
              <a:buChar char="•"/>
              <a:defRPr/>
            </a:pPr>
            <a:r>
              <a:rPr lang="en-AU" altLang="en-US" sz="1100" dirty="0"/>
              <a:t>Describe who was involved</a:t>
            </a:r>
          </a:p>
          <a:p>
            <a:pPr marL="685800" lvl="1" indent="-228600">
              <a:buFont typeface="Arial" panose="020B0604020202020204" pitchFamily="34" charset="0"/>
              <a:buChar char="•"/>
              <a:defRPr/>
            </a:pPr>
            <a:r>
              <a:rPr lang="en-AU" altLang="en-US" sz="1100" dirty="0"/>
              <a:t>Describe what they did</a:t>
            </a:r>
          </a:p>
          <a:p>
            <a:pPr marL="685800" lvl="1" indent="-228600">
              <a:buFont typeface="Arial" panose="020B0604020202020204" pitchFamily="34" charset="0"/>
              <a:buChar char="•"/>
              <a:defRPr/>
            </a:pPr>
            <a:r>
              <a:rPr lang="en-AU" altLang="en-US" sz="1100" dirty="0"/>
              <a:t>Describe the outcome</a:t>
            </a:r>
          </a:p>
          <a:p>
            <a:pPr marL="685800" lvl="1" indent="-228600">
              <a:buFont typeface="Arial" panose="020B0604020202020204" pitchFamily="34" charset="0"/>
              <a:buChar char="•"/>
              <a:defRPr/>
            </a:pPr>
            <a:r>
              <a:rPr lang="en-AU" altLang="en-US" sz="1100" dirty="0"/>
              <a:t>Describe the ACCHS approach to a no-blame or blame free CQI activity.</a:t>
            </a:r>
          </a:p>
          <a:p>
            <a:pPr marL="228600" indent="-228600">
              <a:defRPr/>
            </a:pPr>
            <a:r>
              <a:rPr lang="en-AU" altLang="en-US" sz="1100" b="1" dirty="0"/>
              <a:t>Check in with your participants: </a:t>
            </a:r>
          </a:p>
          <a:p>
            <a:pPr marL="228600" indent="-228600">
              <a:buFontTx/>
              <a:buChar char="•"/>
              <a:defRPr/>
            </a:pPr>
            <a:r>
              <a:rPr lang="en-AU" altLang="en-US" sz="1100" dirty="0"/>
              <a:t>Be alert to changes in individual and/or group attention, body language and emotion </a:t>
            </a:r>
          </a:p>
          <a:p>
            <a:pPr marL="228600" indent="-228600">
              <a:buFontTx/>
              <a:buChar char="•"/>
              <a:defRPr/>
            </a:pPr>
            <a:r>
              <a:rPr lang="en-AU" altLang="en-US" sz="1100" dirty="0"/>
              <a:t>Respond to changes in emotions or group dynamics such as loss of attention, group chatter and so on by introducing a short break or asking for feedback about the topic – are participants familiar with these topics would they like you to move on? Are the topics difficult to understand – do they require further explanation or discussion? </a:t>
            </a:r>
          </a:p>
          <a:p>
            <a:pPr marL="228600" indent="-228600">
              <a:defRPr/>
            </a:pPr>
            <a:endParaRPr lang="en-US" altLang="en-US" sz="1100" dirty="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DBEDD60-04B0-4A4E-8B4E-A8108435A52A}" type="slidenum">
              <a:rPr lang="en-AU" altLang="en-US" sz="1200" smtClean="0"/>
              <a:pPr/>
              <a:t>51</a:t>
            </a:fld>
            <a:endParaRPr lang="en-AU" altLang="en-US" sz="1200"/>
          </a:p>
        </p:txBody>
      </p:sp>
    </p:spTree>
    <p:extLst>
      <p:ext uri="{BB962C8B-B14F-4D97-AF65-F5344CB8AC3E}">
        <p14:creationId xmlns:p14="http://schemas.microsoft.com/office/powerpoint/2010/main" val="34340274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AU" dirty="0"/>
              <a:t>For this session you may: </a:t>
            </a:r>
          </a:p>
          <a:p>
            <a:pPr marL="171450" indent="-171450">
              <a:buFont typeface="Arial" panose="020B0604020202020204" pitchFamily="34" charset="0"/>
              <a:buChar char="•"/>
              <a:defRPr/>
            </a:pPr>
            <a:r>
              <a:rPr lang="en-AU" dirty="0"/>
              <a:t>Go back to the learning outcome slides and review each one with participants, </a:t>
            </a:r>
          </a:p>
          <a:p>
            <a:pPr marL="171450" indent="-171450">
              <a:buFont typeface="Arial" panose="020B0604020202020204" pitchFamily="34" charset="0"/>
              <a:buChar char="•"/>
              <a:defRPr/>
            </a:pPr>
            <a:r>
              <a:rPr lang="en-AU" dirty="0"/>
              <a:t>Select key topics and discuss them, </a:t>
            </a:r>
          </a:p>
          <a:p>
            <a:pPr marL="171450" indent="-171450">
              <a:buFont typeface="Arial" panose="020B0604020202020204" pitchFamily="34" charset="0"/>
              <a:buChar char="•"/>
              <a:defRPr/>
            </a:pPr>
            <a:r>
              <a:rPr lang="en-AU" dirty="0"/>
              <a:t>Do a Q and A, or</a:t>
            </a:r>
          </a:p>
          <a:p>
            <a:pPr marL="171450" indent="-171450">
              <a:buFont typeface="Arial" panose="020B0604020202020204" pitchFamily="34" charset="0"/>
              <a:buChar char="•"/>
              <a:defRPr/>
            </a:pPr>
            <a:r>
              <a:rPr lang="en-AU" dirty="0"/>
              <a:t>Group discussion about CQI and quality management. </a:t>
            </a:r>
            <a:endParaRPr lang="en-US" dirty="0"/>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5A1BCF7-5BCE-4115-A866-851CE36E627D}" type="slidenum">
              <a:rPr lang="en-AU" altLang="en-US" sz="1200" smtClean="0"/>
              <a:pPr/>
              <a:t>52</a:t>
            </a:fld>
            <a:endParaRPr lang="en-AU" altLang="en-US" sz="1200"/>
          </a:p>
        </p:txBody>
      </p:sp>
    </p:spTree>
    <p:extLst>
      <p:ext uri="{BB962C8B-B14F-4D97-AF65-F5344CB8AC3E}">
        <p14:creationId xmlns:p14="http://schemas.microsoft.com/office/powerpoint/2010/main" val="22341917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AU" dirty="0"/>
              <a:t>In closing: </a:t>
            </a:r>
          </a:p>
          <a:p>
            <a:pPr marL="171450" indent="-171450">
              <a:buFont typeface="Arial" panose="020B0604020202020204" pitchFamily="34" charset="0"/>
              <a:buChar char="•"/>
              <a:defRPr/>
            </a:pPr>
            <a:r>
              <a:rPr lang="en-AU" dirty="0"/>
              <a:t>Thank participants</a:t>
            </a:r>
          </a:p>
          <a:p>
            <a:pPr marL="171450" indent="-171450">
              <a:buFont typeface="Arial" panose="020B0604020202020204" pitchFamily="34" charset="0"/>
              <a:buChar char="•"/>
              <a:defRPr/>
            </a:pPr>
            <a:r>
              <a:rPr lang="en-AU" dirty="0"/>
              <a:t>Spend time completing relevant forms</a:t>
            </a:r>
          </a:p>
          <a:p>
            <a:pPr marL="171450" indent="-171450">
              <a:buFont typeface="Arial" panose="020B0604020202020204" pitchFamily="34" charset="0"/>
              <a:buChar char="•"/>
              <a:defRPr/>
            </a:pPr>
            <a:r>
              <a:rPr lang="en-AU" dirty="0"/>
              <a:t>Remind participants of your contact details. </a:t>
            </a:r>
            <a:endParaRPr lang="en-US" dirty="0"/>
          </a:p>
        </p:txBody>
      </p:sp>
      <p:sp>
        <p:nvSpPr>
          <p:cNvPr id="107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299ECF1B-DD23-4762-A969-8522C916075D}" type="slidenum">
              <a:rPr lang="en-AU" altLang="en-US" sz="1200" smtClean="0"/>
              <a:pPr/>
              <a:t>53</a:t>
            </a:fld>
            <a:endParaRPr lang="en-AU" altLang="en-US" sz="1200"/>
          </a:p>
        </p:txBody>
      </p:sp>
    </p:spTree>
    <p:extLst>
      <p:ext uri="{BB962C8B-B14F-4D97-AF65-F5344CB8AC3E}">
        <p14:creationId xmlns:p14="http://schemas.microsoft.com/office/powerpoint/2010/main" val="2954099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DC8EF32-6FCE-4CDD-95A8-59E1D760B4F8}" type="slidenum">
              <a:rPr lang="en-AU" altLang="en-US" sz="1200" smtClean="0"/>
              <a:pPr/>
              <a:t>54</a:t>
            </a:fld>
            <a:endParaRPr lang="en-AU" altLang="en-US" sz="1200"/>
          </a:p>
        </p:txBody>
      </p:sp>
    </p:spTree>
    <p:extLst>
      <p:ext uri="{BB962C8B-B14F-4D97-AF65-F5344CB8AC3E}">
        <p14:creationId xmlns:p14="http://schemas.microsoft.com/office/powerpoint/2010/main" val="19722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4C244CCA-A666-4905-9D26-0AC2DD4A109F}" type="slidenum">
              <a:rPr lang="en-AU" altLang="en-US" sz="1200" smtClean="0"/>
              <a:pPr/>
              <a:t>6</a:t>
            </a:fld>
            <a:endParaRPr lang="en-AU" altLang="en-US" sz="1200"/>
          </a:p>
        </p:txBody>
      </p:sp>
    </p:spTree>
    <p:extLst>
      <p:ext uri="{BB962C8B-B14F-4D97-AF65-F5344CB8AC3E}">
        <p14:creationId xmlns:p14="http://schemas.microsoft.com/office/powerpoint/2010/main" val="278263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D6D413E0-0814-4F92-B902-E4BCD3831E6B}" type="slidenum">
              <a:rPr lang="en-AU" altLang="en-US" sz="1200" smtClean="0"/>
              <a:pPr/>
              <a:t>7</a:t>
            </a:fld>
            <a:endParaRPr lang="en-AU" altLang="en-US" sz="1200"/>
          </a:p>
        </p:txBody>
      </p:sp>
    </p:spTree>
    <p:extLst>
      <p:ext uri="{BB962C8B-B14F-4D97-AF65-F5344CB8AC3E}">
        <p14:creationId xmlns:p14="http://schemas.microsoft.com/office/powerpoint/2010/main" val="82696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b="1" dirty="0"/>
              <a:t>Criteria for the Development and Delivery of Learning Programs</a:t>
            </a:r>
            <a:endParaRPr lang="en-US" b="1" dirty="0"/>
          </a:p>
          <a:p>
            <a:pPr>
              <a:defRPr/>
            </a:pPr>
            <a:r>
              <a:rPr lang="en-AU" dirty="0"/>
              <a:t>Those involved in the development and delivery of learning programs should ideally have:</a:t>
            </a:r>
            <a:endParaRPr lang="en-US" dirty="0"/>
          </a:p>
          <a:p>
            <a:pPr marL="171450" indent="-171450">
              <a:buFont typeface="Arial" panose="020B0604020202020204" pitchFamily="34" charset="0"/>
              <a:buChar char="•"/>
              <a:defRPr/>
            </a:pPr>
            <a:r>
              <a:rPr lang="en-AU" dirty="0"/>
              <a:t>A</a:t>
            </a:r>
            <a:r>
              <a:rPr lang="en-AU" baseline="0" dirty="0"/>
              <a:t> t</a:t>
            </a:r>
            <a:r>
              <a:rPr lang="en-AU" dirty="0"/>
              <a:t>horough working knowledge of the relevant learning programs and be able to interpret and apply the learning programs to different contexts and audiences</a:t>
            </a:r>
            <a:endParaRPr lang="en-US" dirty="0"/>
          </a:p>
          <a:p>
            <a:pPr marL="171450" indent="-171450">
              <a:buFont typeface="Arial" panose="020B0604020202020204" pitchFamily="34" charset="0"/>
              <a:buChar char="•"/>
              <a:defRPr/>
            </a:pPr>
            <a:r>
              <a:rPr lang="en-AU" dirty="0"/>
              <a:t>Thorough knowledge and skills in adult learning principles</a:t>
            </a:r>
            <a:endParaRPr lang="en-US" dirty="0"/>
          </a:p>
          <a:p>
            <a:pPr marL="171450" indent="-171450">
              <a:buFont typeface="Arial" panose="020B0604020202020204" pitchFamily="34" charset="0"/>
              <a:buChar char="•"/>
              <a:defRPr/>
            </a:pPr>
            <a:r>
              <a:rPr lang="en-AU" dirty="0"/>
              <a:t>The ability to ‘unpack’ learning outcomes:</a:t>
            </a:r>
          </a:p>
          <a:p>
            <a:pPr lvl="1"/>
            <a:r>
              <a:rPr lang="en-AU" sz="1100" kern="1200" dirty="0">
                <a:solidFill>
                  <a:schemeClr val="tx1"/>
                </a:solidFill>
                <a:effectLst/>
                <a:latin typeface="+mn-lt"/>
                <a:ea typeface="+mn-ea"/>
                <a:cs typeface="+mn-cs"/>
              </a:rPr>
              <a:t>a) to reflect basic building blocks of topics and concepts. For example, the unpacking of what is a performance indicator should cover the basic building blocks such as what is measurement, what is an indicator, and so on</a:t>
            </a:r>
            <a:endParaRPr lang="en-US" sz="1100" kern="1200" dirty="0">
              <a:solidFill>
                <a:schemeClr val="tx1"/>
              </a:solidFill>
              <a:effectLst/>
              <a:latin typeface="+mn-lt"/>
              <a:ea typeface="+mn-ea"/>
              <a:cs typeface="+mn-cs"/>
            </a:endParaRPr>
          </a:p>
          <a:p>
            <a:pPr lvl="1"/>
            <a:r>
              <a:rPr lang="en-AU" sz="1100" kern="1200" dirty="0">
                <a:solidFill>
                  <a:schemeClr val="tx1"/>
                </a:solidFill>
                <a:effectLst/>
                <a:latin typeface="+mn-lt"/>
                <a:ea typeface="+mn-ea"/>
                <a:cs typeface="+mn-cs"/>
              </a:rPr>
              <a:t>b) to reflect requirements of the AQF levels. For example, the learning module content for a learning outcome at AQF Level 1 should reflect the requirements of this level and so on</a:t>
            </a:r>
            <a:endParaRPr lang="en-US" sz="1100" kern="1200" dirty="0">
              <a:solidFill>
                <a:schemeClr val="tx1"/>
              </a:solidFill>
              <a:effectLst/>
              <a:latin typeface="+mn-lt"/>
              <a:ea typeface="+mn-ea"/>
              <a:cs typeface="+mn-cs"/>
            </a:endParaRPr>
          </a:p>
          <a:p>
            <a:pPr lvl="1"/>
            <a:r>
              <a:rPr lang="en-AU" sz="1100" kern="1200" dirty="0">
                <a:solidFill>
                  <a:schemeClr val="tx1"/>
                </a:solidFill>
                <a:effectLst/>
                <a:latin typeface="+mn-lt"/>
                <a:ea typeface="+mn-ea"/>
                <a:cs typeface="+mn-cs"/>
              </a:rPr>
              <a:t>c) to reflect the different levels of learning such as knowledge, comprehension, application, analysis, synthesis, and evaluation. At the foundational level (knowledge) learning participants should be able to recall or recognise information, ideas, and principles. As such, learning outcome terms such as describe, define, list and so on are used (e.g. Describe a PDSA cycle). As participants progress through learning levels, the learning outcome terms should reflect this progression for example, give examples of implementing a PDSA cycle (comprehension) or facilitate the uptake of PDSA cycles in primary health care services (application) and so on. </a:t>
            </a:r>
            <a:endParaRPr lang="en-US" sz="1100" kern="1200" dirty="0">
              <a:solidFill>
                <a:schemeClr val="tx1"/>
              </a:solidFill>
              <a:effectLst/>
              <a:latin typeface="+mn-lt"/>
              <a:ea typeface="+mn-ea"/>
              <a:cs typeface="+mn-cs"/>
            </a:endParaRPr>
          </a:p>
          <a:p>
            <a:pPr marL="171450" indent="-171450">
              <a:buFont typeface="Arial" panose="020B0604020202020204" pitchFamily="34" charset="0"/>
              <a:buChar char="•"/>
              <a:defRPr/>
            </a:pPr>
            <a:endParaRPr lang="en-AU" altLang="en-US" dirty="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196BEF2-EFEF-47A0-8068-C029616F7B5D}" type="slidenum">
              <a:rPr lang="en-AU" altLang="en-US" sz="1200" smtClean="0"/>
              <a:pPr/>
              <a:t>8</a:t>
            </a:fld>
            <a:endParaRPr lang="en-AU" altLang="en-US" sz="1200"/>
          </a:p>
        </p:txBody>
      </p:sp>
    </p:spTree>
    <p:extLst>
      <p:ext uri="{BB962C8B-B14F-4D97-AF65-F5344CB8AC3E}">
        <p14:creationId xmlns:p14="http://schemas.microsoft.com/office/powerpoint/2010/main" val="2946385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AU" sz="1100" b="1" dirty="0"/>
              <a:t>Criteria for the Development and Delivery of Learning Programs</a:t>
            </a:r>
            <a:endParaRPr lang="en-US" sz="1100" b="1" dirty="0"/>
          </a:p>
          <a:p>
            <a:pPr>
              <a:defRPr/>
            </a:pPr>
            <a:r>
              <a:rPr lang="en-AU" sz="1100" dirty="0"/>
              <a:t>Those involved in the development and delivery of learning programs should ideally</a:t>
            </a:r>
            <a:r>
              <a:rPr lang="en-AU" sz="1100" baseline="0" dirty="0"/>
              <a:t> have</a:t>
            </a:r>
            <a:r>
              <a:rPr lang="en-AU" sz="1100" dirty="0"/>
              <a:t>:</a:t>
            </a:r>
            <a:endParaRPr lang="en-US" sz="1100" dirty="0"/>
          </a:p>
          <a:p>
            <a:pPr marL="171450" indent="-171450">
              <a:buFont typeface="Arial" panose="020B0604020202020204" pitchFamily="34" charset="0"/>
              <a:buChar char="•"/>
              <a:defRPr/>
            </a:pPr>
            <a:r>
              <a:rPr lang="en-AU" sz="1100" dirty="0"/>
              <a:t>Consultation with individuals with relevant expertise in the learning program content and with representatives from the adult learning sector and industry sector to identify training and learning needs and knowledge gaps</a:t>
            </a:r>
            <a:endParaRPr lang="en-US" sz="1100" dirty="0"/>
          </a:p>
          <a:p>
            <a:pPr marL="171450" indent="-171450">
              <a:buFont typeface="Arial" panose="020B0604020202020204" pitchFamily="34" charset="0"/>
              <a:buChar char="•"/>
              <a:defRPr/>
            </a:pPr>
            <a:r>
              <a:rPr lang="en-AU" sz="1100" dirty="0"/>
              <a:t>Capacity and capability to customise learning content and delivery to meet the work environment and learning styles of the target audience (i.e. contextualise). In all cases of customising content, the integrity of the outcome of the learning program must be maintained. The authors of the learning manuals and PowerPoint presentations acknowledge there is significant variation and diversity between Aboriginal and Torres Strait Islander peoples, communities and community controlled primary health care services. This variation and diversity has implications on the type of terms used and the differing interpretations of terms. For the purposes of this learning module, several terms are used to be consistent with terms used in the Vocational Education and Training sector and to be adaptable to individual and group contexts. For example, the term ‘client’ is used in lieu of ‘patient’ to describe individuals who may be interested in using the service; individuals that live in the service catchment area and/or patients. The term ‘learning’ is used where possible to describe training. As mentioned above, your organisation may customise learning content and delivery to meet the work environment and learning styles of the target audience (i.e. contextualise). In all cases of customising content, the integrity of the outcome of the learning program must be maintained. </a:t>
            </a:r>
            <a:endParaRPr lang="en-US" sz="1100" dirty="0"/>
          </a:p>
          <a:p>
            <a:pPr eaLnBrk="1" hangingPunct="1">
              <a:spcBef>
                <a:spcPct val="0"/>
              </a:spcBef>
              <a:defRPr/>
            </a:pPr>
            <a:endParaRPr lang="en-AU" altLang="en-US" sz="1100"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A4ECFA64-71B9-4B8D-A057-A7740D5C5B8D}" type="slidenum">
              <a:rPr lang="en-AU" altLang="en-US" sz="1200" smtClean="0"/>
              <a:pPr/>
              <a:t>9</a:t>
            </a:fld>
            <a:endParaRPr lang="en-AU" altLang="en-US" sz="1200"/>
          </a:p>
        </p:txBody>
      </p:sp>
    </p:spTree>
    <p:extLst>
      <p:ext uri="{BB962C8B-B14F-4D97-AF65-F5344CB8AC3E}">
        <p14:creationId xmlns:p14="http://schemas.microsoft.com/office/powerpoint/2010/main" val="225313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AU"/>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01B1AEF-301E-416B-82FF-0741ADDD67A6}"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95F2CE-6E61-4C5F-BBDA-A4E6199EA233}" type="slidenum">
              <a:rPr lang="en-US" altLang="en-US"/>
              <a:pPr>
                <a:defRPr/>
              </a:pPr>
              <a:t>‹#›</a:t>
            </a:fld>
            <a:endParaRPr lang="en-US" altLang="en-US" dirty="0"/>
          </a:p>
        </p:txBody>
      </p:sp>
    </p:spTree>
    <p:extLst>
      <p:ext uri="{BB962C8B-B14F-4D97-AF65-F5344CB8AC3E}">
        <p14:creationId xmlns:p14="http://schemas.microsoft.com/office/powerpoint/2010/main" val="109395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782A6B64-D1AA-4802-82AE-8C0AE4A0F16A}"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D70608-FC67-42CD-A672-C70987461407}" type="slidenum">
              <a:rPr lang="en-US" altLang="en-US"/>
              <a:pPr>
                <a:defRPr/>
              </a:pPr>
              <a:t>‹#›</a:t>
            </a:fld>
            <a:endParaRPr lang="en-US" altLang="en-US" dirty="0"/>
          </a:p>
        </p:txBody>
      </p:sp>
    </p:spTree>
    <p:extLst>
      <p:ext uri="{BB962C8B-B14F-4D97-AF65-F5344CB8AC3E}">
        <p14:creationId xmlns:p14="http://schemas.microsoft.com/office/powerpoint/2010/main" val="1478723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lvl1pPr>
              <a:defRPr/>
            </a:lvl1pPr>
          </a:lstStyle>
          <a:p>
            <a:pPr>
              <a:defRPr/>
            </a:pPr>
            <a:fld id="{ECAEC2A6-8A9E-4099-943C-88942E9EFBF5}"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B9B5E2-99B6-491B-87A7-49FFD4D0EAA4}" type="slidenum">
              <a:rPr lang="en-US" altLang="en-US"/>
              <a:pPr>
                <a:defRPr/>
              </a:pPr>
              <a:t>‹#›</a:t>
            </a:fld>
            <a:endParaRPr lang="en-US" altLang="en-US" dirty="0"/>
          </a:p>
        </p:txBody>
      </p:sp>
    </p:spTree>
    <p:extLst>
      <p:ext uri="{BB962C8B-B14F-4D97-AF65-F5344CB8AC3E}">
        <p14:creationId xmlns:p14="http://schemas.microsoft.com/office/powerpoint/2010/main" val="939096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dirty="0"/>
              <a:t>Click to edit Master text styles</a:t>
            </a:r>
          </a:p>
          <a:p>
            <a:pPr lvl="1"/>
            <a:r>
              <a:rPr lang="en-AU" dirty="0"/>
              <a:t>Second level</a:t>
            </a:r>
          </a:p>
          <a:p>
            <a:pPr lvl="2"/>
            <a:r>
              <a:rPr lang="en-AU" dirty="0"/>
              <a:t>Third level</a:t>
            </a:r>
          </a:p>
          <a:p>
            <a:pPr lvl="3"/>
            <a:r>
              <a:rPr lang="en-AU" dirty="0"/>
              <a:t>Fourth level</a:t>
            </a:r>
          </a:p>
          <a:p>
            <a:pPr lvl="4"/>
            <a:r>
              <a:rPr lang="en-AU" dirty="0"/>
              <a:t>Fifth level</a:t>
            </a:r>
            <a:endParaRPr lang="en-US" dirty="0"/>
          </a:p>
        </p:txBody>
      </p:sp>
      <p:sp>
        <p:nvSpPr>
          <p:cNvPr id="8" name="Text Placeholder 7"/>
          <p:cNvSpPr>
            <a:spLocks noGrp="1"/>
          </p:cNvSpPr>
          <p:nvPr>
            <p:ph type="body" sz="quarter" idx="13"/>
          </p:nvPr>
        </p:nvSpPr>
        <p:spPr>
          <a:xfrm rot="18086197">
            <a:off x="1668623" y="2203471"/>
            <a:ext cx="5093238" cy="694406"/>
          </a:xfrm>
        </p:spPr>
        <p:txBody>
          <a:bodyPr/>
          <a:lstStyle>
            <a:lvl1pPr marL="0" indent="0" algn="ctr">
              <a:buNone/>
              <a:defRPr b="0" baseline="0"/>
            </a:lvl1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7DB2B179-D409-4816-B55B-83B5A42427F6}" type="datetimeFigureOut">
              <a:rPr lang="en-US" altLang="en-US"/>
              <a:pPr>
                <a:defRPr/>
              </a:pPr>
              <a:t>3/6/2018</a:t>
            </a:fld>
            <a:endParaRPr lang="en-US" alt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E342B52E-90AE-4B69-8B5B-BA3594991735}" type="slidenum">
              <a:rPr lang="en-US" altLang="en-US"/>
              <a:pPr>
                <a:defRPr/>
              </a:pPr>
              <a:t>‹#›</a:t>
            </a:fld>
            <a:endParaRPr lang="en-US" altLang="en-US" dirty="0"/>
          </a:p>
        </p:txBody>
      </p:sp>
    </p:spTree>
    <p:extLst>
      <p:ext uri="{BB962C8B-B14F-4D97-AF65-F5344CB8AC3E}">
        <p14:creationId xmlns:p14="http://schemas.microsoft.com/office/powerpoint/2010/main" val="619615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lvl1pPr>
              <a:defRPr/>
            </a:lvl1pPr>
          </a:lstStyle>
          <a:p>
            <a:pPr>
              <a:defRPr/>
            </a:pPr>
            <a:fld id="{7D393D8D-1FCD-4408-83C1-0AD994012C16}" type="datetimeFigureOut">
              <a:rPr lang="en-US" altLang="en-US"/>
              <a:pPr>
                <a:defRPr/>
              </a:pPr>
              <a:t>3/6/2018</a:t>
            </a:fld>
            <a:endParaRPr lang="en-US" alt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03DE75-959F-4413-AE1C-1AF7592D04D1}" type="slidenum">
              <a:rPr lang="en-US" altLang="en-US"/>
              <a:pPr>
                <a:defRPr/>
              </a:pPr>
              <a:t>‹#›</a:t>
            </a:fld>
            <a:endParaRPr lang="en-US" altLang="en-US" dirty="0"/>
          </a:p>
        </p:txBody>
      </p:sp>
    </p:spTree>
    <p:extLst>
      <p:ext uri="{BB962C8B-B14F-4D97-AF65-F5344CB8AC3E}">
        <p14:creationId xmlns:p14="http://schemas.microsoft.com/office/powerpoint/2010/main" val="2193878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3"/>
          <p:cNvSpPr>
            <a:spLocks noGrp="1"/>
          </p:cNvSpPr>
          <p:nvPr>
            <p:ph type="dt" sz="half" idx="10"/>
          </p:nvPr>
        </p:nvSpPr>
        <p:spPr/>
        <p:txBody>
          <a:bodyPr/>
          <a:lstStyle>
            <a:lvl1pPr>
              <a:defRPr/>
            </a:lvl1pPr>
          </a:lstStyle>
          <a:p>
            <a:pPr>
              <a:defRPr/>
            </a:pPr>
            <a:fld id="{4EF3D6A9-6F79-4CD3-B029-C8F111745B56}"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C5BABC-392C-4F3A-9ADB-D28CF72D3BFD}" type="slidenum">
              <a:rPr lang="en-US" altLang="en-US"/>
              <a:pPr>
                <a:defRPr/>
              </a:pPr>
              <a:t>‹#›</a:t>
            </a:fld>
            <a:endParaRPr lang="en-US" altLang="en-US" dirty="0"/>
          </a:p>
        </p:txBody>
      </p:sp>
    </p:spTree>
    <p:extLst>
      <p:ext uri="{BB962C8B-B14F-4D97-AF65-F5344CB8AC3E}">
        <p14:creationId xmlns:p14="http://schemas.microsoft.com/office/powerpoint/2010/main" val="183107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3"/>
          <p:cNvSpPr>
            <a:spLocks noGrp="1"/>
          </p:cNvSpPr>
          <p:nvPr>
            <p:ph type="dt" sz="half" idx="10"/>
          </p:nvPr>
        </p:nvSpPr>
        <p:spPr/>
        <p:txBody>
          <a:bodyPr/>
          <a:lstStyle>
            <a:lvl1pPr>
              <a:defRPr/>
            </a:lvl1pPr>
          </a:lstStyle>
          <a:p>
            <a:pPr>
              <a:defRPr/>
            </a:pPr>
            <a:fld id="{4B85E1AE-4FC0-4D73-9892-6D78DDFA7381}" type="datetimeFigureOut">
              <a:rPr lang="en-US" altLang="en-US"/>
              <a:pPr>
                <a:defRPr/>
              </a:pPr>
              <a:t>3/6/2018</a:t>
            </a:fld>
            <a:endParaRPr lang="en-US" alt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63A236E-4822-4FFB-8563-87ABAA09A354}" type="slidenum">
              <a:rPr lang="en-US" altLang="en-US"/>
              <a:pPr>
                <a:defRPr/>
              </a:pPr>
              <a:t>‹#›</a:t>
            </a:fld>
            <a:endParaRPr lang="en-US" altLang="en-US" dirty="0"/>
          </a:p>
        </p:txBody>
      </p:sp>
    </p:spTree>
    <p:extLst>
      <p:ext uri="{BB962C8B-B14F-4D97-AF65-F5344CB8AC3E}">
        <p14:creationId xmlns:p14="http://schemas.microsoft.com/office/powerpoint/2010/main" val="2287867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583D64F-C86C-4C0D-BBE6-06FA5569C3E2}" type="datetimeFigureOut">
              <a:rPr lang="en-US" altLang="en-US"/>
              <a:pPr>
                <a:defRPr/>
              </a:pPr>
              <a:t>3/6/2018</a:t>
            </a:fld>
            <a:endParaRPr lang="en-US" alt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C58FDA2-54FD-4106-9503-74942196AB0C}" type="slidenum">
              <a:rPr lang="en-US" altLang="en-US"/>
              <a:pPr>
                <a:defRPr/>
              </a:pPr>
              <a:t>‹#›</a:t>
            </a:fld>
            <a:endParaRPr lang="en-US" altLang="en-US" dirty="0"/>
          </a:p>
        </p:txBody>
      </p:sp>
    </p:spTree>
    <p:extLst>
      <p:ext uri="{BB962C8B-B14F-4D97-AF65-F5344CB8AC3E}">
        <p14:creationId xmlns:p14="http://schemas.microsoft.com/office/powerpoint/2010/main" val="3425329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780B0A-9BEC-47D7-B110-5F8EEF322E7F}" type="datetimeFigureOut">
              <a:rPr lang="en-US" altLang="en-US"/>
              <a:pPr>
                <a:defRPr/>
              </a:pPr>
              <a:t>3/6/2018</a:t>
            </a:fld>
            <a:endParaRPr lang="en-US" alt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FB39518-D37A-44D8-888E-9AE4B59395AC}" type="slidenum">
              <a:rPr lang="en-US" altLang="en-US"/>
              <a:pPr>
                <a:defRPr/>
              </a:pPr>
              <a:t>‹#›</a:t>
            </a:fld>
            <a:endParaRPr lang="en-US" altLang="en-US" dirty="0"/>
          </a:p>
        </p:txBody>
      </p:sp>
    </p:spTree>
    <p:extLst>
      <p:ext uri="{BB962C8B-B14F-4D97-AF65-F5344CB8AC3E}">
        <p14:creationId xmlns:p14="http://schemas.microsoft.com/office/powerpoint/2010/main" val="825258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B8A783D3-3AB8-4570-AA8F-C27204C18823}"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33FB50-AF55-4990-8E4C-1E3B250332AD}" type="slidenum">
              <a:rPr lang="en-US" altLang="en-US"/>
              <a:pPr>
                <a:defRPr/>
              </a:pPr>
              <a:t>‹#›</a:t>
            </a:fld>
            <a:endParaRPr lang="en-US" altLang="en-US" dirty="0"/>
          </a:p>
        </p:txBody>
      </p:sp>
    </p:spTree>
    <p:extLst>
      <p:ext uri="{BB962C8B-B14F-4D97-AF65-F5344CB8AC3E}">
        <p14:creationId xmlns:p14="http://schemas.microsoft.com/office/powerpoint/2010/main" val="115879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dirty="0"/>
              <a:t>Drag picture to placeholder or click icon to add</a:t>
            </a:r>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3"/>
          <p:cNvSpPr>
            <a:spLocks noGrp="1"/>
          </p:cNvSpPr>
          <p:nvPr>
            <p:ph type="dt" sz="half" idx="10"/>
          </p:nvPr>
        </p:nvSpPr>
        <p:spPr/>
        <p:txBody>
          <a:bodyPr/>
          <a:lstStyle>
            <a:lvl1pPr>
              <a:defRPr/>
            </a:lvl1pPr>
          </a:lstStyle>
          <a:p>
            <a:pPr>
              <a:defRPr/>
            </a:pPr>
            <a:fld id="{E8AA1670-6F26-4D88-B2E5-A1C354E61E59}" type="datetimeFigureOut">
              <a:rPr lang="en-US" altLang="en-US"/>
              <a:pPr>
                <a:defRPr/>
              </a:pPr>
              <a:t>3/6/2018</a:t>
            </a:fld>
            <a:endParaRPr lang="en-US" alt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710C7C-2513-4683-967B-0BACCD7AE597}" type="slidenum">
              <a:rPr lang="en-US" altLang="en-US"/>
              <a:pPr>
                <a:defRPr/>
              </a:pPr>
              <a:t>‹#›</a:t>
            </a:fld>
            <a:endParaRPr lang="en-US" altLang="en-US" dirty="0"/>
          </a:p>
        </p:txBody>
      </p:sp>
    </p:spTree>
    <p:extLst>
      <p:ext uri="{BB962C8B-B14F-4D97-AF65-F5344CB8AC3E}">
        <p14:creationId xmlns:p14="http://schemas.microsoft.com/office/powerpoint/2010/main" val="68219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endParaRPr lang="en-US" altLang="en-US"/>
          </a:p>
        </p:txBody>
      </p:sp>
      <p:sp>
        <p:nvSpPr>
          <p:cNvPr id="1027" name="Text Placeholder 2"/>
          <p:cNvSpPr>
            <a:spLocks noGrp="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endParaRPr lang="en-US" altLang="en-US"/>
          </a:p>
        </p:txBody>
      </p:sp>
      <p:sp>
        <p:nvSpPr>
          <p:cNvPr id="4" name="Date Placeholder 3"/>
          <p:cNvSpPr>
            <a:spLocks noGrp="1"/>
          </p:cNvSpPr>
          <p:nvPr>
            <p:ph type="dt" sz="half" idx="2"/>
          </p:nvPr>
        </p:nvSpPr>
        <p:spPr>
          <a:xfrm>
            <a:off x="457200" y="4767263"/>
            <a:ext cx="2133600" cy="274637"/>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cs typeface="MS PGothic" pitchFamily="34" charset="-128"/>
              </a:defRPr>
            </a:lvl1pPr>
          </a:lstStyle>
          <a:p>
            <a:pPr>
              <a:defRPr/>
            </a:pPr>
            <a:fld id="{BEF937CC-B744-4585-A724-F24E82DC41BE}" type="datetimeFigureOut">
              <a:rPr lang="en-US" altLang="en-US"/>
              <a:pPr>
                <a:defRPr/>
              </a:pPr>
              <a:t>3/6/2018</a:t>
            </a:fld>
            <a:endParaRPr lang="en-US" alt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cs typeface="MS PGothic" pitchFamily="34" charset="-128"/>
              </a:defRPr>
            </a:lvl1pPr>
          </a:lstStyle>
          <a:p>
            <a:pPr>
              <a:defRPr/>
            </a:pPr>
            <a:fld id="{5FBC9DBE-4637-4605-B093-67CFBF8FB0C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Franklin Gothic Medium" panose="020B0603020102020204" pitchFamily="34"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https://www.youtube.com/embed/miU9Tr-V80k" TargetMode="External"/><Relationship Id="rId5" Type="http://schemas.openxmlformats.org/officeDocument/2006/relationships/image" Target="../media/image5.jpe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7.wmf"/><Relationship Id="rId5" Type="http://schemas.openxmlformats.org/officeDocument/2006/relationships/oleObject" Target="../embeddings/oleObject1.bin"/><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video" Target="https://www.youtube.com/embed/sk9ukdMkN2c" TargetMode="External"/><Relationship Id="rId5" Type="http://schemas.openxmlformats.org/officeDocument/2006/relationships/image" Target="../media/image10.jpeg"/><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video" Target="https://www.youtube.com/embed/bc6gj8gPfpk" TargetMode="External"/><Relationship Id="rId5" Type="http://schemas.openxmlformats.org/officeDocument/2006/relationships/image" Target="../media/image16.jpeg"/><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Powerpoint16x9-Lowit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6"/>
          <p:cNvSpPr txBox="1">
            <a:spLocks noChangeArrowheads="1"/>
          </p:cNvSpPr>
          <p:nvPr/>
        </p:nvSpPr>
        <p:spPr bwMode="auto">
          <a:xfrm>
            <a:off x="142875" y="1690688"/>
            <a:ext cx="8655050" cy="175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eaLnBrk="1" hangingPunct="1">
              <a:spcBef>
                <a:spcPct val="0"/>
              </a:spcBef>
              <a:buFontTx/>
              <a:buNone/>
            </a:pPr>
            <a:r>
              <a:rPr lang="en-US" altLang="en-US" sz="2800" b="1" dirty="0">
                <a:solidFill>
                  <a:srgbClr val="B22B47"/>
                </a:solidFill>
                <a:latin typeface="Calibri" panose="020F0502020204030204" pitchFamily="34" charset="0"/>
              </a:rPr>
              <a:t>Orientation and Induction to CQI Learning Program</a:t>
            </a:r>
            <a:r>
              <a:rPr lang="en-US" altLang="en-US" sz="3600" b="1" dirty="0">
                <a:solidFill>
                  <a:srgbClr val="B22B47"/>
                </a:solidFill>
                <a:latin typeface="Calibri" panose="020F0502020204030204" pitchFamily="34" charset="0"/>
              </a:rPr>
              <a:t> </a:t>
            </a:r>
          </a:p>
          <a:p>
            <a:pPr algn="ctr" eaLnBrk="1" hangingPunct="1">
              <a:spcBef>
                <a:spcPct val="0"/>
              </a:spcBef>
              <a:buFontTx/>
              <a:buNone/>
            </a:pPr>
            <a:r>
              <a:rPr lang="en-US" altLang="en-US" sz="3600" b="1" dirty="0">
                <a:solidFill>
                  <a:srgbClr val="B22B47"/>
                </a:solidFill>
                <a:latin typeface="Calibri" panose="020F0502020204030204" pitchFamily="34" charset="0"/>
              </a:rPr>
              <a:t>Module 1 </a:t>
            </a:r>
          </a:p>
          <a:p>
            <a:pPr algn="ctr" eaLnBrk="1" hangingPunct="1">
              <a:spcBef>
                <a:spcPct val="0"/>
              </a:spcBef>
              <a:buFontTx/>
              <a:buNone/>
            </a:pPr>
            <a:r>
              <a:rPr lang="en-US" altLang="en-US" sz="3600" b="1" dirty="0">
                <a:solidFill>
                  <a:srgbClr val="43220F"/>
                </a:solidFill>
                <a:latin typeface="Calibri" panose="020F0502020204030204" pitchFamily="34" charset="0"/>
              </a:rPr>
              <a:t>Instructions for trainers</a:t>
            </a:r>
          </a:p>
        </p:txBody>
      </p:sp>
      <p:sp>
        <p:nvSpPr>
          <p:cNvPr id="3" name="TextBox 2"/>
          <p:cNvSpPr txBox="1"/>
          <p:nvPr/>
        </p:nvSpPr>
        <p:spPr>
          <a:xfrm>
            <a:off x="0" y="4579938"/>
            <a:ext cx="9144000" cy="415925"/>
          </a:xfrm>
          <a:prstGeom prst="rect">
            <a:avLst/>
          </a:prstGeom>
          <a:noFill/>
        </p:spPr>
        <p:txBody>
          <a:bodyPr>
            <a:spAutoFit/>
          </a:bodyPr>
          <a:lstStyle/>
          <a:p>
            <a:pPr algn="ctr">
              <a:defRPr/>
            </a:pPr>
            <a:r>
              <a:rPr lang="en-AU" altLang="en-US" sz="1050" dirty="0">
                <a:solidFill>
                  <a:schemeClr val="bg1">
                    <a:lumMod val="65000"/>
                  </a:schemeClr>
                </a:solidFill>
              </a:rPr>
              <a:t>The learning module was developed by the </a:t>
            </a:r>
            <a:r>
              <a:rPr lang="en-AU" altLang="en-US" sz="1050" dirty="0" err="1">
                <a:solidFill>
                  <a:schemeClr val="bg1">
                    <a:lumMod val="65000"/>
                  </a:schemeClr>
                </a:solidFill>
              </a:rPr>
              <a:t>ThinkThrough</a:t>
            </a:r>
            <a:r>
              <a:rPr lang="en-AU" altLang="en-US" sz="1050" dirty="0">
                <a:solidFill>
                  <a:schemeClr val="bg1">
                    <a:lumMod val="65000"/>
                  </a:schemeClr>
                </a:solidFill>
              </a:rPr>
              <a:t> team led by Dr </a:t>
            </a:r>
            <a:r>
              <a:rPr lang="en-AU" altLang="en-US" sz="1050" dirty="0" err="1">
                <a:solidFill>
                  <a:schemeClr val="bg1">
                    <a:lumMod val="65000"/>
                  </a:schemeClr>
                </a:solidFill>
              </a:rPr>
              <a:t>Sanchia</a:t>
            </a:r>
            <a:r>
              <a:rPr lang="en-AU" altLang="en-US" sz="1050" dirty="0">
                <a:solidFill>
                  <a:schemeClr val="bg1">
                    <a:lumMod val="65000"/>
                  </a:schemeClr>
                </a:solidFill>
              </a:rPr>
              <a:t> </a:t>
            </a:r>
            <a:r>
              <a:rPr lang="en-AU" altLang="en-US" sz="1050" dirty="0" err="1">
                <a:solidFill>
                  <a:schemeClr val="bg1">
                    <a:lumMod val="65000"/>
                  </a:schemeClr>
                </a:solidFill>
              </a:rPr>
              <a:t>Shibasaki</a:t>
            </a:r>
            <a:r>
              <a:rPr lang="en-AU" altLang="en-US" sz="1050" dirty="0">
                <a:solidFill>
                  <a:schemeClr val="bg1">
                    <a:lumMod val="65000"/>
                  </a:schemeClr>
                </a:solidFill>
              </a:rPr>
              <a:t> and Dr Beverly </a:t>
            </a:r>
            <a:r>
              <a:rPr lang="en-AU" altLang="en-US" sz="1050" dirty="0" err="1">
                <a:solidFill>
                  <a:schemeClr val="bg1">
                    <a:lumMod val="65000"/>
                  </a:schemeClr>
                </a:solidFill>
              </a:rPr>
              <a:t>Sibthorpe</a:t>
            </a:r>
            <a:r>
              <a:rPr lang="en-AU" altLang="en-US" sz="1050" dirty="0">
                <a:solidFill>
                  <a:schemeClr val="bg1">
                    <a:lumMod val="65000"/>
                  </a:schemeClr>
                </a:solidFill>
              </a:rPr>
              <a:t>, with contributions from Dr Jacki Mein, Ms Kerry Copley, Ms Carolyn </a:t>
            </a:r>
            <a:r>
              <a:rPr lang="en-AU" altLang="en-US" sz="1050" dirty="0" err="1">
                <a:solidFill>
                  <a:schemeClr val="bg1">
                    <a:lumMod val="65000"/>
                  </a:schemeClr>
                </a:solidFill>
              </a:rPr>
              <a:t>Renehan</a:t>
            </a:r>
            <a:r>
              <a:rPr lang="en-AU" altLang="en-US" sz="1050" dirty="0">
                <a:solidFill>
                  <a:schemeClr val="bg1">
                    <a:lumMod val="65000"/>
                  </a:schemeClr>
                </a:solidFill>
              </a:rPr>
              <a:t>, Professor Ross Bailie, and Mr </a:t>
            </a:r>
            <a:r>
              <a:rPr lang="en-AU" altLang="en-US" sz="1050">
                <a:solidFill>
                  <a:schemeClr val="bg1">
                    <a:lumMod val="65000"/>
                  </a:schemeClr>
                </a:solidFill>
              </a:rPr>
              <a:t>Alistair Harvey. </a:t>
            </a:r>
            <a:endParaRPr lang="en-AU" altLang="en-US" sz="1050" dirty="0">
              <a:solidFill>
                <a:schemeClr val="bg1">
                  <a:lumMod val="65000"/>
                </a:schemeClr>
              </a:solidFill>
            </a:endParaRPr>
          </a:p>
        </p:txBody>
      </p:sp>
      <p:sp>
        <p:nvSpPr>
          <p:cNvPr id="4101" name="TextBox 1"/>
          <p:cNvSpPr txBox="1">
            <a:spLocks noChangeArrowheads="1"/>
          </p:cNvSpPr>
          <p:nvPr/>
        </p:nvSpPr>
        <p:spPr bwMode="auto">
          <a:xfrm>
            <a:off x="7526338" y="127000"/>
            <a:ext cx="12707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200" dirty="0">
                <a:latin typeface="Calibri" panose="020F0502020204030204" pitchFamily="34" charset="0"/>
              </a:rPr>
              <a:t>1606_Version 2.0</a:t>
            </a:r>
            <a:endParaRPr lang="en-US" altLang="en-US" sz="1200" dirty="0">
              <a:latin typeface="Calibri" panose="020F0502020204030204" pitchFamily="34" charset="0"/>
            </a:endParaRPr>
          </a:p>
        </p:txBody>
      </p:sp>
      <p:sp>
        <p:nvSpPr>
          <p:cNvPr id="4102" name="TextBox 1"/>
          <p:cNvSpPr txBox="1">
            <a:spLocks noChangeArrowheads="1"/>
          </p:cNvSpPr>
          <p:nvPr/>
        </p:nvSpPr>
        <p:spPr bwMode="auto">
          <a:xfrm>
            <a:off x="142875" y="265113"/>
            <a:ext cx="349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200" b="1" dirty="0">
                <a:latin typeface="Calibri" panose="020F0502020204030204" pitchFamily="34" charset="0"/>
              </a:rPr>
              <a:t>PowerPoint Presentation – For the Trainer</a:t>
            </a:r>
            <a:endParaRPr lang="en-US" altLang="en-US" sz="1200" b="1" dirty="0">
              <a:latin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193675" y="1063625"/>
            <a:ext cx="8797925" cy="3660775"/>
          </a:xfrm>
        </p:spPr>
        <p:txBody>
          <a:bodyPr/>
          <a:lstStyle/>
          <a:p>
            <a:pPr>
              <a:defRPr/>
            </a:pPr>
            <a:r>
              <a:rPr lang="en-AU" sz="2400" dirty="0">
                <a:latin typeface="Calibri" panose="020F0502020204030204" pitchFamily="34" charset="0"/>
              </a:rPr>
              <a:t>Adopt a reflective and narrative based approach to CQI; e.g. opportunities to describe experiences in applying CQI and to discuss what works, what didn’t work, and contribute personal opinions</a:t>
            </a:r>
          </a:p>
          <a:p>
            <a:pPr>
              <a:defRPr/>
            </a:pPr>
            <a:r>
              <a:rPr lang="en-AU" sz="2400" dirty="0">
                <a:latin typeface="Calibri" panose="020F0502020204030204" pitchFamily="34" charset="0"/>
              </a:rPr>
              <a:t>Assess and monitor the quality of learning and training using processes such as a CQI training group that includes experts with relevant knowledge of the learning topic; adult learning; and the industry sector. </a:t>
            </a:r>
            <a:endParaRPr lang="en-US" sz="2400" dirty="0">
              <a:latin typeface="Calibri" panose="020F050202020403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le 4"/>
          <p:cNvSpPr>
            <a:spLocks noGrp="1"/>
          </p:cNvSpPr>
          <p:nvPr>
            <p:ph type="title"/>
          </p:nvPr>
        </p:nvSpPr>
        <p:spPr/>
        <p:txBody>
          <a:bodyPr/>
          <a:lstStyle/>
          <a:p>
            <a:r>
              <a:rPr lang="en-AU" altLang="en-US" sz="3200" b="1" dirty="0">
                <a:latin typeface="Calibri" panose="020F0502020204030204" pitchFamily="34" charset="0"/>
              </a:rPr>
              <a:t>In preparation for the delivery of this module</a:t>
            </a:r>
            <a:endParaRPr lang="en-US" altLang="en-US" sz="3600" b="1" dirty="0">
              <a:latin typeface="Calibri" panose="020F0502020204030204" pitchFamily="34" charset="0"/>
            </a:endParaRPr>
          </a:p>
        </p:txBody>
      </p:sp>
      <p:sp>
        <p:nvSpPr>
          <p:cNvPr id="20484" name="Content Placeholder 5"/>
          <p:cNvSpPr>
            <a:spLocks noGrp="1"/>
          </p:cNvSpPr>
          <p:nvPr>
            <p:ph idx="1"/>
          </p:nvPr>
        </p:nvSpPr>
        <p:spPr>
          <a:xfrm>
            <a:off x="457200" y="944563"/>
            <a:ext cx="8229600" cy="3779837"/>
          </a:xfrm>
        </p:spPr>
        <p:txBody>
          <a:bodyPr/>
          <a:lstStyle/>
          <a:p>
            <a:pPr eaLnBrk="1" hangingPunct="1">
              <a:spcBef>
                <a:spcPct val="0"/>
              </a:spcBef>
              <a:spcAft>
                <a:spcPts val="600"/>
              </a:spcAft>
            </a:pPr>
            <a:r>
              <a:rPr lang="en-AU" altLang="en-US" sz="1400" dirty="0">
                <a:latin typeface="Calibri" panose="020F0502020204030204" pitchFamily="34" charset="0"/>
              </a:rPr>
              <a:t>Identify language, literacy, and numeracy needs for learners and adjust learning approach and tools as needed</a:t>
            </a:r>
          </a:p>
          <a:p>
            <a:pPr eaLnBrk="1" hangingPunct="1">
              <a:spcBef>
                <a:spcPct val="0"/>
              </a:spcBef>
              <a:spcAft>
                <a:spcPts val="600"/>
              </a:spcAft>
            </a:pPr>
            <a:r>
              <a:rPr lang="en-AU" altLang="en-US" sz="1400" dirty="0">
                <a:latin typeface="Calibri" panose="020F0502020204030204" pitchFamily="34" charset="0"/>
              </a:rPr>
              <a:t>Familiarise yourself with the learning manual, PowerPoint presentation and notes, and any associated materials</a:t>
            </a:r>
          </a:p>
          <a:p>
            <a:pPr eaLnBrk="1" hangingPunct="1">
              <a:spcBef>
                <a:spcPct val="0"/>
              </a:spcBef>
              <a:spcAft>
                <a:spcPts val="600"/>
              </a:spcAft>
            </a:pPr>
            <a:r>
              <a:rPr lang="en-AU" altLang="en-US" sz="1400" dirty="0">
                <a:latin typeface="Calibri" panose="020F0502020204030204" pitchFamily="34" charset="0"/>
              </a:rPr>
              <a:t>Tailor group discussions and tasks to the learners’ workplace and role</a:t>
            </a:r>
          </a:p>
          <a:p>
            <a:pPr eaLnBrk="1" hangingPunct="1">
              <a:spcBef>
                <a:spcPct val="0"/>
              </a:spcBef>
              <a:spcAft>
                <a:spcPts val="600"/>
              </a:spcAft>
            </a:pPr>
            <a:r>
              <a:rPr lang="en-AU" altLang="en-US" sz="1400" dirty="0">
                <a:latin typeface="Calibri" panose="020F0502020204030204" pitchFamily="34" charset="0"/>
              </a:rPr>
              <a:t>Review the timing of sessions and base the length and number of sessions on the requirements of the learner’s workplace and the learner</a:t>
            </a:r>
          </a:p>
          <a:p>
            <a:pPr eaLnBrk="1" hangingPunct="1">
              <a:spcBef>
                <a:spcPct val="0"/>
              </a:spcBef>
              <a:spcAft>
                <a:spcPts val="600"/>
              </a:spcAft>
            </a:pPr>
            <a:r>
              <a:rPr lang="en-AU" altLang="en-US" sz="1400" dirty="0">
                <a:latin typeface="Calibri" panose="020F0502020204030204" pitchFamily="34" charset="0"/>
              </a:rPr>
              <a:t>Check the organisation setting – available space, layout, access to computers, internet, YouTube</a:t>
            </a:r>
          </a:p>
          <a:p>
            <a:pPr eaLnBrk="1" hangingPunct="1">
              <a:spcBef>
                <a:spcPct val="0"/>
              </a:spcBef>
              <a:spcAft>
                <a:spcPts val="600"/>
              </a:spcAft>
            </a:pPr>
            <a:r>
              <a:rPr lang="en-AU" altLang="en-US" sz="1400" dirty="0">
                <a:latin typeface="Calibri" panose="020F0502020204030204" pitchFamily="34" charset="0"/>
              </a:rPr>
              <a:t>Review the PowerPoint presentation and associated resources such as YouTube links (check if links are still current)</a:t>
            </a:r>
          </a:p>
          <a:p>
            <a:pPr eaLnBrk="1" hangingPunct="1">
              <a:spcBef>
                <a:spcPct val="0"/>
              </a:spcBef>
              <a:spcAft>
                <a:spcPts val="600"/>
              </a:spcAft>
            </a:pPr>
            <a:r>
              <a:rPr lang="en-AU" altLang="en-US" sz="1400" dirty="0">
                <a:latin typeface="Calibri" panose="020F0502020204030204" pitchFamily="34" charset="0"/>
              </a:rPr>
              <a:t>Decide what tasks you want learners to complete (based on their knowledge, skills and relevance to their job and tasks)</a:t>
            </a:r>
          </a:p>
          <a:p>
            <a:pPr eaLnBrk="1" hangingPunct="1">
              <a:spcBef>
                <a:spcPct val="0"/>
              </a:spcBef>
              <a:spcAft>
                <a:spcPts val="600"/>
              </a:spcAft>
            </a:pPr>
            <a:r>
              <a:rPr lang="en-AU" altLang="en-US" sz="1400" dirty="0">
                <a:latin typeface="Calibri" panose="020F0502020204030204" pitchFamily="34" charset="0"/>
              </a:rPr>
              <a:t>Find relevant information learners may need (e.g., blank forms, policies, instruction manuals)</a:t>
            </a:r>
          </a:p>
          <a:p>
            <a:pPr eaLnBrk="1" hangingPunct="1">
              <a:spcBef>
                <a:spcPct val="0"/>
              </a:spcBef>
              <a:spcAft>
                <a:spcPts val="600"/>
              </a:spcAft>
            </a:pPr>
            <a:r>
              <a:rPr lang="en-AU" altLang="en-US" sz="1400" dirty="0">
                <a:latin typeface="Calibri" panose="020F0502020204030204" pitchFamily="34" charset="0"/>
              </a:rPr>
              <a:t>Discuss any changes to the learning and training resources with the registered owner.  </a:t>
            </a:r>
            <a:endParaRPr lang="en-AU" altLang="en-US" sz="1200" dirty="0">
              <a:latin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4"/>
          <p:cNvSpPr>
            <a:spLocks noGrp="1"/>
          </p:cNvSpPr>
          <p:nvPr>
            <p:ph type="title"/>
          </p:nvPr>
        </p:nvSpPr>
        <p:spPr/>
        <p:txBody>
          <a:bodyPr/>
          <a:lstStyle/>
          <a:p>
            <a:r>
              <a:rPr lang="en-AU" altLang="en-US" sz="3200" b="1" dirty="0">
                <a:latin typeface="Calibri" panose="020F0502020204030204" pitchFamily="34" charset="0"/>
              </a:rPr>
              <a:t>On the day …</a:t>
            </a:r>
            <a:endParaRPr lang="en-US" altLang="en-US" sz="3600" b="1" dirty="0">
              <a:latin typeface="Calibri" panose="020F0502020204030204" pitchFamily="34" charset="0"/>
            </a:endParaRPr>
          </a:p>
        </p:txBody>
      </p:sp>
      <p:sp>
        <p:nvSpPr>
          <p:cNvPr id="22532" name="Content Placeholder 5"/>
          <p:cNvSpPr>
            <a:spLocks noGrp="1"/>
          </p:cNvSpPr>
          <p:nvPr>
            <p:ph idx="1"/>
          </p:nvPr>
        </p:nvSpPr>
        <p:spPr>
          <a:xfrm>
            <a:off x="457200" y="944563"/>
            <a:ext cx="8229600" cy="3525837"/>
          </a:xfrm>
        </p:spPr>
        <p:txBody>
          <a:bodyPr/>
          <a:lstStyle/>
          <a:p>
            <a:pPr eaLnBrk="1" hangingPunct="1">
              <a:spcBef>
                <a:spcPct val="0"/>
              </a:spcBef>
              <a:spcAft>
                <a:spcPts val="600"/>
              </a:spcAft>
            </a:pPr>
            <a:r>
              <a:rPr lang="en-AU" altLang="en-US" sz="1400" dirty="0">
                <a:latin typeface="Calibri" panose="020F0502020204030204" pitchFamily="34" charset="0"/>
              </a:rPr>
              <a:t>Confirm front desk / reception are aware of the training and the location – organise appropriate signage if required</a:t>
            </a:r>
          </a:p>
          <a:p>
            <a:pPr eaLnBrk="1" hangingPunct="1">
              <a:spcBef>
                <a:spcPct val="0"/>
              </a:spcBef>
              <a:spcAft>
                <a:spcPts val="600"/>
              </a:spcAft>
            </a:pPr>
            <a:r>
              <a:rPr lang="en-AU" altLang="en-US" sz="1400" dirty="0">
                <a:latin typeface="Calibri" panose="020F0502020204030204" pitchFamily="34" charset="0"/>
              </a:rPr>
              <a:t>Check room layout</a:t>
            </a:r>
          </a:p>
          <a:p>
            <a:pPr eaLnBrk="1" hangingPunct="1">
              <a:spcBef>
                <a:spcPct val="0"/>
              </a:spcBef>
              <a:spcAft>
                <a:spcPts val="600"/>
              </a:spcAft>
            </a:pPr>
            <a:r>
              <a:rPr lang="en-AU" altLang="en-US" sz="1400" dirty="0">
                <a:latin typeface="Calibri" panose="020F0502020204030204" pitchFamily="34" charset="0"/>
              </a:rPr>
              <a:t>Assess OH&amp;S</a:t>
            </a:r>
          </a:p>
          <a:p>
            <a:pPr eaLnBrk="1" hangingPunct="1">
              <a:spcBef>
                <a:spcPct val="0"/>
              </a:spcBef>
              <a:spcAft>
                <a:spcPts val="600"/>
              </a:spcAft>
            </a:pPr>
            <a:r>
              <a:rPr lang="en-AU" altLang="en-US" sz="1400" dirty="0">
                <a:latin typeface="Calibri" panose="020F0502020204030204" pitchFamily="34" charset="0"/>
              </a:rPr>
              <a:t>Check room temperature – adjust ventilation and/or air conditioning</a:t>
            </a:r>
          </a:p>
          <a:p>
            <a:pPr eaLnBrk="1" hangingPunct="1">
              <a:spcBef>
                <a:spcPct val="0"/>
              </a:spcBef>
              <a:spcAft>
                <a:spcPts val="600"/>
              </a:spcAft>
            </a:pPr>
            <a:r>
              <a:rPr lang="en-AU" altLang="en-US" sz="1400" dirty="0">
                <a:latin typeface="Calibri" panose="020F0502020204030204" pitchFamily="34" charset="0"/>
              </a:rPr>
              <a:t>Check water, cups, refreshments</a:t>
            </a:r>
          </a:p>
          <a:p>
            <a:pPr eaLnBrk="1" hangingPunct="1">
              <a:spcBef>
                <a:spcPct val="0"/>
              </a:spcBef>
              <a:spcAft>
                <a:spcPts val="600"/>
              </a:spcAft>
            </a:pPr>
            <a:r>
              <a:rPr lang="en-AU" altLang="en-US" sz="1400" dirty="0">
                <a:latin typeface="Calibri" panose="020F0502020204030204" pitchFamily="34" charset="0"/>
              </a:rPr>
              <a:t>Open PowerPoint presentation</a:t>
            </a:r>
          </a:p>
          <a:p>
            <a:pPr eaLnBrk="1" hangingPunct="1">
              <a:spcBef>
                <a:spcPct val="0"/>
              </a:spcBef>
              <a:spcAft>
                <a:spcPts val="600"/>
              </a:spcAft>
            </a:pPr>
            <a:r>
              <a:rPr lang="en-AU" altLang="en-US" sz="1400" dirty="0">
                <a:latin typeface="Calibri" panose="020F0502020204030204" pitchFamily="34" charset="0"/>
              </a:rPr>
              <a:t>Write name and contact details on the whiteboard</a:t>
            </a:r>
          </a:p>
          <a:p>
            <a:pPr eaLnBrk="1" hangingPunct="1">
              <a:spcBef>
                <a:spcPct val="0"/>
              </a:spcBef>
              <a:spcAft>
                <a:spcPts val="600"/>
              </a:spcAft>
            </a:pPr>
            <a:r>
              <a:rPr lang="en-AU" altLang="en-US" sz="1400" dirty="0">
                <a:latin typeface="Calibri" panose="020F0502020204030204" pitchFamily="34" charset="0"/>
              </a:rPr>
              <a:t>Organise forms – record of attendance, evaluation forms</a:t>
            </a:r>
          </a:p>
          <a:p>
            <a:pPr eaLnBrk="1" hangingPunct="1">
              <a:spcBef>
                <a:spcPct val="0"/>
              </a:spcBef>
              <a:spcAft>
                <a:spcPts val="600"/>
              </a:spcAft>
            </a:pPr>
            <a:r>
              <a:rPr lang="en-AU" altLang="en-US" sz="1400" dirty="0">
                <a:latin typeface="Calibri" panose="020F0502020204030204" pitchFamily="34" charset="0"/>
              </a:rPr>
              <a:t>If required, complete OH&amp;S hazard identification and risk assessment form</a:t>
            </a:r>
          </a:p>
          <a:p>
            <a:pPr eaLnBrk="1" hangingPunct="1">
              <a:spcBef>
                <a:spcPct val="0"/>
              </a:spcBef>
              <a:spcAft>
                <a:spcPts val="600"/>
              </a:spcAft>
            </a:pPr>
            <a:r>
              <a:rPr lang="en-AU" altLang="en-US" sz="1400" dirty="0">
                <a:latin typeface="Calibri" panose="020F0502020204030204" pitchFamily="34" charset="0"/>
              </a:rPr>
              <a:t>Check availability of markers, butchers paper, stationary (pens, notepaper, sticky notes)</a:t>
            </a:r>
          </a:p>
          <a:p>
            <a:pPr eaLnBrk="1" hangingPunct="1">
              <a:spcBef>
                <a:spcPct val="0"/>
              </a:spcBef>
              <a:spcAft>
                <a:spcPts val="600"/>
              </a:spcAft>
            </a:pPr>
            <a:r>
              <a:rPr lang="en-AU" altLang="en-US" sz="1400" dirty="0">
                <a:latin typeface="Calibri" panose="020F0502020204030204" pitchFamily="34" charset="0"/>
              </a:rPr>
              <a:t>Check access to computer, internet, YouTube.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itle 4"/>
          <p:cNvSpPr>
            <a:spLocks noGrp="1"/>
          </p:cNvSpPr>
          <p:nvPr>
            <p:ph type="title"/>
          </p:nvPr>
        </p:nvSpPr>
        <p:spPr>
          <a:xfrm>
            <a:off x="457200" y="2143125"/>
            <a:ext cx="8229600" cy="857250"/>
          </a:xfrm>
        </p:spPr>
        <p:txBody>
          <a:bodyPr/>
          <a:lstStyle/>
          <a:p>
            <a:r>
              <a:rPr lang="en-AU" altLang="en-US" sz="4000" b="1">
                <a:latin typeface="Calibri" panose="020F0502020204030204" pitchFamily="34" charset="0"/>
              </a:rPr>
              <a:t>End of Notes</a:t>
            </a:r>
            <a:endParaRPr lang="en-US" altLang="en-US" b="1">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Powerpoint16x9-Lowitj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6"/>
          <p:cNvSpPr txBox="1">
            <a:spLocks noChangeArrowheads="1"/>
          </p:cNvSpPr>
          <p:nvPr/>
        </p:nvSpPr>
        <p:spPr bwMode="auto">
          <a:xfrm>
            <a:off x="244475" y="1690688"/>
            <a:ext cx="865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eaLnBrk="1" hangingPunct="1">
              <a:spcBef>
                <a:spcPct val="0"/>
              </a:spcBef>
              <a:buFontTx/>
              <a:buNone/>
            </a:pPr>
            <a:r>
              <a:rPr lang="en-US" altLang="en-US" sz="2800" b="1">
                <a:solidFill>
                  <a:srgbClr val="B22B47"/>
                </a:solidFill>
                <a:latin typeface="Calibri" panose="020F0502020204030204" pitchFamily="34" charset="0"/>
              </a:rPr>
              <a:t>Orientation and Induction to CQI Learning Program</a:t>
            </a:r>
            <a:r>
              <a:rPr lang="en-US" altLang="en-US" sz="3600" b="1">
                <a:solidFill>
                  <a:srgbClr val="B22B47"/>
                </a:solidFill>
                <a:latin typeface="Calibri" panose="020F0502020204030204" pitchFamily="34" charset="0"/>
              </a:rPr>
              <a:t> </a:t>
            </a:r>
          </a:p>
          <a:p>
            <a:pPr algn="ctr" eaLnBrk="1" hangingPunct="1">
              <a:spcBef>
                <a:spcPct val="0"/>
              </a:spcBef>
              <a:buFontTx/>
              <a:buNone/>
            </a:pPr>
            <a:r>
              <a:rPr lang="en-US" altLang="en-US" sz="3600" b="1">
                <a:solidFill>
                  <a:srgbClr val="B22B47"/>
                </a:solidFill>
                <a:latin typeface="Calibri" panose="020F0502020204030204" pitchFamily="34" charset="0"/>
              </a:rPr>
              <a:t>Module 1</a:t>
            </a:r>
          </a:p>
        </p:txBody>
      </p:sp>
      <p:sp>
        <p:nvSpPr>
          <p:cNvPr id="3" name="TextBox 2"/>
          <p:cNvSpPr txBox="1"/>
          <p:nvPr/>
        </p:nvSpPr>
        <p:spPr>
          <a:xfrm>
            <a:off x="0" y="4579938"/>
            <a:ext cx="9144000" cy="415925"/>
          </a:xfrm>
          <a:prstGeom prst="rect">
            <a:avLst/>
          </a:prstGeom>
          <a:noFill/>
        </p:spPr>
        <p:txBody>
          <a:bodyPr>
            <a:spAutoFit/>
          </a:bodyPr>
          <a:lstStyle/>
          <a:p>
            <a:pPr algn="ctr">
              <a:defRPr/>
            </a:pPr>
            <a:r>
              <a:rPr lang="en-AU" altLang="en-US" sz="1050" dirty="0">
                <a:solidFill>
                  <a:schemeClr val="bg1">
                    <a:lumMod val="65000"/>
                  </a:schemeClr>
                </a:solidFill>
              </a:rPr>
              <a:t>The learning module was developed by the </a:t>
            </a:r>
            <a:r>
              <a:rPr lang="en-AU" altLang="en-US" sz="1050" dirty="0" err="1">
                <a:solidFill>
                  <a:schemeClr val="bg1">
                    <a:lumMod val="65000"/>
                  </a:schemeClr>
                </a:solidFill>
              </a:rPr>
              <a:t>ThinkThrough</a:t>
            </a:r>
            <a:r>
              <a:rPr lang="en-AU" altLang="en-US" sz="1050" dirty="0">
                <a:solidFill>
                  <a:schemeClr val="bg1">
                    <a:lumMod val="65000"/>
                  </a:schemeClr>
                </a:solidFill>
              </a:rPr>
              <a:t> team led by Dr </a:t>
            </a:r>
            <a:r>
              <a:rPr lang="en-AU" altLang="en-US" sz="1050" dirty="0" err="1">
                <a:solidFill>
                  <a:schemeClr val="bg1">
                    <a:lumMod val="65000"/>
                  </a:schemeClr>
                </a:solidFill>
              </a:rPr>
              <a:t>Sanchia</a:t>
            </a:r>
            <a:r>
              <a:rPr lang="en-AU" altLang="en-US" sz="1050" dirty="0">
                <a:solidFill>
                  <a:schemeClr val="bg1">
                    <a:lumMod val="65000"/>
                  </a:schemeClr>
                </a:solidFill>
              </a:rPr>
              <a:t> </a:t>
            </a:r>
            <a:r>
              <a:rPr lang="en-AU" altLang="en-US" sz="1050" dirty="0" err="1">
                <a:solidFill>
                  <a:schemeClr val="bg1">
                    <a:lumMod val="65000"/>
                  </a:schemeClr>
                </a:solidFill>
              </a:rPr>
              <a:t>Shibasaki</a:t>
            </a:r>
            <a:r>
              <a:rPr lang="en-AU" altLang="en-US" sz="1050" dirty="0">
                <a:solidFill>
                  <a:schemeClr val="bg1">
                    <a:lumMod val="65000"/>
                  </a:schemeClr>
                </a:solidFill>
              </a:rPr>
              <a:t> and Dr Beverly </a:t>
            </a:r>
            <a:r>
              <a:rPr lang="en-AU" altLang="en-US" sz="1050" dirty="0" err="1">
                <a:solidFill>
                  <a:schemeClr val="bg1">
                    <a:lumMod val="65000"/>
                  </a:schemeClr>
                </a:solidFill>
              </a:rPr>
              <a:t>Sibthorpe</a:t>
            </a:r>
            <a:r>
              <a:rPr lang="en-AU" altLang="en-US" sz="1050" dirty="0">
                <a:solidFill>
                  <a:schemeClr val="bg1">
                    <a:lumMod val="65000"/>
                  </a:schemeClr>
                </a:solidFill>
              </a:rPr>
              <a:t>, with contributions from Dr Jacki Mein, Ms Kerry Copley, Ms Carolyn </a:t>
            </a:r>
            <a:r>
              <a:rPr lang="en-AU" altLang="en-US" sz="1050" dirty="0" err="1">
                <a:solidFill>
                  <a:schemeClr val="bg1">
                    <a:lumMod val="65000"/>
                  </a:schemeClr>
                </a:solidFill>
              </a:rPr>
              <a:t>Renehan</a:t>
            </a:r>
            <a:r>
              <a:rPr lang="en-AU" altLang="en-US" sz="1050" dirty="0">
                <a:solidFill>
                  <a:schemeClr val="bg1">
                    <a:lumMod val="65000"/>
                  </a:schemeClr>
                </a:solidFill>
              </a:rPr>
              <a:t>, Professor Ross Bailie, and Mr </a:t>
            </a:r>
            <a:r>
              <a:rPr lang="en-AU" altLang="en-US" sz="1050">
                <a:solidFill>
                  <a:schemeClr val="bg1">
                    <a:lumMod val="65000"/>
                  </a:schemeClr>
                </a:solidFill>
              </a:rPr>
              <a:t>Alistair Harvey. </a:t>
            </a:r>
            <a:endParaRPr lang="en-AU" altLang="en-US" sz="1050" dirty="0">
              <a:solidFill>
                <a:schemeClr val="bg1">
                  <a:lumMod val="65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le 4"/>
          <p:cNvSpPr>
            <a:spLocks noGrp="1"/>
          </p:cNvSpPr>
          <p:nvPr>
            <p:ph type="title"/>
          </p:nvPr>
        </p:nvSpPr>
        <p:spPr/>
        <p:txBody>
          <a:bodyPr/>
          <a:lstStyle/>
          <a:p>
            <a:r>
              <a:rPr lang="en-AU" altLang="en-US" sz="3600" b="1" dirty="0">
                <a:latin typeface="Calibri" panose="020F0502020204030204" pitchFamily="34" charset="0"/>
              </a:rPr>
              <a:t>Welcome</a:t>
            </a:r>
            <a:endParaRPr lang="en-US" altLang="en-US" sz="4000" b="1" dirty="0">
              <a:latin typeface="Calibri" panose="020F0502020204030204" pitchFamily="34" charset="0"/>
            </a:endParaRPr>
          </a:p>
        </p:txBody>
      </p:sp>
      <p:sp>
        <p:nvSpPr>
          <p:cNvPr id="28676" name="Content Placeholder 5"/>
          <p:cNvSpPr>
            <a:spLocks noGrp="1"/>
          </p:cNvSpPr>
          <p:nvPr>
            <p:ph idx="1"/>
          </p:nvPr>
        </p:nvSpPr>
        <p:spPr>
          <a:xfrm>
            <a:off x="457200" y="1076325"/>
            <a:ext cx="8564563" cy="3394075"/>
          </a:xfrm>
        </p:spPr>
        <p:txBody>
          <a:bodyPr/>
          <a:lstStyle/>
          <a:p>
            <a:pPr>
              <a:spcBef>
                <a:spcPts val="0"/>
              </a:spcBef>
              <a:spcAft>
                <a:spcPts val="1200"/>
              </a:spcAft>
            </a:pPr>
            <a:r>
              <a:rPr lang="en-AU" altLang="en-US" sz="2800" dirty="0">
                <a:latin typeface="Calibri" panose="020F0502020204030204" pitchFamily="34" charset="0"/>
              </a:rPr>
              <a:t>Welcome to the learning journey for CQI</a:t>
            </a:r>
          </a:p>
          <a:p>
            <a:pPr>
              <a:spcBef>
                <a:spcPts val="0"/>
              </a:spcBef>
              <a:spcAft>
                <a:spcPts val="1200"/>
              </a:spcAft>
            </a:pPr>
            <a:r>
              <a:rPr lang="en-AU" altLang="en-US" sz="2800" dirty="0">
                <a:latin typeface="Calibri" panose="020F0502020204030204" pitchFamily="34" charset="0"/>
              </a:rPr>
              <a:t>Acknowledgement of Country and Traditional Owners</a:t>
            </a:r>
          </a:p>
          <a:p>
            <a:pPr>
              <a:spcBef>
                <a:spcPts val="0"/>
              </a:spcBef>
              <a:spcAft>
                <a:spcPts val="1200"/>
              </a:spcAft>
            </a:pPr>
            <a:r>
              <a:rPr lang="en-AU" altLang="en-US" sz="2800" dirty="0">
                <a:latin typeface="Calibri" panose="020F0502020204030204" pitchFamily="34" charset="0"/>
              </a:rPr>
              <a:t>Introduction of trainer.</a:t>
            </a:r>
            <a:endParaRPr lang="en-AU" altLang="en-US" dirty="0">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4"/>
          <p:cNvSpPr>
            <a:spLocks noGrp="1"/>
          </p:cNvSpPr>
          <p:nvPr>
            <p:ph type="title"/>
          </p:nvPr>
        </p:nvSpPr>
        <p:spPr/>
        <p:txBody>
          <a:bodyPr/>
          <a:lstStyle/>
          <a:p>
            <a:r>
              <a:rPr lang="en-AU" altLang="en-US" sz="3600" b="1" dirty="0">
                <a:latin typeface="Calibri" panose="020F0502020204030204" pitchFamily="34" charset="0"/>
              </a:rPr>
              <a:t>About the CQI Learning Programs</a:t>
            </a:r>
            <a:endParaRPr lang="en-US" altLang="en-US" sz="4000" b="1" dirty="0">
              <a:latin typeface="Calibri" panose="020F0502020204030204" pitchFamily="34" charset="0"/>
            </a:endParaRPr>
          </a:p>
        </p:txBody>
      </p:sp>
      <p:sp>
        <p:nvSpPr>
          <p:cNvPr id="30724" name="Content Placeholder 5"/>
          <p:cNvSpPr>
            <a:spLocks noGrp="1"/>
          </p:cNvSpPr>
          <p:nvPr>
            <p:ph idx="1"/>
          </p:nvPr>
        </p:nvSpPr>
        <p:spPr>
          <a:xfrm>
            <a:off x="3260725" y="1063625"/>
            <a:ext cx="5883275" cy="3516313"/>
          </a:xfrm>
        </p:spPr>
        <p:txBody>
          <a:bodyPr/>
          <a:lstStyle/>
          <a:p>
            <a:pPr>
              <a:spcBef>
                <a:spcPct val="0"/>
              </a:spcBef>
              <a:spcAft>
                <a:spcPts val="1200"/>
              </a:spcAft>
            </a:pPr>
            <a:r>
              <a:rPr lang="en-AU" altLang="en-US" sz="2400" dirty="0">
                <a:latin typeface="Calibri" panose="020F0502020204030204" pitchFamily="34" charset="0"/>
              </a:rPr>
              <a:t>Based on a Professional Development Course Outline for CQI that aligns to the Australian Qualifications Framework (AQF)</a:t>
            </a:r>
          </a:p>
          <a:p>
            <a:pPr>
              <a:spcBef>
                <a:spcPct val="0"/>
              </a:spcBef>
              <a:spcAft>
                <a:spcPts val="1200"/>
              </a:spcAft>
            </a:pPr>
            <a:r>
              <a:rPr lang="en-AU" altLang="en-US" sz="2400" dirty="0">
                <a:latin typeface="Calibri" panose="020F0502020204030204" pitchFamily="34" charset="0"/>
              </a:rPr>
              <a:t>Six learning programs – build on each other.</a:t>
            </a:r>
            <a:endParaRPr lang="en-AU" altLang="en-US" sz="2000" dirty="0">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241734" y="965786"/>
            <a:ext cx="3018991" cy="35692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4"/>
          <p:cNvSpPr>
            <a:spLocks noGrp="1"/>
          </p:cNvSpPr>
          <p:nvPr>
            <p:ph type="title"/>
          </p:nvPr>
        </p:nvSpPr>
        <p:spPr>
          <a:xfrm>
            <a:off x="457200" y="63500"/>
            <a:ext cx="8229600" cy="857250"/>
          </a:xfrm>
        </p:spPr>
        <p:txBody>
          <a:bodyPr/>
          <a:lstStyle/>
          <a:p>
            <a:r>
              <a:rPr lang="en-AU" altLang="en-US" sz="3600"/>
              <a:t>About Orientation and Induction to CQI</a:t>
            </a:r>
            <a:endParaRPr lang="en-US" altLang="en-US" sz="4000"/>
          </a:p>
        </p:txBody>
      </p:sp>
      <p:sp>
        <p:nvSpPr>
          <p:cNvPr id="32772" name="Content Placeholder 5"/>
          <p:cNvSpPr>
            <a:spLocks noGrp="1"/>
          </p:cNvSpPr>
          <p:nvPr>
            <p:ph idx="1"/>
          </p:nvPr>
        </p:nvSpPr>
        <p:spPr>
          <a:xfrm>
            <a:off x="187325" y="976313"/>
            <a:ext cx="4835525" cy="3625850"/>
          </a:xfrm>
        </p:spPr>
        <p:txBody>
          <a:bodyPr/>
          <a:lstStyle/>
          <a:p>
            <a:pPr>
              <a:spcBef>
                <a:spcPts val="0"/>
              </a:spcBef>
              <a:spcAft>
                <a:spcPts val="1200"/>
              </a:spcAft>
            </a:pPr>
            <a:r>
              <a:rPr lang="en-AU" altLang="en-US" sz="2200" dirty="0"/>
              <a:t>Is a professional development learning program for all staff, Board members and others working in Aboriginal and Torres Strait Islander primary health care services</a:t>
            </a:r>
          </a:p>
          <a:p>
            <a:pPr>
              <a:spcBef>
                <a:spcPts val="0"/>
              </a:spcBef>
              <a:spcAft>
                <a:spcPts val="1200"/>
              </a:spcAft>
            </a:pPr>
            <a:r>
              <a:rPr lang="en-AU" altLang="en-US" sz="2200" dirty="0"/>
              <a:t>Made up of three modules.</a:t>
            </a:r>
          </a:p>
        </p:txBody>
      </p:sp>
      <p:sp>
        <p:nvSpPr>
          <p:cNvPr id="3" name="Right Arrow 2"/>
          <p:cNvSpPr/>
          <p:nvPr/>
        </p:nvSpPr>
        <p:spPr>
          <a:xfrm>
            <a:off x="5022850" y="1165098"/>
            <a:ext cx="792480" cy="484632"/>
          </a:xfrm>
          <a:prstGeom prst="rightArrow">
            <a:avLst/>
          </a:prstGeom>
          <a:solidFill>
            <a:srgbClr val="00B050"/>
          </a:solidFill>
        </p:spPr>
        <p:style>
          <a:lnRef idx="0">
            <a:schemeClr val="accent2"/>
          </a:lnRef>
          <a:fillRef idx="3">
            <a:schemeClr val="accent2"/>
          </a:fillRef>
          <a:effectRef idx="3">
            <a:schemeClr val="accent2"/>
          </a:effectRef>
          <a:fontRef idx="minor">
            <a:schemeClr val="lt1"/>
          </a:fontRef>
        </p:style>
        <p:txBody>
          <a:bodyPr anchor="ctr"/>
          <a:lstStyle/>
          <a:p>
            <a:pPr algn="ctr">
              <a:defRPr/>
            </a:pPr>
            <a:endParaRPr lang="en-US"/>
          </a:p>
        </p:txBody>
      </p:sp>
      <p:pic>
        <p:nvPicPr>
          <p:cNvPr id="2" name="Picture 1"/>
          <p:cNvPicPr>
            <a:picLocks noChangeAspect="1"/>
          </p:cNvPicPr>
          <p:nvPr/>
        </p:nvPicPr>
        <p:blipFill>
          <a:blip r:embed="rId4"/>
          <a:stretch>
            <a:fillRect/>
          </a:stretch>
        </p:blipFill>
        <p:spPr>
          <a:xfrm>
            <a:off x="4634415" y="828764"/>
            <a:ext cx="4203752" cy="376469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4"/>
          <p:cNvSpPr>
            <a:spLocks noGrp="1"/>
          </p:cNvSpPr>
          <p:nvPr>
            <p:ph type="title"/>
          </p:nvPr>
        </p:nvSpPr>
        <p:spPr/>
        <p:txBody>
          <a:bodyPr/>
          <a:lstStyle/>
          <a:p>
            <a:r>
              <a:rPr lang="en-AU" altLang="en-US" sz="3600" b="1" dirty="0">
                <a:latin typeface="Calibri" panose="020F0502020204030204" pitchFamily="34" charset="0"/>
              </a:rPr>
              <a:t>Orientation and Induction to CQI Modules</a:t>
            </a:r>
            <a:endParaRPr lang="en-US" altLang="en-US" sz="4000" b="1" dirty="0">
              <a:latin typeface="Calibri" panose="020F0502020204030204" pitchFamily="34" charset="0"/>
            </a:endParaRPr>
          </a:p>
        </p:txBody>
      </p:sp>
      <p:sp>
        <p:nvSpPr>
          <p:cNvPr id="34820" name="Content Placeholder 5"/>
          <p:cNvSpPr>
            <a:spLocks noGrp="1"/>
          </p:cNvSpPr>
          <p:nvPr>
            <p:ph idx="1"/>
          </p:nvPr>
        </p:nvSpPr>
        <p:spPr>
          <a:xfrm>
            <a:off x="457200" y="1401763"/>
            <a:ext cx="8229600" cy="2968625"/>
          </a:xfrm>
        </p:spPr>
        <p:txBody>
          <a:bodyPr/>
          <a:lstStyle/>
          <a:p>
            <a:pPr marL="0" indent="0">
              <a:spcBef>
                <a:spcPts val="0"/>
              </a:spcBef>
              <a:spcAft>
                <a:spcPts val="1200"/>
              </a:spcAft>
              <a:buFont typeface="Arial" panose="020B0604020202020204" pitchFamily="34" charset="0"/>
              <a:buNone/>
            </a:pPr>
            <a:r>
              <a:rPr lang="en-AU" altLang="en-US" sz="2800" dirty="0">
                <a:latin typeface="Calibri" panose="020F0502020204030204" pitchFamily="34" charset="0"/>
              </a:rPr>
              <a:t>Provide foundational knowledge and skills to prepare you for work in continuous quality improvement (CQI) in primary health care.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4"/>
          <p:cNvSpPr>
            <a:spLocks noGrp="1"/>
          </p:cNvSpPr>
          <p:nvPr>
            <p:ph type="title"/>
          </p:nvPr>
        </p:nvSpPr>
        <p:spPr/>
        <p:txBody>
          <a:bodyPr/>
          <a:lstStyle/>
          <a:p>
            <a:r>
              <a:rPr lang="en-AU" altLang="en-US" sz="3600" b="1" dirty="0">
                <a:latin typeface="Calibri" panose="020F0502020204030204" pitchFamily="34" charset="0"/>
              </a:rPr>
              <a:t>Icebreaker</a:t>
            </a:r>
            <a:endParaRPr lang="en-US" altLang="en-US" sz="4000" b="1" dirty="0">
              <a:latin typeface="Calibri" panose="020F0502020204030204"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171449" y="276225"/>
            <a:ext cx="8810625" cy="3879850"/>
          </a:xfrm>
        </p:spPr>
        <p:txBody>
          <a:bodyPr/>
          <a:lstStyle/>
          <a:p>
            <a:pPr marL="0" indent="0">
              <a:spcBef>
                <a:spcPts val="0"/>
              </a:spcBef>
              <a:spcAft>
                <a:spcPts val="1200"/>
              </a:spcAft>
              <a:buFont typeface="Arial" panose="020B0604020202020204" pitchFamily="34" charset="0"/>
              <a:buNone/>
              <a:defRPr/>
            </a:pPr>
            <a:r>
              <a:rPr lang="en-AU" altLang="en-US" sz="2400" dirty="0">
                <a:latin typeface="Calibri" panose="020F0502020204030204" pitchFamily="34" charset="0"/>
              </a:rPr>
              <a:t>The following presentation consists of </a:t>
            </a:r>
            <a:r>
              <a:rPr lang="en-AU" altLang="en-US" sz="2400" b="1" dirty="0">
                <a:latin typeface="Calibri" panose="020F0502020204030204" pitchFamily="34" charset="0"/>
              </a:rPr>
              <a:t>two parts</a:t>
            </a:r>
            <a:r>
              <a:rPr lang="en-AU" altLang="en-US" sz="2400" dirty="0">
                <a:latin typeface="Calibri" panose="020F0502020204030204" pitchFamily="34" charset="0"/>
              </a:rPr>
              <a:t>. Please ensure you read the content on the slide and in the notes section.</a:t>
            </a:r>
          </a:p>
          <a:p>
            <a:pPr marL="0" indent="0">
              <a:spcBef>
                <a:spcPts val="0"/>
              </a:spcBef>
              <a:spcAft>
                <a:spcPts val="1200"/>
              </a:spcAft>
              <a:buFont typeface="Arial" panose="020B0604020202020204" pitchFamily="34" charset="0"/>
              <a:buNone/>
              <a:defRPr/>
            </a:pPr>
            <a:r>
              <a:rPr lang="en-AU" altLang="en-US" sz="2400" b="1" dirty="0">
                <a:latin typeface="Calibri" panose="020F0502020204030204" pitchFamily="34" charset="0"/>
              </a:rPr>
              <a:t>Part 1:</a:t>
            </a:r>
            <a:r>
              <a:rPr lang="en-AU" altLang="en-US" sz="2400" dirty="0">
                <a:latin typeface="Calibri" panose="020F0502020204030204" pitchFamily="34" charset="0"/>
              </a:rPr>
              <a:t> Instructions for those delivering the modules – slides 2 to 12</a:t>
            </a:r>
          </a:p>
          <a:p>
            <a:pPr marL="0" indent="0">
              <a:spcBef>
                <a:spcPts val="0"/>
              </a:spcBef>
              <a:spcAft>
                <a:spcPts val="1200"/>
              </a:spcAft>
              <a:buFont typeface="Arial" panose="020B0604020202020204" pitchFamily="34" charset="0"/>
              <a:buNone/>
              <a:defRPr/>
            </a:pPr>
            <a:r>
              <a:rPr lang="en-AU" altLang="en-US" sz="2400" b="1" dirty="0">
                <a:latin typeface="Calibri" panose="020F0502020204030204" pitchFamily="34" charset="0"/>
              </a:rPr>
              <a:t>Part 2:</a:t>
            </a:r>
            <a:r>
              <a:rPr lang="en-AU" altLang="en-US" sz="2400" dirty="0">
                <a:latin typeface="Calibri" panose="020F0502020204030204" pitchFamily="34" charset="0"/>
              </a:rPr>
              <a:t> Presentation for learning participants – slides 13 onwards</a:t>
            </a:r>
          </a:p>
          <a:p>
            <a:pPr>
              <a:spcBef>
                <a:spcPts val="0"/>
              </a:spcBef>
              <a:spcAft>
                <a:spcPts val="1200"/>
              </a:spcAft>
              <a:defRPr/>
            </a:pPr>
            <a:r>
              <a:rPr lang="en-AU" altLang="en-US" sz="2400" dirty="0">
                <a:latin typeface="Calibri" panose="020F0502020204030204" pitchFamily="34" charset="0"/>
              </a:rPr>
              <a:t>Instructions for the trainer are written in the notes section</a:t>
            </a:r>
          </a:p>
          <a:p>
            <a:pPr>
              <a:spcBef>
                <a:spcPts val="0"/>
              </a:spcBef>
              <a:spcAft>
                <a:spcPts val="1200"/>
              </a:spcAft>
              <a:defRPr/>
            </a:pPr>
            <a:r>
              <a:rPr lang="en-AU" altLang="en-US" sz="2400" dirty="0">
                <a:latin typeface="Calibri" panose="020F0502020204030204" pitchFamily="34" charset="0"/>
              </a:rPr>
              <a:t>When delivering the module, we recommend you print the presentation in notes pages format.</a:t>
            </a:r>
            <a:endParaRPr lang="en-AU" altLang="en-US" sz="2000" b="1" dirty="0">
              <a:latin typeface="Calibri" panose="020F0502020204030204" pitchFamily="34" charset="0"/>
            </a:endParaRPr>
          </a:p>
          <a:p>
            <a:pPr marL="0" indent="0">
              <a:spcBef>
                <a:spcPts val="0"/>
              </a:spcBef>
              <a:spcAft>
                <a:spcPts val="1200"/>
              </a:spcAft>
              <a:buNone/>
              <a:defRPr/>
            </a:pPr>
            <a:r>
              <a:rPr lang="en-AU" altLang="en-US" sz="2000" b="1" dirty="0">
                <a:latin typeface="Calibri" panose="020F0502020204030204" pitchFamily="34" charset="0"/>
              </a:rPr>
              <a:t>It is highly recommended that those delivering the Orientation and Induction Modules are familiar with the Professional Development Course Outline for CQI and the Learning Manuals.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4"/>
          <p:cNvSpPr>
            <a:spLocks noGrp="1"/>
          </p:cNvSpPr>
          <p:nvPr>
            <p:ph type="title"/>
          </p:nvPr>
        </p:nvSpPr>
        <p:spPr/>
        <p:txBody>
          <a:bodyPr/>
          <a:lstStyle/>
          <a:p>
            <a:r>
              <a:rPr lang="en-AU" altLang="en-US" sz="3600" b="1" dirty="0">
                <a:latin typeface="Calibri" panose="020F0502020204030204" pitchFamily="34" charset="0"/>
              </a:rPr>
              <a:t>Learning outcomes</a:t>
            </a:r>
            <a:endParaRPr lang="en-US" altLang="en-US" sz="4000" b="1" dirty="0">
              <a:latin typeface="Calibri" panose="020F0502020204030204" pitchFamily="34" charset="0"/>
            </a:endParaRPr>
          </a:p>
        </p:txBody>
      </p:sp>
      <p:sp>
        <p:nvSpPr>
          <p:cNvPr id="38916" name="Content Placeholder 5"/>
          <p:cNvSpPr>
            <a:spLocks noGrp="1"/>
          </p:cNvSpPr>
          <p:nvPr>
            <p:ph idx="1"/>
          </p:nvPr>
        </p:nvSpPr>
        <p:spPr>
          <a:xfrm>
            <a:off x="457200" y="1035050"/>
            <a:ext cx="8229600" cy="3394075"/>
          </a:xfrm>
        </p:spPr>
        <p:txBody>
          <a:bodyPr/>
          <a:lstStyle/>
          <a:p>
            <a:pPr>
              <a:spcBef>
                <a:spcPts val="0"/>
              </a:spcBef>
              <a:spcAft>
                <a:spcPts val="600"/>
              </a:spcAft>
            </a:pPr>
            <a:r>
              <a:rPr lang="en-AU" altLang="en-US" sz="2200" dirty="0">
                <a:latin typeface="Calibri" panose="020F0502020204030204" pitchFamily="34" charset="0"/>
              </a:rPr>
              <a:t>Define CQI</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Describe the history of CQI and its uptake in primary health care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Describe the common characteristics of CQI</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Define comprehensive primary health care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Identify the </a:t>
            </a:r>
            <a:r>
              <a:rPr lang="en-AU" altLang="en-US" sz="2200" i="1" dirty="0">
                <a:latin typeface="Calibri" panose="020F0502020204030204" pitchFamily="34" charset="0"/>
              </a:rPr>
              <a:t>National Aboriginal and Torres Strait Islander Health Plan 2013–2023 </a:t>
            </a:r>
            <a:r>
              <a:rPr lang="en-AU" altLang="en-US" sz="2200" dirty="0">
                <a:latin typeface="Calibri" panose="020F0502020204030204" pitchFamily="34" charset="0"/>
              </a:rPr>
              <a:t>and </a:t>
            </a:r>
            <a:r>
              <a:rPr lang="en-AU" altLang="en-US" sz="2200" i="1" dirty="0">
                <a:latin typeface="Calibri" panose="020F0502020204030204" pitchFamily="34" charset="0"/>
              </a:rPr>
              <a:t>Implementation Plan</a:t>
            </a:r>
            <a:endParaRPr lang="en-US" altLang="en-US" sz="2200" i="1"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Identify the </a:t>
            </a:r>
            <a:r>
              <a:rPr lang="en-AU" altLang="en-US" sz="2200" i="1" dirty="0">
                <a:latin typeface="Calibri" panose="020F0502020204030204" pitchFamily="34" charset="0"/>
              </a:rPr>
              <a:t>National CQI Framework for Aboriginal and Torres Strait Islander Primary Health Care 2015–2025</a:t>
            </a:r>
            <a:endParaRPr lang="en-US" altLang="en-US" sz="2200" i="1"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Identify the role and drivers of quality in primary health care </a:t>
            </a:r>
            <a:endParaRPr lang="en-US" altLang="en-US" sz="2200" dirty="0">
              <a:latin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4"/>
          <p:cNvSpPr>
            <a:spLocks noGrp="1"/>
          </p:cNvSpPr>
          <p:nvPr>
            <p:ph type="title"/>
          </p:nvPr>
        </p:nvSpPr>
        <p:spPr/>
        <p:txBody>
          <a:bodyPr/>
          <a:lstStyle/>
          <a:p>
            <a:r>
              <a:rPr lang="en-AU" altLang="en-US" sz="3600" b="1" dirty="0">
                <a:latin typeface="Calibri" panose="020F0502020204030204" pitchFamily="34" charset="0"/>
              </a:rPr>
              <a:t>Learning outcomes</a:t>
            </a:r>
            <a:endParaRPr lang="en-US" altLang="en-US" sz="4000" b="1" dirty="0">
              <a:latin typeface="Calibri" panose="020F0502020204030204" pitchFamily="34" charset="0"/>
            </a:endParaRPr>
          </a:p>
        </p:txBody>
      </p:sp>
      <p:sp>
        <p:nvSpPr>
          <p:cNvPr id="40964" name="Content Placeholder 5"/>
          <p:cNvSpPr>
            <a:spLocks noGrp="1"/>
          </p:cNvSpPr>
          <p:nvPr>
            <p:ph idx="1"/>
          </p:nvPr>
        </p:nvSpPr>
        <p:spPr>
          <a:xfrm>
            <a:off x="457200" y="1063625"/>
            <a:ext cx="8229600" cy="3394075"/>
          </a:xfrm>
        </p:spPr>
        <p:txBody>
          <a:bodyPr/>
          <a:lstStyle/>
          <a:p>
            <a:pPr>
              <a:spcBef>
                <a:spcPts val="0"/>
              </a:spcBef>
              <a:spcAft>
                <a:spcPts val="600"/>
              </a:spcAft>
            </a:pPr>
            <a:r>
              <a:rPr lang="en-AU" altLang="en-US" sz="2200" dirty="0">
                <a:latin typeface="Calibri" panose="020F0502020204030204" pitchFamily="34" charset="0"/>
              </a:rPr>
              <a:t>Identify the principal internal and external mechanisms of quality management in primary health care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Define clinical governance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Describe the key attributes of clinical governance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Identify what is meant by a population health approach in primary health care</a:t>
            </a:r>
            <a:endParaRPr lang="en-US" altLang="en-US" sz="2200" dirty="0">
              <a:latin typeface="Calibri" panose="020F0502020204030204" pitchFamily="34" charset="0"/>
            </a:endParaRPr>
          </a:p>
          <a:p>
            <a:pPr>
              <a:spcBef>
                <a:spcPts val="0"/>
              </a:spcBef>
              <a:spcAft>
                <a:spcPts val="600"/>
              </a:spcAft>
            </a:pPr>
            <a:r>
              <a:rPr lang="en-AU" altLang="en-US" sz="2200" dirty="0">
                <a:latin typeface="Calibri" panose="020F0502020204030204" pitchFamily="34" charset="0"/>
              </a:rPr>
              <a:t>Identify the main social and cultural determinants of health for Aboriginal and Torres Strait Islander people.</a:t>
            </a:r>
            <a:endParaRPr lang="en-US" altLang="en-US" sz="2200" dirty="0">
              <a:latin typeface="Calibri" panose="020F0502020204030204" pitchFamily="34" charset="0"/>
            </a:endParaRPr>
          </a:p>
          <a:p>
            <a:pPr>
              <a:lnSpc>
                <a:spcPct val="150000"/>
              </a:lnSpc>
            </a:pPr>
            <a:endParaRPr lang="en-AU" altLang="en-US" sz="2400" dirty="0">
              <a:latin typeface="Calibri" panose="020F050202020403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4"/>
          <p:cNvSpPr>
            <a:spLocks noGrp="1"/>
          </p:cNvSpPr>
          <p:nvPr>
            <p:ph type="title"/>
          </p:nvPr>
        </p:nvSpPr>
        <p:spPr/>
        <p:txBody>
          <a:bodyPr/>
          <a:lstStyle/>
          <a:p>
            <a:r>
              <a:rPr lang="en-AU" altLang="en-US" sz="3600" b="1" dirty="0">
                <a:latin typeface="Calibri" panose="020F0502020204030204" pitchFamily="34" charset="0"/>
              </a:rPr>
              <a:t>Session Outline</a:t>
            </a:r>
            <a:endParaRPr lang="en-US" altLang="en-US" sz="4000" b="1" dirty="0">
              <a:latin typeface="Calibri" panose="020F0502020204030204" pitchFamily="34" charset="0"/>
            </a:endParaRPr>
          </a:p>
        </p:txBody>
      </p:sp>
      <p:sp>
        <p:nvSpPr>
          <p:cNvPr id="43012" name="Content Placeholder 5"/>
          <p:cNvSpPr>
            <a:spLocks noGrp="1"/>
          </p:cNvSpPr>
          <p:nvPr>
            <p:ph idx="1"/>
          </p:nvPr>
        </p:nvSpPr>
        <p:spPr>
          <a:xfrm>
            <a:off x="457200" y="1063625"/>
            <a:ext cx="8229600" cy="3394075"/>
          </a:xfrm>
        </p:spPr>
        <p:txBody>
          <a:bodyPr/>
          <a:lstStyle/>
          <a:p>
            <a:pPr>
              <a:spcBef>
                <a:spcPts val="0"/>
              </a:spcBef>
              <a:spcAft>
                <a:spcPts val="1200"/>
              </a:spcAft>
            </a:pPr>
            <a:r>
              <a:rPr lang="en-AU" altLang="en-US" sz="2400" dirty="0">
                <a:latin typeface="Calibri" panose="020F0502020204030204" pitchFamily="34" charset="0"/>
              </a:rPr>
              <a:t>Learning program tools</a:t>
            </a:r>
          </a:p>
          <a:p>
            <a:pPr lvl="1">
              <a:spcBef>
                <a:spcPts val="0"/>
              </a:spcBef>
              <a:spcAft>
                <a:spcPts val="1200"/>
              </a:spcAft>
            </a:pPr>
            <a:r>
              <a:rPr lang="en-AU" altLang="en-US" sz="2000" dirty="0">
                <a:latin typeface="Calibri" panose="020F0502020204030204" pitchFamily="34" charset="0"/>
              </a:rPr>
              <a:t>Learning manual</a:t>
            </a:r>
          </a:p>
          <a:p>
            <a:pPr lvl="1">
              <a:spcBef>
                <a:spcPts val="0"/>
              </a:spcBef>
              <a:spcAft>
                <a:spcPts val="1200"/>
              </a:spcAft>
            </a:pPr>
            <a:r>
              <a:rPr lang="en-AU" altLang="en-US" sz="2000" dirty="0">
                <a:latin typeface="Calibri" panose="020F0502020204030204" pitchFamily="34" charset="0"/>
              </a:rPr>
              <a:t>PowerPoint presentation</a:t>
            </a:r>
          </a:p>
          <a:p>
            <a:pPr lvl="1">
              <a:spcBef>
                <a:spcPts val="0"/>
              </a:spcBef>
              <a:spcAft>
                <a:spcPts val="1200"/>
              </a:spcAft>
            </a:pPr>
            <a:r>
              <a:rPr lang="en-AU" altLang="en-US" sz="2000" dirty="0">
                <a:latin typeface="Calibri" panose="020F0502020204030204" pitchFamily="34" charset="0"/>
              </a:rPr>
              <a:t>Other handouts</a:t>
            </a:r>
          </a:p>
          <a:p>
            <a:pPr>
              <a:spcBef>
                <a:spcPts val="0"/>
              </a:spcBef>
              <a:spcAft>
                <a:spcPts val="1200"/>
              </a:spcAft>
            </a:pPr>
            <a:r>
              <a:rPr lang="en-AU" altLang="en-US" sz="2400" dirty="0">
                <a:latin typeface="Calibri" panose="020F0502020204030204" pitchFamily="34" charset="0"/>
              </a:rPr>
              <a:t>Include group and individual tasks, individual self-reflection, videos.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itle 3"/>
          <p:cNvSpPr>
            <a:spLocks noGrp="1"/>
          </p:cNvSpPr>
          <p:nvPr>
            <p:ph type="title"/>
          </p:nvPr>
        </p:nvSpPr>
        <p:spPr>
          <a:xfrm>
            <a:off x="173038" y="206375"/>
            <a:ext cx="8828087" cy="857250"/>
          </a:xfrm>
        </p:spPr>
        <p:txBody>
          <a:bodyPr/>
          <a:lstStyle/>
          <a:p>
            <a:r>
              <a:rPr lang="en-AU" altLang="en-US" sz="2800"/>
              <a:t>What do we know about Aboriginal and Torres Strait Islander health? </a:t>
            </a:r>
            <a:endParaRPr lang="en-US" altLang="en-US" sz="2800"/>
          </a:p>
        </p:txBody>
      </p:sp>
      <p:pic>
        <p:nvPicPr>
          <p:cNvPr id="6" name="miU9Tr-V80k"/>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212984" y="1071576"/>
            <a:ext cx="4718031" cy="3538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214688" y="4801228"/>
            <a:ext cx="4741333" cy="230832"/>
          </a:xfrm>
          <a:prstGeom prst="rect">
            <a:avLst/>
          </a:prstGeom>
          <a:noFill/>
        </p:spPr>
        <p:txBody>
          <a:bodyPr wrap="square" rtlCol="0">
            <a:spAutoFit/>
          </a:bodyPr>
          <a:lstStyle/>
          <a:p>
            <a:r>
              <a:rPr lang="en-AU" sz="900" b="1" dirty="0">
                <a:solidFill>
                  <a:schemeClr val="bg1"/>
                </a:solidFill>
              </a:rPr>
              <a:t>Source: YouTube video - </a:t>
            </a:r>
            <a:r>
              <a:rPr lang="en-AU" sz="900" dirty="0">
                <a:solidFill>
                  <a:schemeClr val="bg1"/>
                </a:solidFill>
              </a:rPr>
              <a:t>https://</a:t>
            </a:r>
            <a:r>
              <a:rPr lang="en-AU" sz="900" dirty="0" err="1">
                <a:solidFill>
                  <a:schemeClr val="bg1"/>
                </a:solidFill>
              </a:rPr>
              <a:t>youtu.be</a:t>
            </a:r>
            <a:r>
              <a:rPr lang="en-AU" sz="900" dirty="0">
                <a:solidFill>
                  <a:schemeClr val="bg1"/>
                </a:solidFill>
              </a:rPr>
              <a:t>/miU9Tr-V80k </a:t>
            </a:r>
            <a:endParaRPr lang="en-US" sz="900" dirty="0">
              <a:solidFill>
                <a:schemeClr val="bg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itle 3"/>
          <p:cNvSpPr>
            <a:spLocks noGrp="1"/>
          </p:cNvSpPr>
          <p:nvPr>
            <p:ph type="title"/>
          </p:nvPr>
        </p:nvSpPr>
        <p:spPr>
          <a:xfrm>
            <a:off x="0" y="68263"/>
            <a:ext cx="9144000" cy="857250"/>
          </a:xfrm>
        </p:spPr>
        <p:txBody>
          <a:bodyPr/>
          <a:lstStyle/>
          <a:p>
            <a:r>
              <a:rPr lang="en-AU" altLang="en-US" sz="3600" b="1" dirty="0">
                <a:latin typeface="Calibri" panose="020F0502020204030204" pitchFamily="34" charset="0"/>
              </a:rPr>
              <a:t>Aboriginal and Torres Strait Islander health</a:t>
            </a:r>
            <a:endParaRPr lang="en-US" altLang="en-US" sz="3600" b="1" dirty="0">
              <a:latin typeface="Calibri" panose="020F0502020204030204" pitchFamily="34" charset="0"/>
            </a:endParaRPr>
          </a:p>
        </p:txBody>
      </p:sp>
      <p:pic>
        <p:nvPicPr>
          <p:cNvPr id="47108"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79663" y="773113"/>
            <a:ext cx="4384675"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3"/>
          <p:cNvSpPr>
            <a:spLocks noGrp="1"/>
          </p:cNvSpPr>
          <p:nvPr>
            <p:ph type="title"/>
          </p:nvPr>
        </p:nvSpPr>
        <p:spPr/>
        <p:txBody>
          <a:bodyPr/>
          <a:lstStyle/>
          <a:p>
            <a:r>
              <a:rPr lang="en-AU" altLang="en-US" sz="4000" b="1">
                <a:latin typeface="Calibri" panose="020F0502020204030204" pitchFamily="34" charset="0"/>
              </a:rPr>
              <a:t>Learning Activity</a:t>
            </a:r>
            <a:endParaRPr lang="en-US" altLang="en-US" sz="4000" b="1">
              <a:latin typeface="Calibri" panose="020F0502020204030204" pitchFamily="34" charset="0"/>
            </a:endParaRPr>
          </a:p>
        </p:txBody>
      </p:sp>
      <p:graphicFrame>
        <p:nvGraphicFramePr>
          <p:cNvPr id="49156" name="Object 4"/>
          <p:cNvGraphicFramePr>
            <a:graphicFrameLocks noChangeAspect="1"/>
          </p:cNvGraphicFramePr>
          <p:nvPr>
            <p:extLst>
              <p:ext uri="{D42A27DB-BD31-4B8C-83A1-F6EECF244321}">
                <p14:modId xmlns:p14="http://schemas.microsoft.com/office/powerpoint/2010/main" val="2233181142"/>
              </p:ext>
            </p:extLst>
          </p:nvPr>
        </p:nvGraphicFramePr>
        <p:xfrm>
          <a:off x="163513" y="1336675"/>
          <a:ext cx="8816975" cy="2470150"/>
        </p:xfrm>
        <a:graphic>
          <a:graphicData uri="http://schemas.openxmlformats.org/presentationml/2006/ole">
            <mc:AlternateContent xmlns:mc="http://schemas.openxmlformats.org/markup-compatibility/2006">
              <mc:Choice xmlns:v="urn:schemas-microsoft-com:vml" Requires="v">
                <p:oleObj spid="_x0000_s49206" name="Bitmap Image" r:id="rId5" imgW="9048600" imgH="2533680" progId="Paint.Picture">
                  <p:embed/>
                </p:oleObj>
              </mc:Choice>
              <mc:Fallback>
                <p:oleObj name="Bitmap Image" r:id="rId5" imgW="9048600" imgH="2533680" progId="Paint.Picture">
                  <p:embed/>
                  <p:pic>
                    <p:nvPicPr>
                      <p:cNvPr id="0" name="Object 4"/>
                      <p:cNvPicPr>
                        <a:picLocks noChangeAspect="1" noChangeArrowheads="1"/>
                      </p:cNvPicPr>
                      <p:nvPr/>
                    </p:nvPicPr>
                    <p:blipFill>
                      <a:blip r:embed="rId6"/>
                      <a:srcRect/>
                      <a:stretch>
                        <a:fillRect/>
                      </a:stretch>
                    </p:blipFill>
                    <p:spPr bwMode="auto">
                      <a:xfrm>
                        <a:off x="163513" y="1336675"/>
                        <a:ext cx="881697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3"/>
          <p:cNvSpPr>
            <a:spLocks noGrp="1"/>
          </p:cNvSpPr>
          <p:nvPr>
            <p:ph type="title"/>
          </p:nvPr>
        </p:nvSpPr>
        <p:spPr/>
        <p:txBody>
          <a:bodyPr/>
          <a:lstStyle/>
          <a:p>
            <a:r>
              <a:rPr lang="en-AU" altLang="en-US" b="1" dirty="0">
                <a:latin typeface="Calibri" panose="020F0502020204030204" pitchFamily="34" charset="0"/>
              </a:rPr>
              <a:t>What is CQI?</a:t>
            </a:r>
            <a:endParaRPr lang="en-US" altLang="en-US" b="1" dirty="0">
              <a:latin typeface="Calibri" panose="020F0502020204030204" pitchFamily="34" charset="0"/>
            </a:endParaRPr>
          </a:p>
        </p:txBody>
      </p:sp>
      <p:pic>
        <p:nvPicPr>
          <p:cNvPr id="51204" name="Picture 7"/>
          <p:cNvPicPr>
            <a:picLocks noChangeAspect="1" noChangeArrowheads="1"/>
          </p:cNvPicPr>
          <p:nvPr/>
        </p:nvPicPr>
        <p:blipFill>
          <a:blip r:embed="rId4"/>
          <a:stretch>
            <a:fillRect/>
          </a:stretch>
        </p:blipFill>
        <p:spPr bwMode="auto">
          <a:xfrm>
            <a:off x="3037551" y="1023938"/>
            <a:ext cx="2925031"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595034" y="4827530"/>
            <a:ext cx="5367866" cy="230832"/>
          </a:xfrm>
          <a:prstGeom prst="rect">
            <a:avLst/>
          </a:prstGeom>
          <a:noFill/>
        </p:spPr>
        <p:txBody>
          <a:bodyPr wrap="square" rtlCol="0">
            <a:spAutoFit/>
          </a:bodyPr>
          <a:lstStyle/>
          <a:p>
            <a:r>
              <a:rPr lang="en-AU" sz="900" b="1" dirty="0">
                <a:solidFill>
                  <a:schemeClr val="bg1"/>
                </a:solidFill>
              </a:rPr>
              <a:t>Source: </a:t>
            </a:r>
            <a:r>
              <a:rPr lang="en-AU" sz="900" dirty="0" err="1">
                <a:solidFill>
                  <a:schemeClr val="bg1"/>
                </a:solidFill>
              </a:rPr>
              <a:t>Cartoonstock</a:t>
            </a:r>
            <a:r>
              <a:rPr lang="en-AU" sz="900" dirty="0">
                <a:solidFill>
                  <a:schemeClr val="bg1"/>
                </a:solidFill>
              </a:rPr>
              <a:t> </a:t>
            </a:r>
            <a:r>
              <a:rPr lang="en-AU" sz="900" u="sng" dirty="0">
                <a:solidFill>
                  <a:schemeClr val="bg1"/>
                </a:solidFill>
              </a:rPr>
              <a:t>https://www.cartoonstock.com/directory/h/hospital.asp</a:t>
            </a:r>
            <a:r>
              <a:rPr lang="en-AU" sz="900" dirty="0">
                <a:solidFill>
                  <a:schemeClr val="bg1"/>
                </a:solidFill>
              </a:rPr>
              <a:t> (hospital cartoon 9 of 3267) </a:t>
            </a:r>
            <a:endParaRPr lang="en-US" sz="900"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itle 4"/>
          <p:cNvSpPr>
            <a:spLocks noGrp="1"/>
          </p:cNvSpPr>
          <p:nvPr>
            <p:ph type="title"/>
          </p:nvPr>
        </p:nvSpPr>
        <p:spPr/>
        <p:txBody>
          <a:bodyPr/>
          <a:lstStyle/>
          <a:p>
            <a:r>
              <a:rPr lang="en-AU" altLang="en-US" b="1" dirty="0">
                <a:latin typeface="Calibri" panose="020F0502020204030204" pitchFamily="34" charset="0"/>
              </a:rPr>
              <a:t>What is CQI?</a:t>
            </a:r>
            <a:endParaRPr lang="en-US" altLang="en-US" b="1" dirty="0">
              <a:latin typeface="Calibri" panose="020F0502020204030204" pitchFamily="34" charset="0"/>
            </a:endParaRPr>
          </a:p>
        </p:txBody>
      </p:sp>
      <p:sp>
        <p:nvSpPr>
          <p:cNvPr id="53252" name="Content Placeholder 5"/>
          <p:cNvSpPr>
            <a:spLocks noGrp="1"/>
          </p:cNvSpPr>
          <p:nvPr>
            <p:ph idx="1"/>
          </p:nvPr>
        </p:nvSpPr>
        <p:spPr>
          <a:xfrm>
            <a:off x="609600" y="731838"/>
            <a:ext cx="8229600" cy="3679825"/>
          </a:xfrm>
        </p:spPr>
        <p:txBody>
          <a:bodyPr/>
          <a:lstStyle/>
          <a:p>
            <a:pPr>
              <a:lnSpc>
                <a:spcPct val="150000"/>
              </a:lnSpc>
              <a:spcBef>
                <a:spcPct val="0"/>
              </a:spcBef>
            </a:pPr>
            <a:r>
              <a:rPr lang="en-AU" altLang="en-US" sz="2400" dirty="0">
                <a:latin typeface="Calibri" panose="020F0502020204030204" pitchFamily="34" charset="0"/>
              </a:rPr>
              <a:t>Short for </a:t>
            </a:r>
            <a:r>
              <a:rPr lang="en-AU" altLang="en-US" b="1" dirty="0">
                <a:latin typeface="Calibri" panose="020F0502020204030204" pitchFamily="34" charset="0"/>
              </a:rPr>
              <a:t>C</a:t>
            </a:r>
            <a:r>
              <a:rPr lang="en-AU" altLang="en-US" sz="2400" dirty="0">
                <a:latin typeface="Calibri" panose="020F0502020204030204" pitchFamily="34" charset="0"/>
              </a:rPr>
              <a:t>ontinuous </a:t>
            </a:r>
            <a:r>
              <a:rPr lang="en-AU" altLang="en-US" b="1" dirty="0">
                <a:latin typeface="Calibri" panose="020F0502020204030204" pitchFamily="34" charset="0"/>
              </a:rPr>
              <a:t>Q</a:t>
            </a:r>
            <a:r>
              <a:rPr lang="en-AU" altLang="en-US" sz="2400" dirty="0">
                <a:latin typeface="Calibri" panose="020F0502020204030204" pitchFamily="34" charset="0"/>
              </a:rPr>
              <a:t>uality </a:t>
            </a:r>
            <a:r>
              <a:rPr lang="en-AU" altLang="en-US" b="1" dirty="0">
                <a:latin typeface="Calibri" panose="020F0502020204030204" pitchFamily="34" charset="0"/>
              </a:rPr>
              <a:t>I</a:t>
            </a:r>
            <a:r>
              <a:rPr lang="en-AU" altLang="en-US" sz="2400" dirty="0">
                <a:latin typeface="Calibri" panose="020F0502020204030204" pitchFamily="34" charset="0"/>
              </a:rPr>
              <a:t>mprovement. </a:t>
            </a:r>
          </a:p>
          <a:p>
            <a:pPr>
              <a:lnSpc>
                <a:spcPct val="150000"/>
              </a:lnSpc>
              <a:spcBef>
                <a:spcPct val="0"/>
              </a:spcBef>
            </a:pPr>
            <a:r>
              <a:rPr lang="en-AU" altLang="en-US" sz="2400" dirty="0">
                <a:latin typeface="Calibri" panose="020F0502020204030204" pitchFamily="34" charset="0"/>
              </a:rPr>
              <a:t>Continuous, forward looking, process of ongoing learning and sharing. </a:t>
            </a:r>
          </a:p>
          <a:p>
            <a:pPr>
              <a:lnSpc>
                <a:spcPct val="150000"/>
              </a:lnSpc>
              <a:spcBef>
                <a:spcPct val="0"/>
              </a:spcBef>
            </a:pPr>
            <a:r>
              <a:rPr lang="en-AU" altLang="en-US" sz="2400" dirty="0">
                <a:latin typeface="Calibri" panose="020F0502020204030204" pitchFamily="34" charset="0"/>
              </a:rPr>
              <a:t>Ask the following questions</a:t>
            </a:r>
          </a:p>
        </p:txBody>
      </p:sp>
      <p:sp>
        <p:nvSpPr>
          <p:cNvPr id="3" name="Rectangular Callout 2"/>
          <p:cNvSpPr/>
          <p:nvPr/>
        </p:nvSpPr>
        <p:spPr>
          <a:xfrm>
            <a:off x="589280" y="3263979"/>
            <a:ext cx="2286000" cy="756761"/>
          </a:xfrm>
          <a:prstGeom prst="wedgeRectCallout">
            <a:avLst>
              <a:gd name="adj1" fmla="val 46243"/>
              <a:gd name="adj2" fmla="val 102731"/>
            </a:avLst>
          </a:prstGeom>
          <a:solidFill>
            <a:srgbClr val="FF0000"/>
          </a:solidFill>
        </p:spPr>
        <p:style>
          <a:lnRef idx="0">
            <a:schemeClr val="accent2"/>
          </a:lnRef>
          <a:fillRef idx="3">
            <a:schemeClr val="accent2"/>
          </a:fillRef>
          <a:effectRef idx="3">
            <a:schemeClr val="accent2"/>
          </a:effectRef>
          <a:fontRef idx="minor">
            <a:schemeClr val="lt1"/>
          </a:fontRef>
        </p:style>
        <p:txBody>
          <a:bodyPr anchor="ctr"/>
          <a:lstStyle/>
          <a:p>
            <a:pPr marL="0" lvl="1" algn="ctr">
              <a:defRPr/>
            </a:pPr>
            <a:r>
              <a:rPr lang="en-AU" altLang="en-US" sz="2000" dirty="0"/>
              <a:t>How are we doing? </a:t>
            </a:r>
          </a:p>
        </p:txBody>
      </p:sp>
      <p:sp>
        <p:nvSpPr>
          <p:cNvPr id="4" name="Oval Callout 3"/>
          <p:cNvSpPr/>
          <p:nvPr/>
        </p:nvSpPr>
        <p:spPr>
          <a:xfrm>
            <a:off x="3393440" y="3068320"/>
            <a:ext cx="2387600" cy="1148080"/>
          </a:xfrm>
          <a:prstGeom prst="wedgeEllipseCallout">
            <a:avLst>
              <a:gd name="adj1" fmla="val -166"/>
              <a:gd name="adj2" fmla="val 81084"/>
            </a:avLst>
          </a:prstGeom>
          <a:solidFill>
            <a:schemeClr val="tx1"/>
          </a:solidFill>
        </p:spPr>
        <p:style>
          <a:lnRef idx="0">
            <a:schemeClr val="dk1"/>
          </a:lnRef>
          <a:fillRef idx="3">
            <a:schemeClr val="dk1"/>
          </a:fillRef>
          <a:effectRef idx="3">
            <a:schemeClr val="dk1"/>
          </a:effectRef>
          <a:fontRef idx="minor">
            <a:schemeClr val="lt1"/>
          </a:fontRef>
        </p:style>
        <p:txBody>
          <a:bodyPr anchor="ctr"/>
          <a:lstStyle/>
          <a:p>
            <a:pPr marL="0" lvl="1" algn="ctr">
              <a:defRPr/>
            </a:pPr>
            <a:r>
              <a:rPr lang="en-AU" altLang="en-US" sz="2000" dirty="0"/>
              <a:t>Can we do better? </a:t>
            </a:r>
          </a:p>
        </p:txBody>
      </p:sp>
      <p:sp>
        <p:nvSpPr>
          <p:cNvPr id="5" name="Rounded Rectangular Callout 4"/>
          <p:cNvSpPr/>
          <p:nvPr/>
        </p:nvSpPr>
        <p:spPr>
          <a:xfrm>
            <a:off x="6299200" y="3190240"/>
            <a:ext cx="2387600" cy="1032510"/>
          </a:xfrm>
          <a:prstGeom prst="wedgeRoundRectCallout">
            <a:avLst>
              <a:gd name="adj1" fmla="val -51421"/>
              <a:gd name="adj2" fmla="val 82164"/>
              <a:gd name="adj3" fmla="val 16667"/>
            </a:avLst>
          </a:prstGeom>
          <a:solidFill>
            <a:srgbClr val="00B0F0"/>
          </a:solidFill>
        </p:spPr>
        <p:style>
          <a:lnRef idx="0">
            <a:schemeClr val="accent5"/>
          </a:lnRef>
          <a:fillRef idx="3">
            <a:schemeClr val="accent5"/>
          </a:fillRef>
          <a:effectRef idx="3">
            <a:schemeClr val="accent5"/>
          </a:effectRef>
          <a:fontRef idx="minor">
            <a:schemeClr val="lt1"/>
          </a:fontRef>
        </p:style>
        <p:txBody>
          <a:bodyPr anchor="ctr"/>
          <a:lstStyle/>
          <a:p>
            <a:pPr marL="0" lvl="1" algn="ctr">
              <a:defRPr/>
            </a:pPr>
            <a:r>
              <a:rPr lang="en-AU" altLang="en-US" sz="2000" dirty="0"/>
              <a:t>How can we do better?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4"/>
          <p:cNvSpPr>
            <a:spLocks noGrp="1"/>
          </p:cNvSpPr>
          <p:nvPr>
            <p:ph type="title"/>
          </p:nvPr>
        </p:nvSpPr>
        <p:spPr>
          <a:xfrm>
            <a:off x="0" y="1633538"/>
            <a:ext cx="3729038" cy="1636712"/>
          </a:xfrm>
        </p:spPr>
        <p:txBody>
          <a:bodyPr/>
          <a:lstStyle/>
          <a:p>
            <a:r>
              <a:rPr lang="en-AU" altLang="en-US" sz="4000"/>
              <a:t>Common characteristics of CQI</a:t>
            </a:r>
            <a:endParaRPr lang="en-US" altLang="en-US" sz="4000"/>
          </a:p>
        </p:txBody>
      </p:sp>
      <p:pic>
        <p:nvPicPr>
          <p:cNvPr id="2" name="Picture 1"/>
          <p:cNvPicPr>
            <a:picLocks noChangeAspect="1"/>
          </p:cNvPicPr>
          <p:nvPr/>
        </p:nvPicPr>
        <p:blipFill>
          <a:blip r:embed="rId4"/>
          <a:stretch>
            <a:fillRect/>
          </a:stretch>
        </p:blipFill>
        <p:spPr>
          <a:xfrm>
            <a:off x="4098337" y="116113"/>
            <a:ext cx="4508242" cy="4526643"/>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itle 3"/>
          <p:cNvSpPr>
            <a:spLocks noGrp="1"/>
          </p:cNvSpPr>
          <p:nvPr>
            <p:ph type="title"/>
          </p:nvPr>
        </p:nvSpPr>
        <p:spPr/>
        <p:txBody>
          <a:bodyPr/>
          <a:lstStyle/>
          <a:p>
            <a:r>
              <a:rPr lang="en-AU" altLang="en-US" b="1" dirty="0">
                <a:latin typeface="Calibri" panose="020F0502020204030204" pitchFamily="34" charset="0"/>
              </a:rPr>
              <a:t>German Coast Guard</a:t>
            </a:r>
            <a:endParaRPr lang="en-US" altLang="en-US" b="1" dirty="0">
              <a:latin typeface="Calibri" panose="020F0502020204030204" pitchFamily="34" charset="0"/>
            </a:endParaRPr>
          </a:p>
        </p:txBody>
      </p:sp>
      <p:pic>
        <p:nvPicPr>
          <p:cNvPr id="6" name="sk9ukdMkN2c"/>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159000" y="1044575"/>
            <a:ext cx="4737100"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794000" y="4828001"/>
            <a:ext cx="4411133" cy="230832"/>
          </a:xfrm>
          <a:prstGeom prst="rect">
            <a:avLst/>
          </a:prstGeom>
          <a:noFill/>
        </p:spPr>
        <p:txBody>
          <a:bodyPr wrap="square" rtlCol="0">
            <a:spAutoFit/>
          </a:bodyPr>
          <a:lstStyle/>
          <a:p>
            <a:r>
              <a:rPr lang="en-US" sz="900" b="1" dirty="0">
                <a:solidFill>
                  <a:schemeClr val="bg1"/>
                </a:solidFill>
              </a:rPr>
              <a:t>Source:</a:t>
            </a:r>
            <a:r>
              <a:rPr lang="en-US" sz="900" dirty="0">
                <a:solidFill>
                  <a:schemeClr val="bg1"/>
                </a:solidFill>
              </a:rPr>
              <a:t> https://www.youtube.com/yR0lWICH3rY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395207"/>
            <a:ext cx="8229600" cy="4184542"/>
          </a:xfrm>
        </p:spPr>
        <p:txBody>
          <a:bodyPr/>
          <a:lstStyle/>
          <a:p>
            <a:pPr marL="0" indent="0">
              <a:spcBef>
                <a:spcPts val="0"/>
              </a:spcBef>
              <a:spcAft>
                <a:spcPts val="1200"/>
              </a:spcAft>
              <a:buNone/>
              <a:defRPr/>
            </a:pPr>
            <a:r>
              <a:rPr lang="en-AU" altLang="en-US" sz="2800" dirty="0">
                <a:latin typeface="Calibri" panose="020F0502020204030204" pitchFamily="34" charset="0"/>
              </a:rPr>
              <a:t>The learning manuals and PowerPoint presentations are designed to be </a:t>
            </a:r>
            <a:r>
              <a:rPr lang="en-AU" altLang="en-US" sz="2800" b="1" u="sng" dirty="0">
                <a:latin typeface="Calibri" panose="020F0502020204030204" pitchFamily="34" charset="0"/>
              </a:rPr>
              <a:t>tailored or customised </a:t>
            </a:r>
            <a:r>
              <a:rPr lang="en-AU" altLang="en-US" sz="2800" dirty="0">
                <a:latin typeface="Calibri" panose="020F0502020204030204" pitchFamily="34" charset="0"/>
              </a:rPr>
              <a:t>to your workplace. As such, you may </a:t>
            </a:r>
            <a:r>
              <a:rPr lang="en-AU" altLang="en-US" sz="2800" b="1" u="sng" dirty="0">
                <a:latin typeface="Calibri" panose="020F0502020204030204" pitchFamily="34" charset="0"/>
              </a:rPr>
              <a:t>replace </a:t>
            </a:r>
            <a:r>
              <a:rPr lang="en-AU" altLang="en-US" sz="2800" dirty="0">
                <a:latin typeface="Calibri" panose="020F0502020204030204" pitchFamily="34" charset="0"/>
              </a:rPr>
              <a:t>videos, images, words and so on. You may </a:t>
            </a:r>
            <a:r>
              <a:rPr lang="en-AU" altLang="en-US" sz="2800" b="1" u="sng" dirty="0">
                <a:latin typeface="Calibri" panose="020F0502020204030204" pitchFamily="34" charset="0"/>
              </a:rPr>
              <a:t>add examples </a:t>
            </a:r>
            <a:r>
              <a:rPr lang="en-AU" altLang="en-US" sz="2800" dirty="0">
                <a:latin typeface="Calibri" panose="020F0502020204030204" pitchFamily="34" charset="0"/>
              </a:rPr>
              <a:t>that are reflective of your organisation, situation, and process. </a:t>
            </a:r>
          </a:p>
        </p:txBody>
      </p:sp>
    </p:spTree>
    <p:extLst>
      <p:ext uri="{BB962C8B-B14F-4D97-AF65-F5344CB8AC3E}">
        <p14:creationId xmlns:p14="http://schemas.microsoft.com/office/powerpoint/2010/main" val="1524832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3"/>
          <p:cNvSpPr>
            <a:spLocks noGrp="1"/>
          </p:cNvSpPr>
          <p:nvPr>
            <p:ph type="title"/>
          </p:nvPr>
        </p:nvSpPr>
        <p:spPr/>
        <p:txBody>
          <a:bodyPr/>
          <a:lstStyle/>
          <a:p>
            <a:r>
              <a:rPr lang="en-AU" altLang="en-US" b="1" dirty="0">
                <a:latin typeface="Calibri" panose="020F0502020204030204" pitchFamily="34" charset="0"/>
              </a:rPr>
              <a:t>German Coast Guard</a:t>
            </a:r>
            <a:endParaRPr lang="en-US" altLang="en-US" b="1" dirty="0">
              <a:latin typeface="Calibri" panose="020F0502020204030204" pitchFamily="34" charset="0"/>
            </a:endParaRPr>
          </a:p>
        </p:txBody>
      </p:sp>
      <p:sp>
        <p:nvSpPr>
          <p:cNvPr id="43012" name="Content Placeholder 1"/>
          <p:cNvSpPr>
            <a:spLocks noGrp="1"/>
          </p:cNvSpPr>
          <p:nvPr>
            <p:ph idx="1"/>
          </p:nvPr>
        </p:nvSpPr>
        <p:spPr>
          <a:xfrm>
            <a:off x="457200" y="955675"/>
            <a:ext cx="8229600" cy="3638550"/>
          </a:xfrm>
        </p:spPr>
        <p:txBody>
          <a:bodyPr/>
          <a:lstStyle/>
          <a:p>
            <a:pPr marL="0" indent="0">
              <a:spcBef>
                <a:spcPts val="0"/>
              </a:spcBef>
              <a:spcAft>
                <a:spcPts val="1200"/>
              </a:spcAft>
              <a:buFont typeface="Arial" panose="020B0604020202020204" pitchFamily="34" charset="0"/>
              <a:buNone/>
              <a:defRPr/>
            </a:pPr>
            <a:r>
              <a:rPr lang="en-AU" altLang="en-US" sz="2400" dirty="0">
                <a:latin typeface="Calibri" panose="020F0502020204030204" pitchFamily="34" charset="0"/>
              </a:rPr>
              <a:t>Imagine you are the coast guard. As a team you’ve watched the replay. Answer the following questions:</a:t>
            </a:r>
          </a:p>
          <a:p>
            <a:pPr lvl="1">
              <a:spcBef>
                <a:spcPts val="0"/>
              </a:spcBef>
              <a:spcAft>
                <a:spcPts val="1200"/>
              </a:spcAft>
              <a:buFont typeface="Arial" panose="020B0604020202020204" pitchFamily="34" charset="0"/>
              <a:buChar char="•"/>
              <a:defRPr/>
            </a:pPr>
            <a:r>
              <a:rPr lang="en-AU" altLang="en-US" sz="2000" dirty="0">
                <a:latin typeface="Calibri" panose="020F0502020204030204" pitchFamily="34" charset="0"/>
              </a:rPr>
              <a:t>How did we do?</a:t>
            </a:r>
          </a:p>
          <a:p>
            <a:pPr lvl="1">
              <a:spcBef>
                <a:spcPts val="0"/>
              </a:spcBef>
              <a:spcAft>
                <a:spcPts val="1200"/>
              </a:spcAft>
              <a:buFont typeface="Arial" panose="020B0604020202020204" pitchFamily="34" charset="0"/>
              <a:buChar char="•"/>
              <a:defRPr/>
            </a:pPr>
            <a:r>
              <a:rPr lang="en-AU" altLang="en-US" sz="2000" dirty="0">
                <a:latin typeface="Calibri" panose="020F0502020204030204" pitchFamily="34" charset="0"/>
              </a:rPr>
              <a:t>Could we have done better?</a:t>
            </a:r>
          </a:p>
          <a:p>
            <a:pPr lvl="1">
              <a:spcBef>
                <a:spcPts val="0"/>
              </a:spcBef>
              <a:spcAft>
                <a:spcPts val="1200"/>
              </a:spcAft>
              <a:buFont typeface="Arial" panose="020B0604020202020204" pitchFamily="34" charset="0"/>
              <a:buChar char="•"/>
              <a:defRPr/>
            </a:pPr>
            <a:r>
              <a:rPr lang="en-AU" altLang="en-US" sz="2000" dirty="0">
                <a:latin typeface="Calibri" panose="020F0502020204030204" pitchFamily="34" charset="0"/>
              </a:rPr>
              <a:t>How could we have done better?</a:t>
            </a:r>
          </a:p>
          <a:p>
            <a:pPr marL="57150" indent="0">
              <a:spcBef>
                <a:spcPts val="0"/>
              </a:spcBef>
              <a:spcAft>
                <a:spcPts val="1200"/>
              </a:spcAft>
              <a:buFont typeface="Arial" panose="020B0604020202020204" pitchFamily="34" charset="0"/>
              <a:buNone/>
              <a:defRPr/>
            </a:pPr>
            <a:r>
              <a:rPr lang="en-AU" altLang="en-US" sz="2400" dirty="0">
                <a:latin typeface="Calibri" panose="020F0502020204030204" pitchFamily="34" charset="0"/>
              </a:rPr>
              <a:t>Discuss what does ‘no blame’ mean.</a:t>
            </a:r>
            <a:endParaRPr lang="en-AU" altLang="en-US" sz="2800" dirty="0">
              <a:latin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itle 3"/>
          <p:cNvSpPr>
            <a:spLocks noGrp="1"/>
          </p:cNvSpPr>
          <p:nvPr>
            <p:ph type="title"/>
          </p:nvPr>
        </p:nvSpPr>
        <p:spPr/>
        <p:txBody>
          <a:bodyPr/>
          <a:lstStyle/>
          <a:p>
            <a:r>
              <a:rPr lang="en-AU" altLang="en-US" sz="3200" b="1" dirty="0">
                <a:latin typeface="Calibri" panose="020F0502020204030204" pitchFamily="34" charset="0"/>
              </a:rPr>
              <a:t>What is comprehensive primary health care? </a:t>
            </a:r>
            <a:r>
              <a:rPr lang="en-AU" altLang="en-US" sz="3600" b="1" dirty="0">
                <a:latin typeface="Calibri" panose="020F0502020204030204" pitchFamily="34" charset="0"/>
              </a:rPr>
              <a:t> </a:t>
            </a:r>
            <a:endParaRPr lang="en-US" altLang="en-US" sz="3600" b="1" dirty="0">
              <a:latin typeface="Calibri" panose="020F0502020204030204" pitchFamily="34" charset="0"/>
            </a:endParaRPr>
          </a:p>
        </p:txBody>
      </p:sp>
      <p:sp>
        <p:nvSpPr>
          <p:cNvPr id="61444" name="Content Placeholder 1"/>
          <p:cNvSpPr>
            <a:spLocks noGrp="1"/>
          </p:cNvSpPr>
          <p:nvPr>
            <p:ph idx="1"/>
          </p:nvPr>
        </p:nvSpPr>
        <p:spPr>
          <a:xfrm>
            <a:off x="549275" y="957943"/>
            <a:ext cx="8229600" cy="3638550"/>
          </a:xfrm>
        </p:spPr>
        <p:txBody>
          <a:bodyPr/>
          <a:lstStyle/>
          <a:p>
            <a:pPr marL="0" indent="0">
              <a:spcBef>
                <a:spcPts val="0"/>
              </a:spcBef>
              <a:spcAft>
                <a:spcPts val="1200"/>
              </a:spcAft>
              <a:buFont typeface="Arial" panose="020B0604020202020204" pitchFamily="34" charset="0"/>
              <a:buNone/>
            </a:pPr>
            <a:r>
              <a:rPr lang="en-AU" altLang="en-US" sz="2000" i="1" dirty="0">
                <a:latin typeface="Calibri" panose="020F0502020204030204" pitchFamily="34" charset="0"/>
              </a:rPr>
              <a:t>Primary health care is socially appropriate, universally accessible, scientifically sound first level care provided by health services and systems with a suitably trained workforce comprised of multi-disciplinary teams supported by integrated referral systems in a way that: gives priority to those most in need and addresses health inequalities; maximises community and individual self-reliance, participation and control; and involves collaboration and partnership with other sectors to promote public health. Comprehensive primary health care includes health promotion, illness prevention, treatment and care of the sick, community development, and advocacy and rehabilitation. </a:t>
            </a:r>
          </a:p>
          <a:p>
            <a:pPr marL="0" indent="0">
              <a:spcBef>
                <a:spcPts val="0"/>
              </a:spcBef>
              <a:spcAft>
                <a:spcPts val="1200"/>
              </a:spcAft>
              <a:buFont typeface="Arial" panose="020B0604020202020204" pitchFamily="34" charset="0"/>
              <a:buNone/>
            </a:pPr>
            <a:r>
              <a:rPr lang="en-AU" altLang="en-US" sz="2000" dirty="0">
                <a:latin typeface="Calibri" panose="020F0502020204030204" pitchFamily="34" charset="0"/>
              </a:rPr>
              <a:t>(PHCRIS 2016)</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itle 3"/>
          <p:cNvSpPr>
            <a:spLocks noGrp="1"/>
          </p:cNvSpPr>
          <p:nvPr>
            <p:ph type="title"/>
          </p:nvPr>
        </p:nvSpPr>
        <p:spPr/>
        <p:txBody>
          <a:bodyPr/>
          <a:lstStyle/>
          <a:p>
            <a:r>
              <a:rPr lang="en-AU" altLang="en-US" sz="4000" b="1" dirty="0">
                <a:latin typeface="Calibri" panose="020F0502020204030204" pitchFamily="34" charset="0"/>
              </a:rPr>
              <a:t>Population health</a:t>
            </a:r>
            <a:endParaRPr lang="en-US" altLang="en-US" b="1" dirty="0">
              <a:latin typeface="Calibri" panose="020F0502020204030204" pitchFamily="34" charset="0"/>
            </a:endParaRPr>
          </a:p>
        </p:txBody>
      </p:sp>
      <p:sp>
        <p:nvSpPr>
          <p:cNvPr id="63492" name="Content Placeholder 5"/>
          <p:cNvSpPr>
            <a:spLocks noGrp="1"/>
          </p:cNvSpPr>
          <p:nvPr>
            <p:ph idx="1"/>
          </p:nvPr>
        </p:nvSpPr>
        <p:spPr>
          <a:xfrm>
            <a:off x="457200" y="1063625"/>
            <a:ext cx="8229600" cy="3530600"/>
          </a:xfrm>
        </p:spPr>
        <p:txBody>
          <a:bodyPr/>
          <a:lstStyle/>
          <a:p>
            <a:pPr marL="0" indent="0">
              <a:spcBef>
                <a:spcPts val="0"/>
              </a:spcBef>
              <a:spcAft>
                <a:spcPts val="1200"/>
              </a:spcAft>
              <a:buFont typeface="Arial" panose="020B0604020202020204" pitchFamily="34" charset="0"/>
              <a:buNone/>
            </a:pPr>
            <a:r>
              <a:rPr lang="en-AU" altLang="en-US" sz="2400" dirty="0">
                <a:latin typeface="Calibri" panose="020F0502020204030204" pitchFamily="34" charset="0"/>
              </a:rPr>
              <a:t>Population health is defined as </a:t>
            </a:r>
            <a:r>
              <a:rPr lang="en-AU" altLang="en-US" sz="2400" i="1" dirty="0">
                <a:latin typeface="Calibri" panose="020F0502020204030204" pitchFamily="34" charset="0"/>
              </a:rPr>
              <a:t>“the health of a population as measured by health status indicators and as influenced by social, economic and physical environments, personal health practices, individual capacity and coping skills, human biology, early childhood development, and health services”. </a:t>
            </a:r>
          </a:p>
          <a:p>
            <a:pPr marL="0" indent="0">
              <a:spcBef>
                <a:spcPts val="0"/>
              </a:spcBef>
              <a:spcAft>
                <a:spcPts val="1200"/>
              </a:spcAft>
              <a:buFont typeface="Arial" panose="020B0604020202020204" pitchFamily="34" charset="0"/>
              <a:buNone/>
            </a:pPr>
            <a:r>
              <a:rPr lang="en-AU" altLang="en-US" sz="2400" dirty="0">
                <a:latin typeface="Calibri" panose="020F0502020204030204" pitchFamily="34" charset="0"/>
              </a:rPr>
              <a:t>(Dunn &amp; Hayes 1999)</a:t>
            </a:r>
            <a:endParaRPr lang="en-US" altLang="en-US" sz="1800" dirty="0">
              <a:latin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itle 3"/>
          <p:cNvSpPr>
            <a:spLocks noGrp="1"/>
          </p:cNvSpPr>
          <p:nvPr>
            <p:ph type="title"/>
          </p:nvPr>
        </p:nvSpPr>
        <p:spPr/>
        <p:txBody>
          <a:bodyPr/>
          <a:lstStyle/>
          <a:p>
            <a:r>
              <a:rPr lang="en-AU" altLang="en-US" sz="4000" b="1" dirty="0">
                <a:latin typeface="Calibri" panose="020F0502020204030204" pitchFamily="34" charset="0"/>
              </a:rPr>
              <a:t>Population health</a:t>
            </a:r>
            <a:endParaRPr lang="en-US" altLang="en-US" b="1" dirty="0">
              <a:latin typeface="Calibri" panose="020F0502020204030204" pitchFamily="34" charset="0"/>
            </a:endParaRPr>
          </a:p>
        </p:txBody>
      </p:sp>
      <p:sp>
        <p:nvSpPr>
          <p:cNvPr id="65540" name="Content Placeholder 5"/>
          <p:cNvSpPr>
            <a:spLocks noGrp="1"/>
          </p:cNvSpPr>
          <p:nvPr>
            <p:ph idx="1"/>
          </p:nvPr>
        </p:nvSpPr>
        <p:spPr>
          <a:xfrm>
            <a:off x="457200" y="1063625"/>
            <a:ext cx="8229600" cy="3530600"/>
          </a:xfrm>
        </p:spPr>
        <p:txBody>
          <a:bodyPr/>
          <a:lstStyle/>
          <a:p>
            <a:pPr marL="0" indent="0">
              <a:spcBef>
                <a:spcPts val="0"/>
              </a:spcBef>
              <a:spcAft>
                <a:spcPts val="1200"/>
              </a:spcAft>
              <a:buFont typeface="Arial" panose="020B0604020202020204" pitchFamily="34" charset="0"/>
              <a:buNone/>
            </a:pPr>
            <a:r>
              <a:rPr lang="en-AU" altLang="en-US" sz="2400" dirty="0">
                <a:latin typeface="Calibri" panose="020F0502020204030204" pitchFamily="34" charset="0"/>
              </a:rPr>
              <a:t>Population health focuses on understanding health and disease in community, and on improving health and well-being through priority health approaches addressing the disparities in health status between social groups.</a:t>
            </a:r>
          </a:p>
          <a:p>
            <a:pPr marL="0" indent="0">
              <a:spcBef>
                <a:spcPts val="0"/>
              </a:spcBef>
              <a:spcAft>
                <a:spcPts val="1200"/>
              </a:spcAft>
              <a:buFont typeface="Arial" panose="020B0604020202020204" pitchFamily="34" charset="0"/>
              <a:buNone/>
            </a:pPr>
            <a:r>
              <a:rPr lang="en-AU" altLang="en-US" sz="2400" dirty="0">
                <a:latin typeface="Calibri" panose="020F0502020204030204" pitchFamily="34" charset="0"/>
              </a:rPr>
              <a:t>(AIHW 2016)</a:t>
            </a:r>
            <a:endParaRPr lang="en-US" altLang="en-US" sz="2400" dirty="0">
              <a:latin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3"/>
          <p:cNvSpPr>
            <a:spLocks noGrp="1"/>
          </p:cNvSpPr>
          <p:nvPr>
            <p:ph type="title"/>
          </p:nvPr>
        </p:nvSpPr>
        <p:spPr/>
        <p:txBody>
          <a:bodyPr/>
          <a:lstStyle/>
          <a:p>
            <a:r>
              <a:rPr lang="en-AU" altLang="en-US" sz="4000" b="1" dirty="0">
                <a:latin typeface="Calibri" panose="020F0502020204030204" pitchFamily="34" charset="0"/>
              </a:rPr>
              <a:t>Population health and CQI</a:t>
            </a:r>
            <a:endParaRPr lang="en-US" altLang="en-US" b="1" dirty="0">
              <a:latin typeface="Calibri" panose="020F0502020204030204" pitchFamily="34" charset="0"/>
            </a:endParaRPr>
          </a:p>
        </p:txBody>
      </p:sp>
      <p:pic>
        <p:nvPicPr>
          <p:cNvPr id="6758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138" y="962025"/>
            <a:ext cx="3614737"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lowchart: Connector 6"/>
          <p:cNvSpPr/>
          <p:nvPr/>
        </p:nvSpPr>
        <p:spPr>
          <a:xfrm>
            <a:off x="1270000" y="1651000"/>
            <a:ext cx="2428875" cy="2239963"/>
          </a:xfrm>
          <a:prstGeom prst="flowChartConnector">
            <a:avLst/>
          </a:prstGeom>
          <a:noFill/>
        </p:spPr>
        <p:style>
          <a:lnRef idx="2">
            <a:schemeClr val="dk1"/>
          </a:lnRef>
          <a:fillRef idx="1">
            <a:schemeClr val="lt1"/>
          </a:fillRef>
          <a:effectRef idx="0">
            <a:schemeClr val="dk1"/>
          </a:effectRef>
          <a:fontRef idx="minor">
            <a:schemeClr val="dk1"/>
          </a:fontRef>
        </p:style>
        <p:txBody>
          <a:bodyPr anchor="ctr"/>
          <a:lstStyle/>
          <a:p>
            <a:pPr>
              <a:defRPr/>
            </a:pPr>
            <a:endParaRPr lang="en-US"/>
          </a:p>
        </p:txBody>
      </p:sp>
      <p:sp>
        <p:nvSpPr>
          <p:cNvPr id="8" name="Text Box 2"/>
          <p:cNvSpPr txBox="1">
            <a:spLocks noChangeArrowheads="1"/>
          </p:cNvSpPr>
          <p:nvPr/>
        </p:nvSpPr>
        <p:spPr bwMode="auto">
          <a:xfrm>
            <a:off x="5716270" y="2160270"/>
            <a:ext cx="1653540" cy="411480"/>
          </a:xfrm>
          <a:prstGeom prst="rect">
            <a:avLst/>
          </a:prstGeom>
          <a:solidFill>
            <a:schemeClr val="tx1"/>
          </a:solidFill>
          <a:ln>
            <a:headEnd/>
            <a:tailEnd/>
          </a:ln>
        </p:spPr>
        <p:style>
          <a:lnRef idx="0">
            <a:schemeClr val="dk1"/>
          </a:lnRef>
          <a:fillRef idx="3">
            <a:schemeClr val="dk1"/>
          </a:fillRef>
          <a:effectRef idx="3">
            <a:schemeClr val="dk1"/>
          </a:effectRef>
          <a:fontRef idx="minor">
            <a:schemeClr val="lt1"/>
          </a:fontRef>
        </p:style>
        <p:txBody>
          <a:bodyPr anchor="ctr"/>
          <a:lstStyle/>
          <a:p>
            <a:pPr algn="ctr">
              <a:lnSpc>
                <a:spcPct val="150000"/>
              </a:lnSpc>
              <a:spcBef>
                <a:spcPts val="0"/>
              </a:spcBef>
              <a:spcAft>
                <a:spcPts val="0"/>
              </a:spcAft>
              <a:defRPr/>
            </a:pPr>
            <a:r>
              <a:rPr lang="en-AU" sz="1400" b="1" dirty="0">
                <a:latin typeface="Calibri" panose="020F0502020204030204" pitchFamily="34" charset="0"/>
                <a:ea typeface="Times New Roman" panose="02020603050405020304" pitchFamily="18" charset="0"/>
                <a:cs typeface="Times New Roman" panose="02020603050405020304" pitchFamily="18" charset="0"/>
              </a:rPr>
              <a:t>Population focus</a:t>
            </a:r>
            <a:endParaRPr lang="en-US"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Text Box 2"/>
          <p:cNvSpPr txBox="1">
            <a:spLocks noChangeArrowheads="1"/>
          </p:cNvSpPr>
          <p:nvPr/>
        </p:nvSpPr>
        <p:spPr bwMode="auto">
          <a:xfrm>
            <a:off x="5716270" y="3293186"/>
            <a:ext cx="1653540" cy="411480"/>
          </a:xfrm>
          <a:prstGeom prst="rect">
            <a:avLst/>
          </a:prstGeom>
          <a:solidFill>
            <a:schemeClr val="tx1"/>
          </a:solidFill>
          <a:ln>
            <a:headEnd/>
            <a:tailEnd/>
          </a:ln>
        </p:spPr>
        <p:style>
          <a:lnRef idx="0">
            <a:schemeClr val="dk1"/>
          </a:lnRef>
          <a:fillRef idx="3">
            <a:schemeClr val="dk1"/>
          </a:fillRef>
          <a:effectRef idx="3">
            <a:schemeClr val="dk1"/>
          </a:effectRef>
          <a:fontRef idx="minor">
            <a:schemeClr val="lt1"/>
          </a:fontRef>
        </p:style>
        <p:txBody>
          <a:bodyPr anchor="ctr"/>
          <a:lstStyle/>
          <a:p>
            <a:pPr algn="ctr">
              <a:lnSpc>
                <a:spcPct val="150000"/>
              </a:lnSpc>
              <a:spcBef>
                <a:spcPts val="0"/>
              </a:spcBef>
              <a:spcAft>
                <a:spcPts val="0"/>
              </a:spcAft>
              <a:defRPr/>
            </a:pPr>
            <a:r>
              <a:rPr lang="en-AU" sz="1400" b="1" dirty="0">
                <a:latin typeface="Calibri" panose="020F0502020204030204" pitchFamily="34" charset="0"/>
                <a:ea typeface="Times New Roman" panose="02020603050405020304" pitchFamily="18" charset="0"/>
                <a:cs typeface="Times New Roman" panose="02020603050405020304" pitchFamily="18" charset="0"/>
              </a:rPr>
              <a:t>Individual focus</a:t>
            </a:r>
            <a:endParaRPr lang="en-US" sz="1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Left Arrow 9"/>
          <p:cNvSpPr/>
          <p:nvPr/>
        </p:nvSpPr>
        <p:spPr>
          <a:xfrm>
            <a:off x="3647961" y="2160270"/>
            <a:ext cx="2018106" cy="447599"/>
          </a:xfrm>
          <a:prstGeom prst="leftArrow">
            <a:avLst/>
          </a:prstGeom>
          <a:solidFill>
            <a:schemeClr val="tx1"/>
          </a:solidFill>
        </p:spPr>
        <p:style>
          <a:lnRef idx="0">
            <a:schemeClr val="dk1"/>
          </a:lnRef>
          <a:fillRef idx="3">
            <a:schemeClr val="dk1"/>
          </a:fillRef>
          <a:effectRef idx="3">
            <a:schemeClr val="dk1"/>
          </a:effectRef>
          <a:fontRef idx="minor">
            <a:schemeClr val="lt1"/>
          </a:fontRef>
        </p:style>
        <p:txBody>
          <a:bodyPr anchor="ctr"/>
          <a:lstStyle/>
          <a:p>
            <a:pPr>
              <a:defRPr/>
            </a:pPr>
            <a:endParaRPr lang="en-US"/>
          </a:p>
        </p:txBody>
      </p:sp>
      <p:sp>
        <p:nvSpPr>
          <p:cNvPr id="11" name="Left Arrow 10"/>
          <p:cNvSpPr/>
          <p:nvPr/>
        </p:nvSpPr>
        <p:spPr>
          <a:xfrm>
            <a:off x="3938613" y="3293186"/>
            <a:ext cx="1718590" cy="453670"/>
          </a:xfrm>
          <a:prstGeom prst="leftArrow">
            <a:avLst/>
          </a:prstGeom>
          <a:solidFill>
            <a:schemeClr val="tx1"/>
          </a:solidFill>
        </p:spPr>
        <p:style>
          <a:lnRef idx="0">
            <a:schemeClr val="dk1"/>
          </a:lnRef>
          <a:fillRef idx="3">
            <a:schemeClr val="dk1"/>
          </a:fillRef>
          <a:effectRef idx="3">
            <a:schemeClr val="dk1"/>
          </a:effectRef>
          <a:fontRef idx="minor">
            <a:schemeClr val="lt1"/>
          </a:fontRef>
        </p:style>
        <p:txBody>
          <a:bodyPr anchor="ctr"/>
          <a:lstStyle/>
          <a:p>
            <a:pPr>
              <a:defRPr/>
            </a:pPr>
            <a:endParaRPr lang="en-US"/>
          </a:p>
        </p:txBody>
      </p:sp>
      <p:sp>
        <p:nvSpPr>
          <p:cNvPr id="2" name="Rectangle 1"/>
          <p:cNvSpPr/>
          <p:nvPr/>
        </p:nvSpPr>
        <p:spPr>
          <a:xfrm>
            <a:off x="2816860" y="4732066"/>
            <a:ext cx="4572000" cy="400110"/>
          </a:xfrm>
          <a:prstGeom prst="rect">
            <a:avLst/>
          </a:prstGeom>
        </p:spPr>
        <p:txBody>
          <a:bodyPr>
            <a:spAutoFit/>
          </a:bodyPr>
          <a:lstStyle/>
          <a:p>
            <a:r>
              <a:rPr lang="en-AU" sz="1000" b="1" dirty="0">
                <a:solidFill>
                  <a:schemeClr val="bg1"/>
                </a:solidFill>
              </a:rPr>
              <a:t>Source: </a:t>
            </a:r>
            <a:r>
              <a:rPr lang="en-AU" sz="1000" dirty="0">
                <a:solidFill>
                  <a:schemeClr val="bg1"/>
                </a:solidFill>
              </a:rPr>
              <a:t>http://www.safetyandquality.gov.au/wp-content/uploads/2015/07/Infographic-Health-literacy-in-Australia.jpg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itle 3"/>
          <p:cNvSpPr>
            <a:spLocks noGrp="1"/>
          </p:cNvSpPr>
          <p:nvPr>
            <p:ph type="title"/>
          </p:nvPr>
        </p:nvSpPr>
        <p:spPr/>
        <p:txBody>
          <a:bodyPr/>
          <a:lstStyle/>
          <a:p>
            <a:r>
              <a:rPr lang="en-AU" altLang="en-US" sz="4000" b="1" dirty="0">
                <a:latin typeface="Calibri" panose="020F0502020204030204" pitchFamily="34" charset="0"/>
              </a:rPr>
              <a:t>Population health and CQI</a:t>
            </a:r>
            <a:endParaRPr lang="en-US" altLang="en-US" b="1" dirty="0">
              <a:latin typeface="Calibri" panose="020F0502020204030204" pitchFamily="34" charset="0"/>
            </a:endParaRPr>
          </a:p>
        </p:txBody>
      </p:sp>
      <p:pic>
        <p:nvPicPr>
          <p:cNvPr id="69636" name="Picture 2" descr="http://www.aph.gov.au/~/media/wopapub/senate/committee/indig_ctte/reports/2008/report1/c02_1_gif.ash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62163" y="854075"/>
            <a:ext cx="4873625"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
          <p:cNvSpPr>
            <a:spLocks noChangeArrowheads="1"/>
          </p:cNvSpPr>
          <p:nvPr/>
        </p:nvSpPr>
        <p:spPr bwMode="auto">
          <a:xfrm>
            <a:off x="2608263" y="4810125"/>
            <a:ext cx="68278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US" altLang="en-US" sz="1000" b="1" dirty="0">
                <a:solidFill>
                  <a:schemeClr val="bg1"/>
                </a:solidFill>
                <a:latin typeface="Calibri" panose="020F0502020204030204" pitchFamily="34" charset="0"/>
              </a:rPr>
              <a:t>Source: </a:t>
            </a:r>
            <a:r>
              <a:rPr lang="en-US" altLang="en-US" sz="1000" dirty="0">
                <a:solidFill>
                  <a:schemeClr val="bg1"/>
                </a:solidFill>
                <a:latin typeface="Calibri" panose="020F0502020204030204" pitchFamily="34" charset="0"/>
              </a:rPr>
              <a:t>http://www.aph.gov.au/~/media/wopapub/senate/committee/indig_ctte/reports/2008/report1/c02_1_gif.ashx</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itle 3"/>
          <p:cNvSpPr>
            <a:spLocks noGrp="1"/>
          </p:cNvSpPr>
          <p:nvPr>
            <p:ph type="title"/>
          </p:nvPr>
        </p:nvSpPr>
        <p:spPr/>
        <p:txBody>
          <a:bodyPr/>
          <a:lstStyle/>
          <a:p>
            <a:r>
              <a:rPr lang="en-AU" altLang="en-US" sz="4000" b="1" dirty="0">
                <a:latin typeface="Calibri" panose="020F0502020204030204" pitchFamily="34" charset="0"/>
              </a:rPr>
              <a:t>Learning activity</a:t>
            </a:r>
            <a:endParaRPr lang="en-US" altLang="en-US" b="1" dirty="0">
              <a:latin typeface="Calibri" panose="020F0502020204030204" pitchFamily="34" charset="0"/>
            </a:endParaRPr>
          </a:p>
        </p:txBody>
      </p:sp>
      <p:pic>
        <p:nvPicPr>
          <p:cNvPr id="7168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0238" y="906463"/>
            <a:ext cx="5278817"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54288" y="4837576"/>
            <a:ext cx="5776911" cy="246221"/>
          </a:xfrm>
          <a:prstGeom prst="rect">
            <a:avLst/>
          </a:prstGeom>
        </p:spPr>
        <p:txBody>
          <a:bodyPr wrap="square">
            <a:spAutoFit/>
          </a:bodyPr>
          <a:lstStyle/>
          <a:p>
            <a:r>
              <a:rPr lang="en-AU" sz="1000" b="1" dirty="0">
                <a:solidFill>
                  <a:schemeClr val="bg1"/>
                </a:solidFill>
              </a:rPr>
              <a:t>Source: </a:t>
            </a:r>
            <a:r>
              <a:rPr lang="en-AU" sz="1000" dirty="0">
                <a:solidFill>
                  <a:schemeClr val="bg1"/>
                </a:solidFill>
              </a:rPr>
              <a:t>http://</a:t>
            </a:r>
            <a:r>
              <a:rPr lang="en-AU" sz="1000" dirty="0" err="1">
                <a:solidFill>
                  <a:schemeClr val="bg1"/>
                </a:solidFill>
              </a:rPr>
              <a:t>www.druginfo.adf.org.au</a:t>
            </a:r>
            <a:r>
              <a:rPr lang="en-AU" sz="1000" dirty="0">
                <a:solidFill>
                  <a:schemeClr val="bg1"/>
                </a:solidFill>
              </a:rPr>
              <a:t>/attachments/article/1489/15A934_AU_DrugFoundation.pdf </a:t>
            </a:r>
            <a:endParaRPr lang="en-US" sz="1000" dirty="0">
              <a:solidFill>
                <a:schemeClr val="bg1"/>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3"/>
          <p:cNvSpPr>
            <a:spLocks noGrp="1"/>
          </p:cNvSpPr>
          <p:nvPr>
            <p:ph type="title"/>
          </p:nvPr>
        </p:nvSpPr>
        <p:spPr>
          <a:xfrm>
            <a:off x="122238" y="0"/>
            <a:ext cx="8839200" cy="857250"/>
          </a:xfrm>
        </p:spPr>
        <p:txBody>
          <a:bodyPr/>
          <a:lstStyle/>
          <a:p>
            <a:r>
              <a:rPr lang="en-AU" altLang="en-US" sz="4000" b="1" dirty="0">
                <a:latin typeface="Calibri" panose="020F0502020204030204" pitchFamily="34" charset="0"/>
              </a:rPr>
              <a:t>Before we move forward let’s look back</a:t>
            </a:r>
            <a:endParaRPr lang="en-US" altLang="en-US" b="1" dirty="0">
              <a:latin typeface="Calibri" panose="020F0502020204030204" pitchFamily="34" charset="0"/>
            </a:endParaRPr>
          </a:p>
        </p:txBody>
      </p:sp>
      <p:pic>
        <p:nvPicPr>
          <p:cNvPr id="7373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27125" y="762000"/>
            <a:ext cx="7426325" cy="3511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16692" y="4768098"/>
            <a:ext cx="6573308" cy="369332"/>
          </a:xfrm>
          <a:prstGeom prst="rect">
            <a:avLst/>
          </a:prstGeom>
          <a:noFill/>
        </p:spPr>
        <p:txBody>
          <a:bodyPr wrap="square" rtlCol="0">
            <a:spAutoFit/>
          </a:bodyPr>
          <a:lstStyle/>
          <a:p>
            <a:r>
              <a:rPr lang="en-AU" sz="900" b="1" dirty="0">
                <a:solidFill>
                  <a:schemeClr val="bg1"/>
                </a:solidFill>
              </a:rPr>
              <a:t>Source: </a:t>
            </a:r>
            <a:r>
              <a:rPr lang="en-US" sz="900" dirty="0">
                <a:solidFill>
                  <a:schemeClr val="bg1"/>
                </a:solidFill>
              </a:rPr>
              <a:t>Price, M. 2014. The Story of Improvement and the Role of Culture and Standards. TMI Enterprises. http://www.slideshare.net/MarkLeeson/mike-price-the-story-of-improvement-and-the-role-of-culture-and-standards</a:t>
            </a:r>
            <a:r>
              <a:rPr lang="en-AU" sz="900" dirty="0">
                <a:solidFill>
                  <a:schemeClr val="bg1"/>
                </a:solidFill>
              </a:rPr>
              <a:t> </a:t>
            </a:r>
            <a:endParaRPr lang="en-US" sz="900" dirty="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3"/>
          <p:cNvSpPr>
            <a:spLocks noGrp="1"/>
          </p:cNvSpPr>
          <p:nvPr>
            <p:ph type="title"/>
          </p:nvPr>
        </p:nvSpPr>
        <p:spPr>
          <a:xfrm>
            <a:off x="223838" y="206375"/>
            <a:ext cx="8747125" cy="857250"/>
          </a:xfrm>
        </p:spPr>
        <p:txBody>
          <a:bodyPr/>
          <a:lstStyle/>
          <a:p>
            <a:r>
              <a:rPr lang="en-AU" altLang="en-US" sz="3600" b="1" dirty="0">
                <a:latin typeface="Calibri" panose="020F0502020204030204" pitchFamily="34" charset="0"/>
              </a:rPr>
              <a:t>CQI is now a global approach for improving health care quality</a:t>
            </a:r>
            <a:endParaRPr lang="en-US" altLang="en-US" sz="4000" b="1" dirty="0">
              <a:latin typeface="Calibri" panose="020F0502020204030204" pitchFamily="34" charset="0"/>
            </a:endParaRPr>
          </a:p>
        </p:txBody>
      </p:sp>
      <p:sp>
        <p:nvSpPr>
          <p:cNvPr id="75780" name="Content Placeholder 2"/>
          <p:cNvSpPr>
            <a:spLocks noGrp="1"/>
          </p:cNvSpPr>
          <p:nvPr>
            <p:ph idx="1"/>
          </p:nvPr>
        </p:nvSpPr>
        <p:spPr>
          <a:xfrm>
            <a:off x="457200" y="1200150"/>
            <a:ext cx="8229600" cy="3524250"/>
          </a:xfrm>
        </p:spPr>
        <p:txBody>
          <a:bodyPr/>
          <a:lstStyle/>
          <a:p>
            <a:pPr>
              <a:spcBef>
                <a:spcPts val="0"/>
              </a:spcBef>
              <a:spcAft>
                <a:spcPts val="1200"/>
              </a:spcAft>
            </a:pPr>
            <a:r>
              <a:rPr lang="en-AU" altLang="en-US" sz="2400" dirty="0">
                <a:latin typeface="Calibri" panose="020F0502020204030204" pitchFamily="34" charset="0"/>
              </a:rPr>
              <a:t>Started moving away from looking and assessing past health care activities – known as quality assurance</a:t>
            </a:r>
          </a:p>
          <a:p>
            <a:pPr>
              <a:spcBef>
                <a:spcPts val="0"/>
              </a:spcBef>
              <a:spcAft>
                <a:spcPts val="1200"/>
              </a:spcAft>
            </a:pPr>
            <a:r>
              <a:rPr lang="en-AU" altLang="en-US" sz="2400" dirty="0">
                <a:latin typeface="Calibri" panose="020F0502020204030204" pitchFamily="34" charset="0"/>
              </a:rPr>
              <a:t>Began using </a:t>
            </a:r>
            <a:r>
              <a:rPr lang="en-AU" altLang="en-US" sz="2400" b="1" u="sng" dirty="0">
                <a:latin typeface="Calibri" panose="020F0502020204030204" pitchFamily="34" charset="0"/>
              </a:rPr>
              <a:t>proactive and forward looking methods </a:t>
            </a:r>
            <a:r>
              <a:rPr lang="en-AU" altLang="en-US" sz="2400" dirty="0">
                <a:latin typeface="Calibri" panose="020F0502020204030204" pitchFamily="34" charset="0"/>
              </a:rPr>
              <a:t>like CQI </a:t>
            </a:r>
          </a:p>
          <a:p>
            <a:pPr lvl="1">
              <a:spcBef>
                <a:spcPts val="0"/>
              </a:spcBef>
              <a:spcAft>
                <a:spcPts val="1200"/>
              </a:spcAft>
            </a:pPr>
            <a:r>
              <a:rPr lang="en-AU" altLang="en-US" sz="2000" dirty="0">
                <a:latin typeface="Calibri" panose="020F0502020204030204" pitchFamily="34" charset="0"/>
              </a:rPr>
              <a:t>Why? - Based on the idea that improving the service as a whole (that is the service system) and steps in providing care (that is care processes) in a continuous ongoing manner can lead to better outcomes.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Title 3"/>
          <p:cNvSpPr>
            <a:spLocks noGrp="1"/>
          </p:cNvSpPr>
          <p:nvPr>
            <p:ph type="title"/>
          </p:nvPr>
        </p:nvSpPr>
        <p:spPr>
          <a:xfrm>
            <a:off x="223838" y="206375"/>
            <a:ext cx="8747125" cy="857250"/>
          </a:xfrm>
        </p:spPr>
        <p:txBody>
          <a:bodyPr/>
          <a:lstStyle/>
          <a:p>
            <a:r>
              <a:rPr lang="en-AU" altLang="en-US" sz="3600">
                <a:latin typeface="Calibri" panose="020F0502020204030204" pitchFamily="34" charset="0"/>
              </a:rPr>
              <a:t>Drivers and mechanisms of quality in PHC</a:t>
            </a:r>
            <a:endParaRPr lang="en-US" altLang="en-US" sz="4000">
              <a:latin typeface="Calibri" panose="020F0502020204030204" pitchFamily="34" charset="0"/>
            </a:endParaRPr>
          </a:p>
        </p:txBody>
      </p:sp>
      <p:pic>
        <p:nvPicPr>
          <p:cNvPr id="77828" name="Picture 7" descr="https://abroadalways.files.wordpress.com/2015/03/umbrellla-red-london-rai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138" y="1063624"/>
            <a:ext cx="3490667" cy="355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TextBox 8"/>
          <p:cNvSpPr txBox="1">
            <a:spLocks noChangeArrowheads="1"/>
          </p:cNvSpPr>
          <p:nvPr/>
        </p:nvSpPr>
        <p:spPr bwMode="auto">
          <a:xfrm>
            <a:off x="3414713" y="1935163"/>
            <a:ext cx="2365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400" b="1">
                <a:solidFill>
                  <a:schemeClr val="bg1"/>
                </a:solidFill>
                <a:latin typeface="Calibri" panose="020F0502020204030204" pitchFamily="34" charset="0"/>
              </a:rPr>
              <a:t>Quality Umbrella</a:t>
            </a:r>
            <a:endParaRPr lang="en-US" altLang="en-US" sz="2400" b="1">
              <a:solidFill>
                <a:schemeClr val="bg1"/>
              </a:solidFill>
              <a:latin typeface="Calibri" panose="020F0502020204030204" pitchFamily="34" charset="0"/>
            </a:endParaRPr>
          </a:p>
        </p:txBody>
      </p:sp>
      <p:sp>
        <p:nvSpPr>
          <p:cNvPr id="77830" name="TextBox 9"/>
          <p:cNvSpPr txBox="1">
            <a:spLocks noChangeArrowheads="1"/>
          </p:cNvSpPr>
          <p:nvPr/>
        </p:nvSpPr>
        <p:spPr bwMode="auto">
          <a:xfrm>
            <a:off x="3814763" y="2646363"/>
            <a:ext cx="563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000" b="1" dirty="0">
                <a:latin typeface="Calibri" panose="020F0502020204030204" pitchFamily="34" charset="0"/>
              </a:rPr>
              <a:t>CQI</a:t>
            </a:r>
            <a:endParaRPr lang="en-US" altLang="en-US" sz="2000" b="1" dirty="0">
              <a:latin typeface="Calibri" panose="020F0502020204030204" pitchFamily="34" charset="0"/>
            </a:endParaRPr>
          </a:p>
        </p:txBody>
      </p:sp>
      <p:sp>
        <p:nvSpPr>
          <p:cNvPr id="77831" name="TextBox 11"/>
          <p:cNvSpPr txBox="1">
            <a:spLocks noChangeArrowheads="1"/>
          </p:cNvSpPr>
          <p:nvPr/>
        </p:nvSpPr>
        <p:spPr bwMode="auto">
          <a:xfrm>
            <a:off x="4670425" y="2895600"/>
            <a:ext cx="160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000" b="1" dirty="0">
                <a:latin typeface="Calibri" panose="020F0502020204030204" pitchFamily="34" charset="0"/>
              </a:rPr>
              <a:t>Accreditation</a:t>
            </a:r>
            <a:endParaRPr lang="en-US" altLang="en-US" sz="2400" b="1" dirty="0">
              <a:latin typeface="Calibri" panose="020F0502020204030204" pitchFamily="34" charset="0"/>
            </a:endParaRPr>
          </a:p>
        </p:txBody>
      </p:sp>
      <p:sp>
        <p:nvSpPr>
          <p:cNvPr id="77832" name="TextBox 12"/>
          <p:cNvSpPr txBox="1">
            <a:spLocks noChangeArrowheads="1"/>
          </p:cNvSpPr>
          <p:nvPr/>
        </p:nvSpPr>
        <p:spPr bwMode="auto">
          <a:xfrm>
            <a:off x="3846513" y="3117850"/>
            <a:ext cx="668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2000" b="1">
                <a:latin typeface="Calibri" panose="020F0502020204030204" pitchFamily="34" charset="0"/>
              </a:rPr>
              <a:t>nKPI</a:t>
            </a:r>
            <a:endParaRPr lang="en-US" altLang="en-US" sz="2400" b="1">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1"/>
          <p:cNvSpPr>
            <a:spLocks noGrp="1"/>
          </p:cNvSpPr>
          <p:nvPr>
            <p:ph idx="1"/>
          </p:nvPr>
        </p:nvSpPr>
        <p:spPr>
          <a:xfrm>
            <a:off x="457200" y="395207"/>
            <a:ext cx="8229600" cy="4184542"/>
          </a:xfrm>
        </p:spPr>
        <p:txBody>
          <a:bodyPr/>
          <a:lstStyle/>
          <a:p>
            <a:pPr marL="0" indent="0">
              <a:spcBef>
                <a:spcPts val="0"/>
              </a:spcBef>
              <a:spcAft>
                <a:spcPts val="1200"/>
              </a:spcAft>
              <a:buNone/>
              <a:defRPr/>
            </a:pPr>
            <a:r>
              <a:rPr lang="en-AU" altLang="en-US" sz="2800" dirty="0">
                <a:latin typeface="Calibri" panose="020F0502020204030204" pitchFamily="34" charset="0"/>
              </a:rPr>
              <a:t>When tailoring the modules, it is recommended that you ensure the </a:t>
            </a:r>
            <a:r>
              <a:rPr lang="en-AU" altLang="en-US" sz="2800" b="1" u="sng" dirty="0">
                <a:latin typeface="Calibri" panose="020F0502020204030204" pitchFamily="34" charset="0"/>
              </a:rPr>
              <a:t>quality of content </a:t>
            </a:r>
            <a:r>
              <a:rPr lang="en-AU" altLang="en-US" sz="2800" dirty="0">
                <a:latin typeface="Calibri" panose="020F0502020204030204" pitchFamily="34" charset="0"/>
              </a:rPr>
              <a:t>and the </a:t>
            </a:r>
            <a:r>
              <a:rPr lang="en-AU" altLang="en-US" sz="2800" b="1" u="sng" dirty="0">
                <a:latin typeface="Calibri" panose="020F0502020204030204" pitchFamily="34" charset="0"/>
              </a:rPr>
              <a:t>intended outcome </a:t>
            </a:r>
            <a:r>
              <a:rPr lang="en-AU" altLang="en-US" sz="2800" dirty="0">
                <a:latin typeface="Calibri" panose="020F0502020204030204" pitchFamily="34" charset="0"/>
              </a:rPr>
              <a:t>of the tool is </a:t>
            </a:r>
            <a:r>
              <a:rPr lang="en-AU" altLang="en-US" sz="2800" b="1" u="sng" dirty="0">
                <a:latin typeface="Calibri" panose="020F0502020204030204" pitchFamily="34" charset="0"/>
              </a:rPr>
              <a:t>maintained </a:t>
            </a:r>
            <a:r>
              <a:rPr lang="en-AU" altLang="en-US" sz="2800" dirty="0">
                <a:latin typeface="Calibri" panose="020F0502020204030204" pitchFamily="34" charset="0"/>
              </a:rPr>
              <a:t>and where relevant </a:t>
            </a:r>
            <a:r>
              <a:rPr lang="en-AU" altLang="en-US" sz="2800" b="1" u="sng" dirty="0">
                <a:latin typeface="Calibri" panose="020F0502020204030204" pitchFamily="34" charset="0"/>
              </a:rPr>
              <a:t>consistent </a:t>
            </a:r>
            <a:r>
              <a:rPr lang="en-AU" altLang="en-US" sz="2800" dirty="0">
                <a:latin typeface="Calibri" panose="020F0502020204030204" pitchFamily="34" charset="0"/>
              </a:rPr>
              <a:t>with the </a:t>
            </a:r>
            <a:r>
              <a:rPr lang="en-AU" altLang="en-US" sz="2800" b="1" dirty="0">
                <a:latin typeface="Calibri" panose="020F0502020204030204" pitchFamily="34" charset="0"/>
              </a:rPr>
              <a:t>National CQI Framework for Aboriginal and Torres Strait Islander Primary Health Care</a:t>
            </a:r>
            <a:r>
              <a:rPr lang="en-AU" altLang="en-US" sz="2800" dirty="0">
                <a:latin typeface="Calibri" panose="020F0502020204030204" pitchFamily="34" charset="0"/>
              </a:rPr>
              <a:t>. </a:t>
            </a:r>
            <a:endParaRPr lang="en-US" sz="2800" dirty="0">
              <a:latin typeface="Calibri" panose="020F0502020204030204" pitchFamily="34" charset="0"/>
            </a:endParaRPr>
          </a:p>
        </p:txBody>
      </p:sp>
    </p:spTree>
    <p:extLst>
      <p:ext uri="{BB962C8B-B14F-4D97-AF65-F5344CB8AC3E}">
        <p14:creationId xmlns:p14="http://schemas.microsoft.com/office/powerpoint/2010/main" val="22190386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itle 3"/>
          <p:cNvSpPr>
            <a:spLocks noGrp="1"/>
          </p:cNvSpPr>
          <p:nvPr>
            <p:ph type="title"/>
          </p:nvPr>
        </p:nvSpPr>
        <p:spPr/>
        <p:txBody>
          <a:bodyPr/>
          <a:lstStyle/>
          <a:p>
            <a:r>
              <a:rPr lang="en-AU" altLang="en-US" sz="3600" b="1" dirty="0">
                <a:latin typeface="Calibri" panose="020F0502020204030204" pitchFamily="34" charset="0"/>
              </a:rPr>
              <a:t>Mechanisms to embed quality activities into PHC services</a:t>
            </a:r>
            <a:endParaRPr lang="en-US" altLang="en-US" sz="4000" b="1" dirty="0">
              <a:latin typeface="Calibri" panose="020F0502020204030204" pitchFamily="34" charset="0"/>
            </a:endParaRPr>
          </a:p>
        </p:txBody>
      </p:sp>
      <p:sp>
        <p:nvSpPr>
          <p:cNvPr id="2" name="Content Placeholder 1"/>
          <p:cNvSpPr>
            <a:spLocks noGrp="1"/>
          </p:cNvSpPr>
          <p:nvPr>
            <p:ph sz="half" idx="1"/>
          </p:nvPr>
        </p:nvSpPr>
        <p:spPr>
          <a:xfrm>
            <a:off x="457200" y="987425"/>
            <a:ext cx="8148638" cy="4156075"/>
          </a:xfrm>
        </p:spPr>
        <p:txBody>
          <a:bodyPr/>
          <a:lstStyle/>
          <a:p>
            <a:pPr marL="0" indent="0">
              <a:spcBef>
                <a:spcPts val="0"/>
              </a:spcBef>
              <a:spcAft>
                <a:spcPts val="600"/>
              </a:spcAft>
              <a:buFont typeface="Arial" panose="020B0604020202020204" pitchFamily="34" charset="0"/>
              <a:buNone/>
              <a:defRPr/>
            </a:pPr>
            <a:r>
              <a:rPr lang="en-AU" sz="2200" b="1" dirty="0">
                <a:latin typeface="Calibri" panose="020F0502020204030204" pitchFamily="34" charset="0"/>
              </a:rPr>
              <a:t>Internal	</a:t>
            </a:r>
          </a:p>
          <a:p>
            <a:pPr>
              <a:spcBef>
                <a:spcPts val="0"/>
              </a:spcBef>
              <a:spcAft>
                <a:spcPts val="600"/>
              </a:spcAft>
              <a:defRPr/>
            </a:pPr>
            <a:r>
              <a:rPr lang="en-AU" sz="2200" dirty="0">
                <a:latin typeface="Calibri" panose="020F0502020204030204" pitchFamily="34" charset="0"/>
              </a:rPr>
              <a:t>Compliance with relevant legislation such as Commonwealth, state and territory Acts and laws</a:t>
            </a:r>
          </a:p>
          <a:p>
            <a:pPr>
              <a:spcBef>
                <a:spcPts val="0"/>
              </a:spcBef>
              <a:spcAft>
                <a:spcPts val="600"/>
              </a:spcAft>
              <a:defRPr/>
            </a:pPr>
            <a:r>
              <a:rPr lang="en-AU" sz="2200" dirty="0">
                <a:latin typeface="Calibri" panose="020F0502020204030204" pitchFamily="34" charset="0"/>
              </a:rPr>
              <a:t>Professional registration and accreditation</a:t>
            </a:r>
          </a:p>
          <a:p>
            <a:pPr>
              <a:spcBef>
                <a:spcPts val="0"/>
              </a:spcBef>
              <a:spcAft>
                <a:spcPts val="600"/>
              </a:spcAft>
              <a:defRPr/>
            </a:pPr>
            <a:r>
              <a:rPr lang="en-AU" sz="2200" dirty="0">
                <a:latin typeface="Calibri" panose="020F0502020204030204" pitchFamily="34" charset="0"/>
              </a:rPr>
              <a:t>Organisational policy and procedures</a:t>
            </a:r>
          </a:p>
          <a:p>
            <a:pPr>
              <a:spcBef>
                <a:spcPts val="0"/>
              </a:spcBef>
              <a:spcAft>
                <a:spcPts val="600"/>
              </a:spcAft>
              <a:defRPr/>
            </a:pPr>
            <a:r>
              <a:rPr lang="en-AU" sz="2200" dirty="0">
                <a:latin typeface="Calibri" panose="020F0502020204030204" pitchFamily="34" charset="0"/>
              </a:rPr>
              <a:t>Accreditation</a:t>
            </a:r>
          </a:p>
          <a:p>
            <a:pPr>
              <a:spcBef>
                <a:spcPts val="0"/>
              </a:spcBef>
              <a:spcAft>
                <a:spcPts val="600"/>
              </a:spcAft>
              <a:defRPr/>
            </a:pPr>
            <a:r>
              <a:rPr lang="en-AU" sz="2200" dirty="0">
                <a:latin typeface="Calibri" panose="020F0502020204030204" pitchFamily="34" charset="0"/>
              </a:rPr>
              <a:t>Clinical governance</a:t>
            </a:r>
          </a:p>
          <a:p>
            <a:pPr>
              <a:spcBef>
                <a:spcPts val="0"/>
              </a:spcBef>
              <a:spcAft>
                <a:spcPts val="600"/>
              </a:spcAft>
              <a:defRPr/>
            </a:pPr>
            <a:r>
              <a:rPr lang="en-AU" sz="2200" dirty="0">
                <a:latin typeface="Calibri" panose="020F0502020204030204" pitchFamily="34" charset="0"/>
              </a:rPr>
              <a:t>CQI</a:t>
            </a:r>
          </a:p>
          <a:p>
            <a:pPr>
              <a:spcBef>
                <a:spcPts val="0"/>
              </a:spcBef>
              <a:spcAft>
                <a:spcPts val="600"/>
              </a:spcAft>
              <a:defRPr/>
            </a:pPr>
            <a:r>
              <a:rPr lang="en-AU" sz="2200" dirty="0">
                <a:latin typeface="Calibri" panose="020F0502020204030204" pitchFamily="34" charset="0"/>
              </a:rPr>
              <a:t>Key performance indicator reporting.</a:t>
            </a:r>
          </a:p>
          <a:p>
            <a:pPr marL="0" indent="0">
              <a:buFont typeface="Arial" panose="020B0604020202020204" pitchFamily="34" charset="0"/>
              <a:buNone/>
              <a:defRPr/>
            </a:pPr>
            <a:endParaRPr lang="en-US" dirty="0">
              <a:latin typeface="Calibri" panose="020F050202020403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3"/>
          <p:cNvSpPr>
            <a:spLocks noGrp="1"/>
          </p:cNvSpPr>
          <p:nvPr>
            <p:ph type="title"/>
          </p:nvPr>
        </p:nvSpPr>
        <p:spPr/>
        <p:txBody>
          <a:bodyPr/>
          <a:lstStyle/>
          <a:p>
            <a:r>
              <a:rPr lang="en-AU" altLang="en-US" sz="3600">
                <a:latin typeface="Calibri" panose="020F0502020204030204" pitchFamily="34" charset="0"/>
              </a:rPr>
              <a:t>Mechanisms to embed quality activities into PHC services</a:t>
            </a:r>
            <a:endParaRPr lang="en-US" altLang="en-US" sz="4000">
              <a:latin typeface="Calibri" panose="020F0502020204030204" pitchFamily="34" charset="0"/>
            </a:endParaRPr>
          </a:p>
        </p:txBody>
      </p:sp>
      <p:sp>
        <p:nvSpPr>
          <p:cNvPr id="2" name="Content Placeholder 1"/>
          <p:cNvSpPr>
            <a:spLocks noGrp="1"/>
          </p:cNvSpPr>
          <p:nvPr>
            <p:ph sz="half" idx="1"/>
          </p:nvPr>
        </p:nvSpPr>
        <p:spPr>
          <a:xfrm>
            <a:off x="457200" y="1371600"/>
            <a:ext cx="8148638" cy="3009900"/>
          </a:xfrm>
        </p:spPr>
        <p:txBody>
          <a:bodyPr/>
          <a:lstStyle/>
          <a:p>
            <a:pPr marL="0" indent="0">
              <a:spcBef>
                <a:spcPts val="0"/>
              </a:spcBef>
              <a:spcAft>
                <a:spcPts val="1200"/>
              </a:spcAft>
              <a:buFont typeface="Arial" panose="020B0604020202020204" pitchFamily="34" charset="0"/>
              <a:buNone/>
              <a:defRPr/>
            </a:pPr>
            <a:r>
              <a:rPr lang="en-AU" sz="2200" b="1" dirty="0">
                <a:latin typeface="Calibri" panose="020F0502020204030204" pitchFamily="34" charset="0"/>
              </a:rPr>
              <a:t>External</a:t>
            </a:r>
          </a:p>
          <a:p>
            <a:pPr>
              <a:spcBef>
                <a:spcPts val="0"/>
              </a:spcBef>
              <a:spcAft>
                <a:spcPts val="1200"/>
              </a:spcAft>
              <a:defRPr/>
            </a:pPr>
            <a:r>
              <a:rPr lang="en-AU" sz="2200" dirty="0">
                <a:latin typeface="Calibri" panose="020F0502020204030204" pitchFamily="34" charset="0"/>
              </a:rPr>
              <a:t>Key policy drivers </a:t>
            </a:r>
          </a:p>
          <a:p>
            <a:pPr>
              <a:spcBef>
                <a:spcPts val="0"/>
              </a:spcBef>
              <a:spcAft>
                <a:spcPts val="1200"/>
              </a:spcAft>
              <a:defRPr/>
            </a:pPr>
            <a:r>
              <a:rPr lang="en-AU" sz="2200" dirty="0">
                <a:latin typeface="Calibri" panose="020F0502020204030204" pitchFamily="34" charset="0"/>
              </a:rPr>
              <a:t>Government payments to GPs and pharmacists as incentives for particular quality improvements (e.g. the Practice Incentives Payment [PIP] for GPs, and</a:t>
            </a:r>
          </a:p>
          <a:p>
            <a:pPr>
              <a:spcBef>
                <a:spcPts val="0"/>
              </a:spcBef>
              <a:spcAft>
                <a:spcPts val="1200"/>
              </a:spcAft>
              <a:defRPr/>
            </a:pPr>
            <a:r>
              <a:rPr lang="en-AU" sz="2200" dirty="0">
                <a:latin typeface="Calibri" panose="020F0502020204030204" pitchFamily="34" charset="0"/>
              </a:rPr>
              <a:t>Quality standards. </a:t>
            </a:r>
            <a:endParaRPr lang="en-US" sz="2200" dirty="0">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descr="Powerpoint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Title 10"/>
          <p:cNvSpPr>
            <a:spLocks noGrp="1"/>
          </p:cNvSpPr>
          <p:nvPr>
            <p:ph type="title"/>
          </p:nvPr>
        </p:nvSpPr>
        <p:spPr>
          <a:xfrm>
            <a:off x="80963" y="206375"/>
            <a:ext cx="8920162" cy="857250"/>
          </a:xfrm>
        </p:spPr>
        <p:txBody>
          <a:bodyPr/>
          <a:lstStyle/>
          <a:p>
            <a:r>
              <a:rPr lang="en-AU" altLang="en-US" sz="3600" b="1">
                <a:latin typeface="Calibri" panose="020F0502020204030204" pitchFamily="34" charset="0"/>
              </a:rPr>
              <a:t>Aboriginal and Torres Strait Islander Health</a:t>
            </a:r>
            <a:endParaRPr lang="en-US" altLang="en-US" sz="3600" b="1">
              <a:latin typeface="Calibri" panose="020F0502020204030204" pitchFamily="34" charset="0"/>
            </a:endParaRPr>
          </a:p>
        </p:txBody>
      </p:sp>
      <p:pic>
        <p:nvPicPr>
          <p:cNvPr id="15" name="bc6gj8gPfpk"/>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2255044" y="106362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009900" y="4818916"/>
            <a:ext cx="4572000" cy="246221"/>
          </a:xfrm>
          <a:prstGeom prst="rect">
            <a:avLst/>
          </a:prstGeom>
        </p:spPr>
        <p:txBody>
          <a:bodyPr>
            <a:spAutoFit/>
          </a:bodyPr>
          <a:lstStyle/>
          <a:p>
            <a:r>
              <a:rPr lang="en-AU" sz="1000" b="1" dirty="0">
                <a:solidFill>
                  <a:schemeClr val="bg1"/>
                </a:solidFill>
              </a:rPr>
              <a:t>Source: </a:t>
            </a:r>
            <a:r>
              <a:rPr lang="en-AU" sz="1000" dirty="0">
                <a:solidFill>
                  <a:schemeClr val="bg1"/>
                </a:solidFill>
              </a:rPr>
              <a:t>https://www.youtube.com/watch?v=bc6gj8gPfpk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itle 3"/>
          <p:cNvSpPr>
            <a:spLocks noGrp="1"/>
          </p:cNvSpPr>
          <p:nvPr>
            <p:ph type="title"/>
          </p:nvPr>
        </p:nvSpPr>
        <p:spPr/>
        <p:txBody>
          <a:bodyPr/>
          <a:lstStyle/>
          <a:p>
            <a:r>
              <a:rPr lang="en-AU" altLang="en-US" sz="4000" b="1">
                <a:latin typeface="Calibri" panose="020F0502020204030204" pitchFamily="34" charset="0"/>
              </a:rPr>
              <a:t>Learning Activity</a:t>
            </a:r>
            <a:endParaRPr lang="en-US" altLang="en-US" sz="4000" b="1">
              <a:latin typeface="Calibri" panose="020F0502020204030204" pitchFamily="34" charset="0"/>
            </a:endParaRPr>
          </a:p>
        </p:txBody>
      </p:sp>
      <p:pic>
        <p:nvPicPr>
          <p:cNvPr id="8602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43025" y="996950"/>
            <a:ext cx="2500313"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1" name="Picture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86363" y="996950"/>
            <a:ext cx="2392362" cy="343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757091" y="4798368"/>
            <a:ext cx="2414444" cy="246221"/>
          </a:xfrm>
          <a:prstGeom prst="rect">
            <a:avLst/>
          </a:prstGeom>
        </p:spPr>
        <p:txBody>
          <a:bodyPr wrap="none">
            <a:spAutoFit/>
          </a:bodyPr>
          <a:lstStyle/>
          <a:p>
            <a:r>
              <a:rPr lang="en-AU" sz="1000" b="1" dirty="0">
                <a:solidFill>
                  <a:schemeClr val="bg1"/>
                </a:solidFill>
              </a:rPr>
              <a:t>Source: </a:t>
            </a:r>
            <a:r>
              <a:rPr lang="en-AU" sz="1000" dirty="0">
                <a:solidFill>
                  <a:schemeClr val="bg1"/>
                </a:solidFill>
              </a:rPr>
              <a:t>http://www.health.gov.au/natsihp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4950" y="111125"/>
            <a:ext cx="3092450" cy="450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1563" y="111125"/>
            <a:ext cx="2898775"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846763" y="1049338"/>
            <a:ext cx="29670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38588" y="2292350"/>
            <a:ext cx="260985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884863" y="3798888"/>
            <a:ext cx="2957512"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val 10"/>
          <p:cNvSpPr/>
          <p:nvPr/>
        </p:nvSpPr>
        <p:spPr>
          <a:xfrm>
            <a:off x="184150" y="1593850"/>
            <a:ext cx="1081088" cy="641350"/>
          </a:xfrm>
          <a:prstGeom prst="ellipse">
            <a:avLst/>
          </a:prstGeom>
          <a:noFill/>
          <a:ln w="38100">
            <a:solidFill>
              <a:srgbClr val="00B05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3" name="Straight Arrow Connector 12"/>
          <p:cNvCxnSpPr/>
          <p:nvPr/>
        </p:nvCxnSpPr>
        <p:spPr>
          <a:xfrm>
            <a:off x="1038225" y="1647825"/>
            <a:ext cx="2865438" cy="0"/>
          </a:xfrm>
          <a:prstGeom prst="straightConnector1">
            <a:avLst/>
          </a:prstGeom>
          <a:ln w="57150">
            <a:solidFill>
              <a:srgbClr val="00B050"/>
            </a:solidFill>
            <a:tailEnd type="triangle"/>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2813050" y="4798831"/>
            <a:ext cx="6762750" cy="246221"/>
          </a:xfrm>
          <a:prstGeom prst="rect">
            <a:avLst/>
          </a:prstGeom>
        </p:spPr>
        <p:txBody>
          <a:bodyPr wrap="square">
            <a:spAutoFit/>
          </a:bodyPr>
          <a:lstStyle/>
          <a:p>
            <a:r>
              <a:rPr lang="en-AU" sz="1000" b="1" dirty="0">
                <a:solidFill>
                  <a:schemeClr val="bg1"/>
                </a:solidFill>
              </a:rPr>
              <a:t>Image source:</a:t>
            </a:r>
            <a:r>
              <a:rPr lang="en-AU" sz="1000" dirty="0">
                <a:solidFill>
                  <a:schemeClr val="bg1"/>
                </a:solidFill>
              </a:rPr>
              <a:t> National Aboriginal and Torres Strait Islander Health Plan 2013–2023, Commonwealth of Australia.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itle 2"/>
          <p:cNvSpPr>
            <a:spLocks noGrp="1"/>
          </p:cNvSpPr>
          <p:nvPr>
            <p:ph type="title"/>
          </p:nvPr>
        </p:nvSpPr>
        <p:spPr>
          <a:xfrm>
            <a:off x="150813" y="1841500"/>
            <a:ext cx="3832225" cy="857250"/>
          </a:xfrm>
        </p:spPr>
        <p:txBody>
          <a:bodyPr/>
          <a:lstStyle/>
          <a:p>
            <a:pPr algn="l"/>
            <a:r>
              <a:rPr lang="en-AU" altLang="en-US" sz="4000" b="1" dirty="0">
                <a:latin typeface="Calibri" panose="020F0502020204030204" pitchFamily="34" charset="0"/>
              </a:rPr>
              <a:t>So how does CQI link to other quality activities?</a:t>
            </a:r>
            <a:endParaRPr lang="en-US" altLang="en-US" sz="4000" b="1" dirty="0">
              <a:latin typeface="Calibri" panose="020F0502020204030204" pitchFamily="34" charset="0"/>
            </a:endParaRPr>
          </a:p>
        </p:txBody>
      </p:sp>
      <p:sp>
        <p:nvSpPr>
          <p:cNvPr id="90117" name="TextBox 11"/>
          <p:cNvSpPr txBox="1">
            <a:spLocks noChangeArrowheads="1"/>
          </p:cNvSpPr>
          <p:nvPr/>
        </p:nvSpPr>
        <p:spPr bwMode="auto">
          <a:xfrm flipH="1">
            <a:off x="2495550" y="4792663"/>
            <a:ext cx="62626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100" b="1" dirty="0">
                <a:solidFill>
                  <a:schemeClr val="bg1"/>
                </a:solidFill>
                <a:latin typeface="Calibri" panose="020F0502020204030204" pitchFamily="34" charset="0"/>
              </a:rPr>
              <a:t>Image source</a:t>
            </a:r>
            <a:r>
              <a:rPr lang="en-AU" altLang="en-US" sz="1100" dirty="0">
                <a:solidFill>
                  <a:schemeClr val="bg1"/>
                </a:solidFill>
                <a:latin typeface="Calibri" panose="020F0502020204030204" pitchFamily="34" charset="0"/>
              </a:rPr>
              <a:t>: http://www.dreamstime.com/royalty-free-stock-images-eggs-nest-image4596439 (adapted)</a:t>
            </a:r>
            <a:endParaRPr lang="en-US" altLang="en-US" sz="1100" dirty="0">
              <a:solidFill>
                <a:schemeClr val="bg1"/>
              </a:solidFill>
              <a:latin typeface="Calibri" panose="020F0502020204030204" pitchFamily="34" charset="0"/>
            </a:endParaRPr>
          </a:p>
        </p:txBody>
      </p:sp>
      <p:pic>
        <p:nvPicPr>
          <p:cNvPr id="9" name="Picture 7"/>
          <p:cNvPicPr>
            <a:picLocks noChangeAspect="1"/>
          </p:cNvPicPr>
          <p:nvPr/>
        </p:nvPicPr>
        <p:blipFill>
          <a:blip r:embed="rId4"/>
          <a:stretch>
            <a:fillRect/>
          </a:stretch>
        </p:blipFill>
        <p:spPr bwMode="auto">
          <a:xfrm>
            <a:off x="4261496" y="63500"/>
            <a:ext cx="4275434"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13"/>
          <p:cNvSpPr txBox="1">
            <a:spLocks noChangeArrowheads="1"/>
          </p:cNvSpPr>
          <p:nvPr/>
        </p:nvSpPr>
        <p:spPr bwMode="auto">
          <a:xfrm>
            <a:off x="5133975" y="3870325"/>
            <a:ext cx="2520950" cy="646113"/>
          </a:xfrm>
          <a:prstGeom prst="rect">
            <a:avLst/>
          </a:prstGeom>
          <a:solidFill>
            <a:srgbClr val="43220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spcBef>
                <a:spcPct val="0"/>
              </a:spcBef>
              <a:buFontTx/>
              <a:buNone/>
            </a:pPr>
            <a:r>
              <a:rPr lang="en-AU" altLang="en-US" sz="1800" b="1">
                <a:solidFill>
                  <a:schemeClr val="bg1"/>
                </a:solidFill>
                <a:latin typeface="Calibri" panose="020F0502020204030204" pitchFamily="34" charset="0"/>
              </a:rPr>
              <a:t>Organisational Governance</a:t>
            </a:r>
            <a:endParaRPr lang="en-US" altLang="en-US" sz="1800" b="1">
              <a:solidFill>
                <a:schemeClr val="bg1"/>
              </a:solidFill>
              <a:latin typeface="Calibri" panose="020F0502020204030204" pitchFamily="34" charset="0"/>
            </a:endParaRPr>
          </a:p>
        </p:txBody>
      </p:sp>
      <p:sp>
        <p:nvSpPr>
          <p:cNvPr id="11" name="Oval 10"/>
          <p:cNvSpPr/>
          <p:nvPr/>
        </p:nvSpPr>
        <p:spPr>
          <a:xfrm rot="20180519">
            <a:off x="5265452" y="2383419"/>
            <a:ext cx="1525459" cy="972382"/>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AU" sz="1400" b="1" dirty="0">
                <a:latin typeface="Calibri" panose="020F0502020204030204" pitchFamily="34" charset="0"/>
              </a:rPr>
              <a:t>Clinical Governance</a:t>
            </a:r>
            <a:endParaRPr lang="en-US" sz="1400" b="1" dirty="0">
              <a:latin typeface="Calibri" panose="020F0502020204030204" pitchFamily="34" charset="0"/>
            </a:endParaRPr>
          </a:p>
        </p:txBody>
      </p:sp>
      <p:sp>
        <p:nvSpPr>
          <p:cNvPr id="12" name="TextBox 16"/>
          <p:cNvSpPr>
            <a:spLocks noChangeArrowheads="1"/>
          </p:cNvSpPr>
          <p:nvPr/>
        </p:nvSpPr>
        <p:spPr bwMode="auto">
          <a:xfrm rot="2030020">
            <a:off x="6191250" y="2424113"/>
            <a:ext cx="508000" cy="341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400" b="1">
                <a:latin typeface="Calibri" panose="020F0502020204030204" pitchFamily="34" charset="0"/>
              </a:rPr>
              <a:t>CQI</a:t>
            </a:r>
            <a:endParaRPr lang="en-US" altLang="en-US" sz="2800" b="1">
              <a:latin typeface="Calibri" panose="020F05020202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Placeholder 3"/>
          <p:cNvSpPr>
            <a:spLocks noGrp="1"/>
          </p:cNvSpPr>
          <p:nvPr>
            <p:ph type="body" sz="half" idx="2"/>
          </p:nvPr>
        </p:nvSpPr>
        <p:spPr>
          <a:xfrm>
            <a:off x="142875" y="296863"/>
            <a:ext cx="3792538" cy="4333875"/>
          </a:xfrm>
        </p:spPr>
        <p:txBody>
          <a:bodyPr/>
          <a:lstStyle/>
          <a:p>
            <a:r>
              <a:rPr lang="en-AU" altLang="en-US" sz="2200" dirty="0">
                <a:latin typeface="Calibri" panose="020F0502020204030204" pitchFamily="34" charset="0"/>
              </a:rPr>
              <a:t>Clinical governance is defined as, </a:t>
            </a:r>
            <a:r>
              <a:rPr lang="en-AU" altLang="en-US" sz="2200" i="1" dirty="0">
                <a:latin typeface="Calibri" panose="020F0502020204030204" pitchFamily="34" charset="0"/>
              </a:rPr>
              <a:t>‘system by which the governing body, managers and clinicians share responsibility and are held accountable for client care, for minimising risks to [clients], and for continuously monitoring and improving the quality of clinical care’</a:t>
            </a:r>
            <a:r>
              <a:rPr lang="en-AU" altLang="en-US" sz="2200" dirty="0">
                <a:latin typeface="Calibri" panose="020F0502020204030204" pitchFamily="34" charset="0"/>
              </a:rPr>
              <a:t> (Australian Council on Health Care Standards 2004)</a:t>
            </a:r>
            <a:endParaRPr lang="en-US" altLang="en-US" sz="2200" dirty="0">
              <a:latin typeface="Calibri" panose="020F0502020204030204" pitchFamily="34" charset="0"/>
            </a:endParaRPr>
          </a:p>
        </p:txBody>
      </p:sp>
      <p:sp>
        <p:nvSpPr>
          <p:cNvPr id="10" name="TextBox 11"/>
          <p:cNvSpPr txBox="1">
            <a:spLocks noChangeArrowheads="1"/>
          </p:cNvSpPr>
          <p:nvPr/>
        </p:nvSpPr>
        <p:spPr bwMode="auto">
          <a:xfrm flipH="1">
            <a:off x="2495550" y="4792663"/>
            <a:ext cx="62626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100" b="1" dirty="0">
                <a:solidFill>
                  <a:schemeClr val="bg1"/>
                </a:solidFill>
                <a:latin typeface="Calibri" panose="020F0502020204030204" pitchFamily="34" charset="0"/>
              </a:rPr>
              <a:t>Image source</a:t>
            </a:r>
            <a:r>
              <a:rPr lang="en-AU" altLang="en-US" sz="1100" dirty="0">
                <a:solidFill>
                  <a:schemeClr val="bg1"/>
                </a:solidFill>
                <a:latin typeface="Calibri" panose="020F0502020204030204" pitchFamily="34" charset="0"/>
              </a:rPr>
              <a:t>: http://www.dreamstime.com/royalty-free-stock-images-eggs-nest-image4596439 (adapted)</a:t>
            </a:r>
            <a:endParaRPr lang="en-US" altLang="en-US" sz="1100" dirty="0">
              <a:solidFill>
                <a:schemeClr val="bg1"/>
              </a:solidFill>
              <a:latin typeface="Calibri" panose="020F0502020204030204" pitchFamily="34" charset="0"/>
            </a:endParaRPr>
          </a:p>
        </p:txBody>
      </p:sp>
      <p:pic>
        <p:nvPicPr>
          <p:cNvPr id="9" name="Picture 7"/>
          <p:cNvPicPr>
            <a:picLocks noChangeAspect="1"/>
          </p:cNvPicPr>
          <p:nvPr/>
        </p:nvPicPr>
        <p:blipFill>
          <a:blip r:embed="rId4"/>
          <a:stretch>
            <a:fillRect/>
          </a:stretch>
        </p:blipFill>
        <p:spPr bwMode="auto">
          <a:xfrm>
            <a:off x="4261496" y="63500"/>
            <a:ext cx="4275434"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a:off x="5133975" y="3870325"/>
            <a:ext cx="2520950" cy="646113"/>
          </a:xfrm>
          <a:prstGeom prst="rect">
            <a:avLst/>
          </a:prstGeom>
          <a:solidFill>
            <a:srgbClr val="43220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spcBef>
                <a:spcPct val="0"/>
              </a:spcBef>
              <a:buFontTx/>
              <a:buNone/>
            </a:pPr>
            <a:r>
              <a:rPr lang="en-AU" altLang="en-US" sz="1800" b="1">
                <a:solidFill>
                  <a:schemeClr val="bg1"/>
                </a:solidFill>
                <a:latin typeface="Calibri" panose="020F0502020204030204" pitchFamily="34" charset="0"/>
              </a:rPr>
              <a:t>Organisational Governance</a:t>
            </a:r>
            <a:endParaRPr lang="en-US" altLang="en-US" sz="1800" b="1">
              <a:solidFill>
                <a:schemeClr val="bg1"/>
              </a:solidFill>
              <a:latin typeface="Calibri" panose="020F0502020204030204" pitchFamily="34" charset="0"/>
            </a:endParaRPr>
          </a:p>
        </p:txBody>
      </p:sp>
      <p:sp>
        <p:nvSpPr>
          <p:cNvPr id="12" name="Oval 11"/>
          <p:cNvSpPr/>
          <p:nvPr/>
        </p:nvSpPr>
        <p:spPr>
          <a:xfrm rot="20180519">
            <a:off x="5265452" y="2383419"/>
            <a:ext cx="1525459" cy="972382"/>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AU" sz="1400" b="1" dirty="0">
                <a:latin typeface="Calibri" panose="020F0502020204030204" pitchFamily="34" charset="0"/>
              </a:rPr>
              <a:t>Clinical Governance</a:t>
            </a:r>
            <a:endParaRPr lang="en-US" sz="1400" b="1" dirty="0">
              <a:latin typeface="Calibri" panose="020F0502020204030204" pitchFamily="34" charset="0"/>
            </a:endParaRPr>
          </a:p>
        </p:txBody>
      </p:sp>
      <p:sp>
        <p:nvSpPr>
          <p:cNvPr id="13" name="TextBox 16"/>
          <p:cNvSpPr>
            <a:spLocks noChangeArrowheads="1"/>
          </p:cNvSpPr>
          <p:nvPr/>
        </p:nvSpPr>
        <p:spPr bwMode="auto">
          <a:xfrm rot="2030020">
            <a:off x="6191250" y="2424113"/>
            <a:ext cx="508000" cy="341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400" b="1">
                <a:latin typeface="Calibri" panose="020F0502020204030204" pitchFamily="34" charset="0"/>
              </a:rPr>
              <a:t>CQI</a:t>
            </a:r>
            <a:endParaRPr lang="en-US" altLang="en-US" sz="2800" b="1">
              <a:latin typeface="Calibri" panose="020F050202020403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Placeholder 3"/>
          <p:cNvSpPr>
            <a:spLocks noGrp="1"/>
          </p:cNvSpPr>
          <p:nvPr>
            <p:ph type="body" sz="half" idx="2"/>
          </p:nvPr>
        </p:nvSpPr>
        <p:spPr>
          <a:xfrm>
            <a:off x="193675" y="180975"/>
            <a:ext cx="4064000" cy="4603750"/>
          </a:xfrm>
        </p:spPr>
        <p:txBody>
          <a:bodyPr/>
          <a:lstStyle/>
          <a:p>
            <a:pPr>
              <a:defRPr/>
            </a:pPr>
            <a:r>
              <a:rPr lang="en-AU" sz="2400" dirty="0">
                <a:latin typeface="Calibri" panose="020F0502020204030204" pitchFamily="34" charset="0"/>
              </a:rPr>
              <a:t>Elements of clinical governance: </a:t>
            </a:r>
          </a:p>
          <a:p>
            <a:pPr marL="342900" indent="-342900">
              <a:buFont typeface="Arial" panose="020B0604020202020204" pitchFamily="34" charset="0"/>
              <a:buChar char="•"/>
              <a:defRPr/>
            </a:pPr>
            <a:r>
              <a:rPr lang="en-AU" sz="2400" dirty="0">
                <a:latin typeface="Calibri" panose="020F0502020204030204" pitchFamily="34" charset="0"/>
              </a:rPr>
              <a:t>Education </a:t>
            </a:r>
          </a:p>
          <a:p>
            <a:pPr marL="342900" indent="-342900">
              <a:buFont typeface="Arial" panose="020B0604020202020204" pitchFamily="34" charset="0"/>
              <a:buChar char="•"/>
              <a:defRPr/>
            </a:pPr>
            <a:r>
              <a:rPr lang="en-AU" sz="2400" dirty="0">
                <a:latin typeface="Calibri" panose="020F0502020204030204" pitchFamily="34" charset="0"/>
              </a:rPr>
              <a:t>Clinical audit </a:t>
            </a:r>
          </a:p>
          <a:p>
            <a:pPr marL="342900" indent="-342900">
              <a:buFont typeface="Arial" panose="020B0604020202020204" pitchFamily="34" charset="0"/>
              <a:buChar char="•"/>
              <a:defRPr/>
            </a:pPr>
            <a:r>
              <a:rPr lang="en-AU" sz="2400" dirty="0">
                <a:latin typeface="Calibri" panose="020F0502020204030204" pitchFamily="34" charset="0"/>
              </a:rPr>
              <a:t>Clinical effectiveness (evidence-based practice)</a:t>
            </a:r>
          </a:p>
          <a:p>
            <a:pPr marL="342900" indent="-342900">
              <a:buFont typeface="Arial" panose="020B0604020202020204" pitchFamily="34" charset="0"/>
              <a:buChar char="•"/>
              <a:defRPr/>
            </a:pPr>
            <a:r>
              <a:rPr lang="en-AU" sz="2400" dirty="0">
                <a:latin typeface="Calibri" panose="020F0502020204030204" pitchFamily="34" charset="0"/>
              </a:rPr>
              <a:t>Risk management</a:t>
            </a:r>
          </a:p>
          <a:p>
            <a:pPr marL="342900" indent="-342900">
              <a:buFont typeface="Arial" panose="020B0604020202020204" pitchFamily="34" charset="0"/>
              <a:buChar char="•"/>
              <a:defRPr/>
            </a:pPr>
            <a:r>
              <a:rPr lang="en-AU" sz="2400" dirty="0">
                <a:latin typeface="Calibri" panose="020F0502020204030204" pitchFamily="34" charset="0"/>
              </a:rPr>
              <a:t>Research and development, and</a:t>
            </a:r>
          </a:p>
          <a:p>
            <a:pPr marL="342900" indent="-342900">
              <a:buFont typeface="Arial" panose="020B0604020202020204" pitchFamily="34" charset="0"/>
              <a:buChar char="•"/>
              <a:defRPr/>
            </a:pPr>
            <a:r>
              <a:rPr lang="en-AU" sz="2400" dirty="0">
                <a:latin typeface="Calibri" panose="020F0502020204030204" pitchFamily="34" charset="0"/>
              </a:rPr>
              <a:t>Openness. </a:t>
            </a:r>
            <a:r>
              <a:rPr lang="en-AU" sz="1800" dirty="0">
                <a:latin typeface="Calibri" panose="020F0502020204030204" pitchFamily="34" charset="0"/>
              </a:rPr>
              <a:t>(RACGP 2010) </a:t>
            </a:r>
            <a:endParaRPr lang="en-US" sz="2000" dirty="0">
              <a:latin typeface="Calibri" panose="020F0502020204030204" pitchFamily="34" charset="0"/>
            </a:endParaRPr>
          </a:p>
        </p:txBody>
      </p:sp>
      <p:sp>
        <p:nvSpPr>
          <p:cNvPr id="10" name="TextBox 11"/>
          <p:cNvSpPr txBox="1">
            <a:spLocks noChangeArrowheads="1"/>
          </p:cNvSpPr>
          <p:nvPr/>
        </p:nvSpPr>
        <p:spPr bwMode="auto">
          <a:xfrm flipH="1">
            <a:off x="2495550" y="4792663"/>
            <a:ext cx="62626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100" b="1" dirty="0">
                <a:solidFill>
                  <a:schemeClr val="bg1"/>
                </a:solidFill>
                <a:latin typeface="Calibri" panose="020F0502020204030204" pitchFamily="34" charset="0"/>
              </a:rPr>
              <a:t>Image source</a:t>
            </a:r>
            <a:r>
              <a:rPr lang="en-AU" altLang="en-US" sz="1100" dirty="0">
                <a:solidFill>
                  <a:schemeClr val="bg1"/>
                </a:solidFill>
                <a:latin typeface="Calibri" panose="020F0502020204030204" pitchFamily="34" charset="0"/>
              </a:rPr>
              <a:t>: http://www.dreamstime.com/royalty-free-stock-images-eggs-nest-image4596439 (adapted)</a:t>
            </a:r>
            <a:endParaRPr lang="en-US" altLang="en-US" sz="1100" dirty="0">
              <a:solidFill>
                <a:schemeClr val="bg1"/>
              </a:solidFill>
              <a:latin typeface="Calibri" panose="020F0502020204030204" pitchFamily="34" charset="0"/>
            </a:endParaRPr>
          </a:p>
        </p:txBody>
      </p:sp>
      <p:pic>
        <p:nvPicPr>
          <p:cNvPr id="9" name="Picture 7"/>
          <p:cNvPicPr>
            <a:picLocks noChangeAspect="1"/>
          </p:cNvPicPr>
          <p:nvPr/>
        </p:nvPicPr>
        <p:blipFill>
          <a:blip r:embed="rId4"/>
          <a:stretch>
            <a:fillRect/>
          </a:stretch>
        </p:blipFill>
        <p:spPr bwMode="auto">
          <a:xfrm>
            <a:off x="4261496" y="63500"/>
            <a:ext cx="4275434"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a:off x="5133975" y="3870325"/>
            <a:ext cx="2520950" cy="646113"/>
          </a:xfrm>
          <a:prstGeom prst="rect">
            <a:avLst/>
          </a:prstGeom>
          <a:solidFill>
            <a:srgbClr val="43220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spcBef>
                <a:spcPct val="0"/>
              </a:spcBef>
              <a:buFontTx/>
              <a:buNone/>
            </a:pPr>
            <a:r>
              <a:rPr lang="en-AU" altLang="en-US" sz="1800" b="1">
                <a:solidFill>
                  <a:schemeClr val="bg1"/>
                </a:solidFill>
                <a:latin typeface="Calibri" panose="020F0502020204030204" pitchFamily="34" charset="0"/>
              </a:rPr>
              <a:t>Organisational Governance</a:t>
            </a:r>
            <a:endParaRPr lang="en-US" altLang="en-US" sz="1800" b="1">
              <a:solidFill>
                <a:schemeClr val="bg1"/>
              </a:solidFill>
              <a:latin typeface="Calibri" panose="020F0502020204030204" pitchFamily="34" charset="0"/>
            </a:endParaRPr>
          </a:p>
        </p:txBody>
      </p:sp>
      <p:sp>
        <p:nvSpPr>
          <p:cNvPr id="12" name="Oval 11"/>
          <p:cNvSpPr/>
          <p:nvPr/>
        </p:nvSpPr>
        <p:spPr>
          <a:xfrm rot="20180519">
            <a:off x="5265452" y="2383419"/>
            <a:ext cx="1525459" cy="972382"/>
          </a:xfrm>
          <a:prstGeom prst="ellipse">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AU" sz="1400" b="1" dirty="0">
                <a:latin typeface="Calibri" panose="020F0502020204030204" pitchFamily="34" charset="0"/>
              </a:rPr>
              <a:t>Clinical Governance</a:t>
            </a:r>
            <a:endParaRPr lang="en-US" sz="1400" b="1" dirty="0">
              <a:latin typeface="Calibri" panose="020F0502020204030204" pitchFamily="34" charset="0"/>
            </a:endParaRPr>
          </a:p>
        </p:txBody>
      </p:sp>
      <p:sp>
        <p:nvSpPr>
          <p:cNvPr id="13" name="TextBox 16"/>
          <p:cNvSpPr>
            <a:spLocks noChangeArrowheads="1"/>
          </p:cNvSpPr>
          <p:nvPr/>
        </p:nvSpPr>
        <p:spPr bwMode="auto">
          <a:xfrm rot="2030020">
            <a:off x="6191250" y="2424113"/>
            <a:ext cx="508000" cy="341312"/>
          </a:xfrm>
          <a:prstGeom prst="flowChartAlternate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spcBef>
                <a:spcPct val="0"/>
              </a:spcBef>
              <a:buFontTx/>
              <a:buNone/>
            </a:pPr>
            <a:r>
              <a:rPr lang="en-AU" altLang="en-US" sz="1400" b="1">
                <a:latin typeface="Calibri" panose="020F0502020204030204" pitchFamily="34" charset="0"/>
              </a:rPr>
              <a:t>CQI</a:t>
            </a:r>
            <a:endParaRPr lang="en-US" altLang="en-US" sz="2800" b="1">
              <a:latin typeface="Calibri" panose="020F0502020204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itle 2"/>
          <p:cNvSpPr>
            <a:spLocks noGrp="1"/>
          </p:cNvSpPr>
          <p:nvPr>
            <p:ph type="title"/>
          </p:nvPr>
        </p:nvSpPr>
        <p:spPr/>
        <p:txBody>
          <a:bodyPr/>
          <a:lstStyle/>
          <a:p>
            <a:r>
              <a:rPr lang="en-AU" altLang="en-US" sz="4000" b="1" dirty="0">
                <a:latin typeface="Calibri" panose="020F0502020204030204" pitchFamily="34" charset="0"/>
              </a:rPr>
              <a:t>CQI is not accreditation</a:t>
            </a:r>
            <a:endParaRPr lang="en-US" altLang="en-US" b="1" dirty="0">
              <a:latin typeface="Calibri" panose="020F0502020204030204" pitchFamily="34" charset="0"/>
            </a:endParaRPr>
          </a:p>
        </p:txBody>
      </p:sp>
      <p:sp>
        <p:nvSpPr>
          <p:cNvPr id="96260" name="Rectangle 8"/>
          <p:cNvSpPr>
            <a:spLocks noChangeArrowheads="1"/>
          </p:cNvSpPr>
          <p:nvPr/>
        </p:nvSpPr>
        <p:spPr bwMode="auto">
          <a:xfrm>
            <a:off x="5445125" y="4660900"/>
            <a:ext cx="40243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lnSpc>
                <a:spcPct val="150000"/>
              </a:lnSpc>
              <a:spcBef>
                <a:spcPct val="0"/>
              </a:spcBef>
              <a:spcAft>
                <a:spcPts val="800"/>
              </a:spcAft>
              <a:buFontTx/>
              <a:buNone/>
            </a:pPr>
            <a:r>
              <a:rPr lang="en-AU" altLang="en-US" sz="1600">
                <a:solidFill>
                  <a:schemeClr val="bg1"/>
                </a:solidFill>
                <a:latin typeface="Century Gothic" panose="020B0502020202020204" pitchFamily="34" charset="0"/>
                <a:cs typeface="Times New Roman" panose="02020603050405020304" pitchFamily="18" charset="0"/>
              </a:rPr>
              <a:t>(Sibthorpe, Gardner et al. 2015)</a:t>
            </a:r>
            <a:endParaRPr lang="en-US" altLang="en-US" sz="2400">
              <a:solidFill>
                <a:schemeClr val="bg1"/>
              </a:solidFill>
              <a:latin typeface="Century Gothic" panose="020B0502020202020204" pitchFamily="34" charset="0"/>
              <a:cs typeface="Times New Roman" panose="02020603050405020304" pitchFamily="18"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2534190333"/>
              </p:ext>
            </p:extLst>
          </p:nvPr>
        </p:nvGraphicFramePr>
        <p:xfrm>
          <a:off x="457200" y="949325"/>
          <a:ext cx="8229600" cy="3766806"/>
        </p:xfrm>
        <a:graphic>
          <a:graphicData uri="http://schemas.openxmlformats.org/drawingml/2006/table">
            <a:tbl>
              <a:tblPr firstRow="1" bandRow="1"/>
              <a:tblGrid>
                <a:gridCol w="4114410">
                  <a:extLst>
                    <a:ext uri="{9D8B030D-6E8A-4147-A177-3AD203B41FA5}">
                      <a16:colId xmlns:a16="http://schemas.microsoft.com/office/drawing/2014/main" xmlns="" val="1665126431"/>
                    </a:ext>
                  </a:extLst>
                </a:gridCol>
                <a:gridCol w="4115190">
                  <a:extLst>
                    <a:ext uri="{9D8B030D-6E8A-4147-A177-3AD203B41FA5}">
                      <a16:colId xmlns:a16="http://schemas.microsoft.com/office/drawing/2014/main" xmlns="" val="2568334194"/>
                    </a:ext>
                  </a:extLst>
                </a:gridCol>
              </a:tblGrid>
              <a:tr h="354886">
                <a:tc>
                  <a:txBody>
                    <a:bodyPr/>
                    <a:lstStyle/>
                    <a:p>
                      <a:pPr marL="0" marR="0" algn="ctr">
                        <a:lnSpc>
                          <a:spcPct val="150000"/>
                        </a:lnSpc>
                        <a:spcBef>
                          <a:spcPts val="0"/>
                        </a:spcBef>
                        <a:spcAft>
                          <a:spcPts val="0"/>
                        </a:spcAft>
                      </a:pPr>
                      <a:r>
                        <a:rPr lang="en-AU"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CQI</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a:txBody>
                    <a:bodyPr/>
                    <a:lstStyle/>
                    <a:p>
                      <a:pPr marL="0" marR="0" algn="ctr">
                        <a:lnSpc>
                          <a:spcPct val="150000"/>
                        </a:lnSpc>
                        <a:spcBef>
                          <a:spcPts val="0"/>
                        </a:spcBef>
                        <a:spcAft>
                          <a:spcPts val="0"/>
                        </a:spcAft>
                      </a:pPr>
                      <a:r>
                        <a:rPr lang="en-AU" sz="16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Accreditation</a:t>
                      </a:r>
                      <a:endParaRPr lang="en-US" sz="16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xmlns="" val="2333394418"/>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Focuses on improving client care and outcomes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Focuses on improving organisational and clinical administration</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3324151952"/>
                  </a:ext>
                </a:extLst>
              </a:tr>
              <a:tr h="414006">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Determined by local needs and priorities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Determined by national and international consensus</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943508743"/>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Internally assessed</a:t>
                      </a:r>
                    </a:p>
                    <a:p>
                      <a:pPr marL="0" marR="0">
                        <a:lnSpc>
                          <a:spcPct val="100000"/>
                        </a:lnSpc>
                        <a:spcBef>
                          <a:spcPts val="0"/>
                        </a:spcBef>
                        <a:spcAft>
                          <a:spcPts val="0"/>
                        </a:spcAft>
                      </a:pP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a:effectLst/>
                          <a:latin typeface="Calibri" panose="020F0502020204030204" pitchFamily="34" charset="0"/>
                          <a:ea typeface="Calibri" panose="020F0502020204030204" pitchFamily="34" charset="0"/>
                          <a:cs typeface="Times New Roman" panose="02020603050405020304" pitchFamily="18" charset="0"/>
                        </a:rPr>
                        <a:t>Externally assessed</a:t>
                      </a:r>
                      <a:endParaRPr lang="en-US" sz="140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445951400"/>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Prospective and ongoing review</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Retrospective review</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048178833"/>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for dialogue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for certification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561946873"/>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Measures, including quality indicators, with changeable targets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Sets of standards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2792754868"/>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Results vary over time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Yes/no result</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773081737"/>
                  </a:ext>
                </a:extLst>
              </a:tr>
              <a:tr h="414033">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Short cycles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Long cycles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2087" marR="62087"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4228564675"/>
                  </a:ext>
                </a:extLst>
              </a:tr>
            </a:tbl>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2"/>
          <p:cNvSpPr>
            <a:spLocks noGrp="1"/>
          </p:cNvSpPr>
          <p:nvPr>
            <p:ph type="title"/>
          </p:nvPr>
        </p:nvSpPr>
        <p:spPr/>
        <p:txBody>
          <a:bodyPr/>
          <a:lstStyle/>
          <a:p>
            <a:r>
              <a:rPr lang="en-AU" altLang="en-US" sz="4000">
                <a:latin typeface="Calibri" panose="020F0502020204030204" pitchFamily="34" charset="0"/>
              </a:rPr>
              <a:t>CQI is not accreditation</a:t>
            </a:r>
            <a:endParaRPr lang="en-US" altLang="en-US">
              <a:latin typeface="Calibri" panose="020F0502020204030204" pitchFamily="34" charset="0"/>
            </a:endParaRPr>
          </a:p>
        </p:txBody>
      </p:sp>
      <p:sp>
        <p:nvSpPr>
          <p:cNvPr id="9" name="Rectangle 8"/>
          <p:cNvSpPr/>
          <p:nvPr/>
        </p:nvSpPr>
        <p:spPr>
          <a:xfrm>
            <a:off x="2459038" y="4787900"/>
            <a:ext cx="6756400" cy="276999"/>
          </a:xfrm>
          <a:prstGeom prst="rect">
            <a:avLst/>
          </a:prstGeom>
        </p:spPr>
        <p:txBody>
          <a:bodyPr>
            <a:spAutoFit/>
          </a:bodyPr>
          <a:lstStyle/>
          <a:p>
            <a:pPr algn="ctr">
              <a:lnSpc>
                <a:spcPct val="150000"/>
              </a:lnSpc>
              <a:spcBef>
                <a:spcPts val="0"/>
              </a:spcBef>
              <a:spcAft>
                <a:spcPts val="800"/>
              </a:spcAft>
              <a:defRPr/>
            </a:pPr>
            <a:r>
              <a:rPr lang="en-AU" sz="800" b="1"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Source:</a:t>
            </a:r>
            <a:r>
              <a:rPr lang="en-AU" sz="80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rPr>
              <a:t> http://www.qip.com.au/standards/quality-improvement-council-qic-health-and-community-services-standards/</a:t>
            </a:r>
            <a:endParaRPr lang="en-US" sz="1050" dirty="0">
              <a:solidFill>
                <a:schemeClr val="bg1"/>
              </a:solidFill>
              <a:latin typeface="Century Gothic" panose="020B0502020202020204" pitchFamily="34" charset="0"/>
              <a:ea typeface="Times New Roman" panose="02020603050405020304" pitchFamily="18" charset="0"/>
              <a:cs typeface="Times New Roman" panose="02020603050405020304" pitchFamily="18" charset="0"/>
            </a:endParaRPr>
          </a:p>
        </p:txBody>
      </p:sp>
      <p:pic>
        <p:nvPicPr>
          <p:cNvPr id="9830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 y="942975"/>
            <a:ext cx="8124825"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p:cNvSpPr/>
          <p:nvPr/>
        </p:nvSpPr>
        <p:spPr>
          <a:xfrm>
            <a:off x="1152525" y="2662238"/>
            <a:ext cx="4114800" cy="51752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Oval 7"/>
          <p:cNvSpPr/>
          <p:nvPr/>
        </p:nvSpPr>
        <p:spPr>
          <a:xfrm>
            <a:off x="854075" y="3759200"/>
            <a:ext cx="7253288" cy="57943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983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1013" y="1966913"/>
            <a:ext cx="3287712"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V="1">
            <a:off x="4572000" y="3027363"/>
            <a:ext cx="989013" cy="94615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4"/>
          <p:cNvSpPr>
            <a:spLocks noGrp="1"/>
          </p:cNvSpPr>
          <p:nvPr>
            <p:ph type="title"/>
          </p:nvPr>
        </p:nvSpPr>
        <p:spPr>
          <a:xfrm>
            <a:off x="162731" y="206375"/>
            <a:ext cx="8841783" cy="857250"/>
          </a:xfrm>
        </p:spPr>
        <p:txBody>
          <a:bodyPr/>
          <a:lstStyle/>
          <a:p>
            <a:r>
              <a:rPr lang="en-AU" altLang="en-US" sz="3600" b="1" dirty="0">
                <a:latin typeface="Calibri" panose="020F0502020204030204" pitchFamily="34" charset="0"/>
              </a:rPr>
              <a:t>Learning Programs for CQI</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457200" y="1063625"/>
            <a:ext cx="8229600" cy="3660775"/>
          </a:xfrm>
        </p:spPr>
        <p:txBody>
          <a:bodyPr/>
          <a:lstStyle/>
          <a:p>
            <a:pPr marL="0" indent="0" eaLnBrk="1" hangingPunct="1">
              <a:spcBef>
                <a:spcPct val="0"/>
              </a:spcBef>
              <a:spcAft>
                <a:spcPts val="1200"/>
              </a:spcAft>
              <a:buNone/>
              <a:defRPr/>
            </a:pPr>
            <a:r>
              <a:rPr lang="en-AU" altLang="en-US" sz="2400" dirty="0">
                <a:latin typeface="Calibri" panose="020F0502020204030204" pitchFamily="34" charset="0"/>
              </a:rPr>
              <a:t>The Orientation and Induction Learning Program: </a:t>
            </a:r>
          </a:p>
          <a:p>
            <a:pPr eaLnBrk="1" hangingPunct="1">
              <a:spcBef>
                <a:spcPct val="0"/>
              </a:spcBef>
              <a:spcAft>
                <a:spcPts val="1200"/>
              </a:spcAft>
              <a:defRPr/>
            </a:pPr>
            <a:r>
              <a:rPr lang="en-AU" altLang="en-US" sz="2400" dirty="0">
                <a:latin typeface="Calibri" panose="020F0502020204030204" pitchFamily="34" charset="0"/>
              </a:rPr>
              <a:t>Is one of six learning programs in the Professional Development Course Outline for CQI (</a:t>
            </a:r>
            <a:r>
              <a:rPr lang="en-AU" altLang="en-US" sz="2400" b="1" dirty="0">
                <a:latin typeface="Calibri" panose="020F0502020204030204" pitchFamily="34" charset="0"/>
              </a:rPr>
              <a:t>refer to the Professional Development Course Outline</a:t>
            </a:r>
            <a:r>
              <a:rPr lang="en-AU" altLang="en-US" sz="2400" dirty="0">
                <a:latin typeface="Calibri" panose="020F0502020204030204" pitchFamily="34" charset="0"/>
              </a:rPr>
              <a:t>)</a:t>
            </a:r>
          </a:p>
          <a:p>
            <a:pPr eaLnBrk="1" hangingPunct="1">
              <a:spcBef>
                <a:spcPct val="0"/>
              </a:spcBef>
              <a:spcAft>
                <a:spcPts val="1200"/>
              </a:spcAft>
              <a:defRPr/>
            </a:pPr>
            <a:r>
              <a:rPr lang="en-AU" altLang="en-US" sz="2400" dirty="0">
                <a:latin typeface="Calibri" panose="020F0502020204030204" pitchFamily="34" charset="0"/>
              </a:rPr>
              <a:t>Maps to nine CQI competencies, includes a set of learning outcomes, and provides information such as key references to support the development of learning tools</a:t>
            </a:r>
          </a:p>
          <a:p>
            <a:pPr marL="0" indent="0" eaLnBrk="1" hangingPunct="1">
              <a:spcBef>
                <a:spcPts val="0"/>
              </a:spcBef>
              <a:spcAft>
                <a:spcPts val="1200"/>
              </a:spcAft>
              <a:buNone/>
              <a:defRPr/>
            </a:pPr>
            <a:r>
              <a:rPr lang="en-AU" altLang="en-US" sz="2400" dirty="0">
                <a:latin typeface="Calibri" panose="020F0502020204030204" pitchFamily="34" charset="0"/>
              </a:rPr>
              <a:t>Learning programs are designed to build on each other. </a:t>
            </a:r>
          </a:p>
        </p:txBody>
      </p:sp>
    </p:spTree>
    <p:extLst>
      <p:ext uri="{BB962C8B-B14F-4D97-AF65-F5344CB8AC3E}">
        <p14:creationId xmlns:p14="http://schemas.microsoft.com/office/powerpoint/2010/main" val="18642628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itle 2"/>
          <p:cNvSpPr>
            <a:spLocks noGrp="1"/>
          </p:cNvSpPr>
          <p:nvPr>
            <p:ph type="title"/>
          </p:nvPr>
        </p:nvSpPr>
        <p:spPr/>
        <p:txBody>
          <a:bodyPr/>
          <a:lstStyle/>
          <a:p>
            <a:r>
              <a:rPr lang="en-AU" altLang="en-US" sz="4000" b="1">
                <a:latin typeface="Calibri" panose="020F0502020204030204" pitchFamily="34" charset="0"/>
              </a:rPr>
              <a:t>CQI is not nKPI reporting</a:t>
            </a:r>
            <a:endParaRPr lang="en-US" altLang="en-US" b="1">
              <a:latin typeface="Calibri" panose="020F0502020204030204" pitchFamily="34" charset="0"/>
            </a:endParaRPr>
          </a:p>
        </p:txBody>
      </p:sp>
      <p:sp>
        <p:nvSpPr>
          <p:cNvPr id="100356" name="Rectangle 8"/>
          <p:cNvSpPr>
            <a:spLocks noChangeArrowheads="1"/>
          </p:cNvSpPr>
          <p:nvPr/>
        </p:nvSpPr>
        <p:spPr bwMode="auto">
          <a:xfrm>
            <a:off x="5445125" y="4660900"/>
            <a:ext cx="4024313"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Franklin Gothic Book" panose="020B050302010202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Franklin Gothic Book" panose="020B050302010202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Franklin Gothic Book" panose="020B050302010202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Franklin Gothic Book" panose="020B0503020102020204" pitchFamily="34" charset="0"/>
                <a:ea typeface="MS PGothic" panose="020B0600070205080204" pitchFamily="34" charset="-128"/>
              </a:defRPr>
            </a:lvl9pPr>
          </a:lstStyle>
          <a:p>
            <a:pPr algn="ctr">
              <a:lnSpc>
                <a:spcPct val="150000"/>
              </a:lnSpc>
              <a:spcBef>
                <a:spcPct val="0"/>
              </a:spcBef>
              <a:spcAft>
                <a:spcPts val="800"/>
              </a:spcAft>
              <a:buFontTx/>
              <a:buNone/>
            </a:pPr>
            <a:r>
              <a:rPr lang="en-AU" altLang="en-US" sz="1600">
                <a:solidFill>
                  <a:schemeClr val="bg1"/>
                </a:solidFill>
                <a:latin typeface="Century Gothic" panose="020B0502020202020204" pitchFamily="34" charset="0"/>
                <a:cs typeface="Times New Roman" panose="02020603050405020304" pitchFamily="18" charset="0"/>
              </a:rPr>
              <a:t>(Sibthorpe, Gardner et al. 2015)</a:t>
            </a:r>
            <a:endParaRPr lang="en-US" altLang="en-US" sz="2400">
              <a:solidFill>
                <a:schemeClr val="bg1"/>
              </a:solidFill>
              <a:latin typeface="Century Gothic" panose="020B0502020202020204" pitchFamily="34"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128296481"/>
              </p:ext>
            </p:extLst>
          </p:nvPr>
        </p:nvGraphicFramePr>
        <p:xfrm>
          <a:off x="360363" y="935038"/>
          <a:ext cx="8423275" cy="3610102"/>
        </p:xfrm>
        <a:graphic>
          <a:graphicData uri="http://schemas.openxmlformats.org/drawingml/2006/table">
            <a:tbl>
              <a:tblPr firstRow="1" bandRow="1"/>
              <a:tblGrid>
                <a:gridCol w="4165509">
                  <a:extLst>
                    <a:ext uri="{9D8B030D-6E8A-4147-A177-3AD203B41FA5}">
                      <a16:colId xmlns:a16="http://schemas.microsoft.com/office/drawing/2014/main" xmlns="" val="621478571"/>
                    </a:ext>
                  </a:extLst>
                </a:gridCol>
                <a:gridCol w="4257766">
                  <a:extLst>
                    <a:ext uri="{9D8B030D-6E8A-4147-A177-3AD203B41FA5}">
                      <a16:colId xmlns:a16="http://schemas.microsoft.com/office/drawing/2014/main" xmlns="" val="2134007453"/>
                    </a:ext>
                  </a:extLst>
                </a:gridCol>
              </a:tblGrid>
              <a:tr h="284226">
                <a:tc>
                  <a:txBody>
                    <a:bodyPr/>
                    <a:lstStyle/>
                    <a:p>
                      <a:pPr marL="0" marR="0" algn="ctr">
                        <a:lnSpc>
                          <a:spcPct val="100000"/>
                        </a:lnSpc>
                        <a:spcBef>
                          <a:spcPts val="0"/>
                        </a:spcBef>
                        <a:spcAft>
                          <a:spcPts val="0"/>
                        </a:spcAft>
                      </a:pPr>
                      <a:r>
                        <a:rPr lang="en-AU"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CQI</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a:txBody>
                    <a:bodyPr/>
                    <a:lstStyle/>
                    <a:p>
                      <a:pPr marL="0" marR="0" algn="ctr">
                        <a:lnSpc>
                          <a:spcPct val="100000"/>
                        </a:lnSpc>
                        <a:spcBef>
                          <a:spcPts val="0"/>
                        </a:spcBef>
                        <a:spcAft>
                          <a:spcPts val="0"/>
                        </a:spcAft>
                      </a:pPr>
                      <a:r>
                        <a:rPr lang="en-AU" sz="1400" b="1"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Performance Reporting</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nchor="ctr">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xmlns="" val="1597734251"/>
                  </a:ext>
                </a:extLst>
              </a:tr>
              <a:tr h="277759">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Quality internally assessed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Performance externally assessed</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148762070"/>
                  </a:ext>
                </a:extLst>
              </a:tr>
              <a:tr h="426720">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for dialogue and action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for external accountability (+/- ranking and league tables)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415204999"/>
                  </a:ext>
                </a:extLst>
              </a:tr>
              <a:tr h="426720">
                <a:tc>
                  <a:txBody>
                    <a:bodyPr/>
                    <a:lstStyle/>
                    <a:p>
                      <a:pPr marL="0" marR="0">
                        <a:lnSpc>
                          <a:spcPct val="100000"/>
                        </a:lnSpc>
                        <a:spcBef>
                          <a:spcPts val="0"/>
                        </a:spcBef>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published internally, shared among networks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Data published by external agencies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1481935969"/>
                  </a:ext>
                </a:extLst>
              </a:tr>
              <a:tr h="426720">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Quality indicators +/- informal, changeable targets and benchmarks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Performance indicators +/- official, fixed targets and benchmarks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285342132"/>
                  </a:ext>
                </a:extLst>
              </a:tr>
              <a:tr h="452246">
                <a:tc>
                  <a:txBody>
                    <a:bodyPr/>
                    <a:lstStyle/>
                    <a:p>
                      <a:pPr marL="0" marR="0">
                        <a:lnSpc>
                          <a:spcPct val="100000"/>
                        </a:lnSpc>
                        <a:spcBef>
                          <a:spcPts val="0"/>
                        </a:spcBef>
                        <a:spcAft>
                          <a:spcPts val="80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Addresses any health issue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Addresses only priority health issues</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xmlns="" val="4289712178"/>
                  </a:ext>
                </a:extLst>
              </a:tr>
              <a:tr h="1315711">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Incentives: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Quality of care and outcomes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Clinical and client satisfaction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Collegial competition between clinicians and services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Service reputation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nSpc>
                          <a:spcPct val="100000"/>
                        </a:lnSpc>
                        <a:spcBef>
                          <a:spcPts val="0"/>
                        </a:spcBef>
                        <a:spcAft>
                          <a:spcPts val="0"/>
                        </a:spcAft>
                      </a:pPr>
                      <a:r>
                        <a:rPr lang="en-AU" sz="1400" dirty="0">
                          <a:effectLst/>
                          <a:latin typeface="Calibri" panose="020F0502020204030204" pitchFamily="34" charset="0"/>
                          <a:ea typeface="Calibri" panose="020F0502020204030204" pitchFamily="34" charset="0"/>
                          <a:cs typeface="Times New Roman" panose="02020603050405020304" pitchFamily="18" charset="0"/>
                        </a:rPr>
                        <a:t>Incentives: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Earned autonomy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Access to competitive funds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nSpc>
                          <a:spcPct val="100000"/>
                        </a:lnSpc>
                        <a:spcBef>
                          <a:spcPts val="0"/>
                        </a:spcBef>
                        <a:spcAft>
                          <a:spcPts val="0"/>
                        </a:spcAft>
                        <a:buFont typeface="Symbol" panose="05050102010706020507" pitchFamily="18" charset="2"/>
                        <a:buChar char=""/>
                      </a:pPr>
                      <a:r>
                        <a:rPr lang="en-AU" sz="1400" dirty="0">
                          <a:effectLst/>
                          <a:latin typeface="Calibri" panose="020F0502020204030204" pitchFamily="34" charset="0"/>
                          <a:ea typeface="Calibri" panose="020F0502020204030204" pitchFamily="34" charset="0"/>
                          <a:cs typeface="Times New Roman" panose="02020603050405020304" pitchFamily="18" charset="0"/>
                        </a:rPr>
                        <a:t>Pay for performance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9050" marR="59050"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xmlns="" val="137017526"/>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Title 3"/>
          <p:cNvSpPr>
            <a:spLocks noGrp="1"/>
          </p:cNvSpPr>
          <p:nvPr>
            <p:ph type="title"/>
          </p:nvPr>
        </p:nvSpPr>
        <p:spPr/>
        <p:txBody>
          <a:bodyPr/>
          <a:lstStyle/>
          <a:p>
            <a:r>
              <a:rPr lang="en-AU" altLang="en-US" sz="4000" b="1" dirty="0">
                <a:latin typeface="Calibri" panose="020F0502020204030204" pitchFamily="34" charset="0"/>
              </a:rPr>
              <a:t>Learning activity</a:t>
            </a:r>
            <a:endParaRPr lang="en-US" altLang="en-US" sz="4000" b="1" dirty="0">
              <a:latin typeface="Calibri" panose="020F0502020204030204" pitchFamily="34" charset="0"/>
            </a:endParaRPr>
          </a:p>
        </p:txBody>
      </p:sp>
      <p:sp>
        <p:nvSpPr>
          <p:cNvPr id="86020" name="Content Placeholder 1"/>
          <p:cNvSpPr>
            <a:spLocks noGrp="1"/>
          </p:cNvSpPr>
          <p:nvPr>
            <p:ph idx="1"/>
          </p:nvPr>
        </p:nvSpPr>
        <p:spPr>
          <a:xfrm>
            <a:off x="803275" y="1200150"/>
            <a:ext cx="7537450" cy="3394075"/>
          </a:xfrm>
        </p:spPr>
        <p:txBody>
          <a:bodyPr/>
          <a:lstStyle/>
          <a:p>
            <a:pPr marL="324000" indent="-324000">
              <a:spcBef>
                <a:spcPts val="0"/>
              </a:spcBef>
              <a:spcAft>
                <a:spcPts val="1200"/>
              </a:spcAft>
              <a:buFont typeface="Arial" panose="020B0604020202020204" pitchFamily="34" charset="0"/>
              <a:buNone/>
              <a:defRPr/>
            </a:pPr>
            <a:r>
              <a:rPr lang="en-AU" altLang="en-US" sz="2000" dirty="0">
                <a:latin typeface="Calibri" panose="020F0502020204030204" pitchFamily="34" charset="0"/>
              </a:rPr>
              <a:t>1.	Is your service accredited? If yes, please describe the type of accreditation and standards </a:t>
            </a:r>
          </a:p>
          <a:p>
            <a:pPr marL="324000" indent="-324000">
              <a:spcBef>
                <a:spcPts val="0"/>
              </a:spcBef>
              <a:spcAft>
                <a:spcPts val="1200"/>
              </a:spcAft>
              <a:buFont typeface="Arial" panose="020B0604020202020204" pitchFamily="34" charset="0"/>
              <a:buAutoNum type="arabicPeriod" startAt="2"/>
              <a:defRPr/>
            </a:pPr>
            <a:r>
              <a:rPr lang="en-AU" altLang="en-US" sz="2000" dirty="0">
                <a:latin typeface="Calibri" panose="020F0502020204030204" pitchFamily="34" charset="0"/>
              </a:rPr>
              <a:t>What are the National Key Performance Indicators for Aboriginal and Torres Strait Islander primary health care?</a:t>
            </a:r>
          </a:p>
          <a:p>
            <a:pPr marL="324000" indent="-324000">
              <a:spcBef>
                <a:spcPts val="0"/>
              </a:spcBef>
              <a:spcAft>
                <a:spcPts val="1200"/>
              </a:spcAft>
              <a:buFont typeface="Arial" panose="020B0604020202020204" pitchFamily="34" charset="0"/>
              <a:buAutoNum type="arabicPeriod" startAt="2"/>
              <a:defRPr/>
            </a:pPr>
            <a:r>
              <a:rPr lang="en-AU" altLang="en-US" sz="2000" dirty="0">
                <a:latin typeface="Calibri" panose="020F0502020204030204" pitchFamily="34" charset="0"/>
              </a:rPr>
              <a:t>Does your ACCHS participate in any CQI activities?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Title 3"/>
          <p:cNvSpPr>
            <a:spLocks noGrp="1"/>
          </p:cNvSpPr>
          <p:nvPr>
            <p:ph type="title"/>
          </p:nvPr>
        </p:nvSpPr>
        <p:spPr>
          <a:xfrm>
            <a:off x="457200" y="249238"/>
            <a:ext cx="8229600" cy="857250"/>
          </a:xfrm>
        </p:spPr>
        <p:txBody>
          <a:bodyPr/>
          <a:lstStyle/>
          <a:p>
            <a:r>
              <a:rPr lang="en-AU" altLang="en-US" sz="4000" b="1" dirty="0">
                <a:latin typeface="Calibri" panose="020F0502020204030204" pitchFamily="34" charset="0"/>
              </a:rPr>
              <a:t>Summarise and reflect</a:t>
            </a:r>
            <a:endParaRPr lang="en-US" altLang="en-US" sz="4000" b="1" dirty="0">
              <a:latin typeface="Calibri" panose="020F0502020204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itle 3"/>
          <p:cNvSpPr>
            <a:spLocks noGrp="1"/>
          </p:cNvSpPr>
          <p:nvPr>
            <p:ph type="title"/>
          </p:nvPr>
        </p:nvSpPr>
        <p:spPr/>
        <p:txBody>
          <a:bodyPr/>
          <a:lstStyle/>
          <a:p>
            <a:r>
              <a:rPr lang="en-AU" altLang="en-US" sz="4000" b="1">
                <a:latin typeface="Calibri" panose="020F0502020204030204" pitchFamily="34" charset="0"/>
              </a:rPr>
              <a:t>Closing</a:t>
            </a:r>
            <a:endParaRPr lang="en-US" altLang="en-US" sz="4000" b="1">
              <a:latin typeface="Calibri" panose="020F0502020204030204" pitchFamily="34" charset="0"/>
            </a:endParaRPr>
          </a:p>
        </p:txBody>
      </p:sp>
      <p:sp>
        <p:nvSpPr>
          <p:cNvPr id="2" name="Content Placeholder 1"/>
          <p:cNvSpPr>
            <a:spLocks noGrp="1"/>
          </p:cNvSpPr>
          <p:nvPr>
            <p:ph idx="1"/>
          </p:nvPr>
        </p:nvSpPr>
        <p:spPr>
          <a:xfrm>
            <a:off x="803275" y="1200150"/>
            <a:ext cx="7537450" cy="3394075"/>
          </a:xfrm>
        </p:spPr>
        <p:txBody>
          <a:bodyPr/>
          <a:lstStyle/>
          <a:p>
            <a:pPr marL="0" indent="0">
              <a:lnSpc>
                <a:spcPct val="150000"/>
              </a:lnSpc>
              <a:spcBef>
                <a:spcPts val="0"/>
              </a:spcBef>
              <a:spcAft>
                <a:spcPts val="1200"/>
              </a:spcAft>
              <a:buFont typeface="Arial" panose="020B0604020202020204" pitchFamily="34" charset="0"/>
              <a:buNone/>
              <a:defRPr/>
            </a:pPr>
            <a:r>
              <a:rPr lang="en-AU" sz="2400" dirty="0">
                <a:latin typeface="Calibri" panose="020F0502020204030204" pitchFamily="34" charset="0"/>
              </a:rPr>
              <a:t>Complete: </a:t>
            </a:r>
          </a:p>
          <a:p>
            <a:pPr>
              <a:lnSpc>
                <a:spcPct val="150000"/>
              </a:lnSpc>
              <a:spcBef>
                <a:spcPts val="0"/>
              </a:spcBef>
              <a:spcAft>
                <a:spcPts val="1200"/>
              </a:spcAft>
              <a:defRPr/>
            </a:pPr>
            <a:r>
              <a:rPr lang="en-AU" sz="2400" dirty="0">
                <a:latin typeface="Calibri" panose="020F0502020204030204" pitchFamily="34" charset="0"/>
              </a:rPr>
              <a:t>Record of participation</a:t>
            </a:r>
          </a:p>
          <a:p>
            <a:pPr>
              <a:lnSpc>
                <a:spcPct val="150000"/>
              </a:lnSpc>
              <a:spcBef>
                <a:spcPts val="0"/>
              </a:spcBef>
              <a:spcAft>
                <a:spcPts val="1200"/>
              </a:spcAft>
              <a:defRPr/>
            </a:pPr>
            <a:r>
              <a:rPr lang="en-AU" sz="2400" dirty="0">
                <a:latin typeface="Calibri" panose="020F0502020204030204" pitchFamily="34" charset="0"/>
              </a:rPr>
              <a:t>Evaluation form.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Powerpoint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itle 4"/>
          <p:cNvSpPr>
            <a:spLocks noGrp="1"/>
          </p:cNvSpPr>
          <p:nvPr>
            <p:ph type="title"/>
          </p:nvPr>
        </p:nvSpPr>
        <p:spPr>
          <a:xfrm>
            <a:off x="171450" y="206375"/>
            <a:ext cx="8820150" cy="857250"/>
          </a:xfrm>
        </p:spPr>
        <p:txBody>
          <a:bodyPr/>
          <a:lstStyle/>
          <a:p>
            <a:r>
              <a:rPr lang="en-AU" altLang="en-US" sz="3600" b="1" dirty="0">
                <a:latin typeface="Calibri" panose="020F0502020204030204" pitchFamily="34" charset="0"/>
              </a:rPr>
              <a:t>Orientation and Induction Learning Program</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457200" y="944563"/>
            <a:ext cx="8229600" cy="3779837"/>
          </a:xfrm>
        </p:spPr>
        <p:txBody>
          <a:bodyPr/>
          <a:lstStyle/>
          <a:p>
            <a:pPr eaLnBrk="1" hangingPunct="1">
              <a:spcBef>
                <a:spcPct val="0"/>
              </a:spcBef>
              <a:spcAft>
                <a:spcPts val="1200"/>
              </a:spcAft>
              <a:defRPr/>
            </a:pPr>
            <a:r>
              <a:rPr lang="en-AU" altLang="en-US" sz="2400" dirty="0">
                <a:latin typeface="Calibri" panose="020F0502020204030204" pitchFamily="34" charset="0"/>
              </a:rPr>
              <a:t>Provides foundational knowledge and skills to prepare learners for work in CQI in primary health care and as such, the content focusses on broad CQI topics</a:t>
            </a:r>
          </a:p>
          <a:p>
            <a:pPr eaLnBrk="1" hangingPunct="1">
              <a:spcBef>
                <a:spcPct val="0"/>
              </a:spcBef>
              <a:spcAft>
                <a:spcPts val="1200"/>
              </a:spcAft>
              <a:defRPr/>
            </a:pPr>
            <a:r>
              <a:rPr lang="en-AU" altLang="en-US" sz="2400" dirty="0">
                <a:latin typeface="Calibri" panose="020F0502020204030204" pitchFamily="34" charset="0"/>
              </a:rPr>
              <a:t>Consists of three modules. </a:t>
            </a:r>
          </a:p>
          <a:p>
            <a:pPr eaLnBrk="1" hangingPunct="1">
              <a:spcBef>
                <a:spcPct val="0"/>
              </a:spcBef>
              <a:spcAft>
                <a:spcPts val="1200"/>
              </a:spcAft>
              <a:defRPr/>
            </a:pPr>
            <a:r>
              <a:rPr lang="en-AU" altLang="en-US" sz="2400" dirty="0">
                <a:latin typeface="Calibri" panose="020F0502020204030204" pitchFamily="34" charset="0"/>
              </a:rPr>
              <a:t>Whether all three modules are delivered in one day or delivered separately is left to the discretion of the workplace. </a:t>
            </a:r>
          </a:p>
          <a:p>
            <a:pPr marL="0" indent="0" eaLnBrk="1" hangingPunct="1">
              <a:lnSpc>
                <a:spcPct val="150000"/>
              </a:lnSpc>
              <a:spcBef>
                <a:spcPct val="0"/>
              </a:spcBef>
              <a:buFont typeface="Arial" panose="020B0604020202020204" pitchFamily="34" charset="0"/>
              <a:buNone/>
              <a:defRPr/>
            </a:pPr>
            <a:endParaRPr lang="en-AU" altLang="en-US" sz="1800" b="1" dirty="0">
              <a:latin typeface="Calibri" panose="020F0502020204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4"/>
          <p:cNvSpPr>
            <a:spLocks noGrp="1"/>
          </p:cNvSpPr>
          <p:nvPr>
            <p:ph type="title"/>
          </p:nvPr>
        </p:nvSpPr>
        <p:spPr>
          <a:xfrm>
            <a:off x="162731" y="206375"/>
            <a:ext cx="8841783" cy="857250"/>
          </a:xfrm>
        </p:spPr>
        <p:txBody>
          <a:bodyPr/>
          <a:lstStyle/>
          <a:p>
            <a:r>
              <a:rPr lang="en-AU" altLang="en-US" sz="3600" b="1" dirty="0">
                <a:latin typeface="Calibri" panose="020F0502020204030204" pitchFamily="34" charset="0"/>
              </a:rPr>
              <a:t>Orientation and Induction Learning Program</a:t>
            </a:r>
            <a:endParaRPr lang="en-US" altLang="en-US" sz="3600" b="1" dirty="0">
              <a:latin typeface="Calibri" panose="020F0502020204030204" pitchFamily="34" charset="0"/>
            </a:endParaRPr>
          </a:p>
        </p:txBody>
      </p:sp>
      <p:sp>
        <p:nvSpPr>
          <p:cNvPr id="10244" name="Content Placeholder 5"/>
          <p:cNvSpPr>
            <a:spLocks noGrp="1"/>
          </p:cNvSpPr>
          <p:nvPr>
            <p:ph idx="1"/>
          </p:nvPr>
        </p:nvSpPr>
        <p:spPr>
          <a:xfrm>
            <a:off x="387350" y="1143753"/>
            <a:ext cx="8229600" cy="3383797"/>
          </a:xfrm>
        </p:spPr>
        <p:txBody>
          <a:bodyPr/>
          <a:lstStyle/>
          <a:p>
            <a:pPr marL="0" indent="0" eaLnBrk="1" hangingPunct="1">
              <a:spcBef>
                <a:spcPct val="0"/>
              </a:spcBef>
              <a:spcAft>
                <a:spcPts val="1200"/>
              </a:spcAft>
              <a:buNone/>
              <a:defRPr/>
            </a:pPr>
            <a:r>
              <a:rPr lang="en-AU" altLang="en-US" sz="2800" dirty="0">
                <a:latin typeface="Calibri" panose="020F0502020204030204" pitchFamily="34" charset="0"/>
              </a:rPr>
              <a:t>It is recommended that this learning program is delivered at your workplace </a:t>
            </a:r>
            <a:r>
              <a:rPr lang="en-AU" altLang="en-US" sz="2800" b="1" u="sng" dirty="0">
                <a:latin typeface="Calibri" panose="020F0502020204030204" pitchFamily="34" charset="0"/>
              </a:rPr>
              <a:t>as part of the overall orientation and induction to the workplace</a:t>
            </a:r>
            <a:r>
              <a:rPr lang="en-AU" altLang="en-US" sz="2800" dirty="0">
                <a:latin typeface="Calibri" panose="020F0502020204030204" pitchFamily="34" charset="0"/>
              </a:rPr>
              <a:t>. The program may be delivered to a group or on a one-to-one basis.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220420" y="960895"/>
            <a:ext cx="8797925" cy="3608522"/>
          </a:xfrm>
        </p:spPr>
        <p:txBody>
          <a:bodyPr/>
          <a:lstStyle/>
          <a:p>
            <a:pPr marL="0" indent="0">
              <a:buFont typeface="Arial" panose="020B0604020202020204" pitchFamily="34" charset="0"/>
              <a:buNone/>
              <a:defRPr/>
            </a:pPr>
            <a:r>
              <a:rPr lang="en-AU" sz="2400" dirty="0">
                <a:latin typeface="Calibri" panose="020F0502020204030204" pitchFamily="34" charset="0"/>
              </a:rPr>
              <a:t>Those involved in the delivery of learning programs should ideally have:</a:t>
            </a:r>
            <a:endParaRPr lang="en-US" sz="2400" dirty="0">
              <a:latin typeface="Calibri" panose="020F0502020204030204" pitchFamily="34" charset="0"/>
            </a:endParaRPr>
          </a:p>
          <a:p>
            <a:pPr>
              <a:defRPr/>
            </a:pPr>
            <a:r>
              <a:rPr lang="en-US" sz="2400" dirty="0">
                <a:latin typeface="Calibri" panose="020F0502020204030204" pitchFamily="34" charset="0"/>
              </a:rPr>
              <a:t>A</a:t>
            </a:r>
            <a:r>
              <a:rPr lang="en-AU" sz="2400" dirty="0">
                <a:latin typeface="Calibri" panose="020F0502020204030204" pitchFamily="34" charset="0"/>
              </a:rPr>
              <a:t> thorough working knowledge of the relevant learning programs and able to interpret and apply the learning programs to different contexts and audiences </a:t>
            </a:r>
            <a:endParaRPr lang="en-US" sz="2400" dirty="0">
              <a:latin typeface="Calibri" panose="020F0502020204030204" pitchFamily="34" charset="0"/>
            </a:endParaRPr>
          </a:p>
          <a:p>
            <a:pPr>
              <a:defRPr/>
            </a:pPr>
            <a:r>
              <a:rPr lang="en-AU" sz="2400" dirty="0">
                <a:latin typeface="Calibri" panose="020F0502020204030204" pitchFamily="34" charset="0"/>
              </a:rPr>
              <a:t>Thorough knowledge and skills in adult learning principles</a:t>
            </a:r>
            <a:endParaRPr lang="en-US" sz="2400" dirty="0">
              <a:latin typeface="Calibri" panose="020F0502020204030204" pitchFamily="34" charset="0"/>
            </a:endParaRPr>
          </a:p>
          <a:p>
            <a:pPr>
              <a:defRPr/>
            </a:pPr>
            <a:r>
              <a:rPr lang="en-AU" sz="2400" dirty="0">
                <a:latin typeface="Calibri" panose="020F0502020204030204" pitchFamily="34" charset="0"/>
              </a:rPr>
              <a:t>The ability to ‘unpack’ learning outcomes – read notes below.</a:t>
            </a:r>
            <a:endParaRPr lang="en-US" sz="2400" dirty="0">
              <a:latin typeface="Calibri" panose="020F050202020403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 descr="Powerpoint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itle 4"/>
          <p:cNvSpPr>
            <a:spLocks noGrp="1"/>
          </p:cNvSpPr>
          <p:nvPr>
            <p:ph type="title"/>
          </p:nvPr>
        </p:nvSpPr>
        <p:spPr/>
        <p:txBody>
          <a:bodyPr/>
          <a:lstStyle/>
          <a:p>
            <a:r>
              <a:rPr lang="en-AU" altLang="en-US" sz="3600" b="1" dirty="0">
                <a:latin typeface="Calibri" panose="020F0502020204030204" pitchFamily="34" charset="0"/>
              </a:rPr>
              <a:t>Criteria for delivering the modules</a:t>
            </a:r>
            <a:endParaRPr lang="en-US" altLang="en-US" sz="4000" b="1" dirty="0">
              <a:latin typeface="Calibri" panose="020F0502020204030204" pitchFamily="34" charset="0"/>
            </a:endParaRPr>
          </a:p>
        </p:txBody>
      </p:sp>
      <p:sp>
        <p:nvSpPr>
          <p:cNvPr id="10244" name="Content Placeholder 5"/>
          <p:cNvSpPr>
            <a:spLocks noGrp="1"/>
          </p:cNvSpPr>
          <p:nvPr>
            <p:ph idx="1"/>
          </p:nvPr>
        </p:nvSpPr>
        <p:spPr>
          <a:xfrm>
            <a:off x="314325" y="1063625"/>
            <a:ext cx="8585200" cy="3660775"/>
          </a:xfrm>
        </p:spPr>
        <p:txBody>
          <a:bodyPr/>
          <a:lstStyle/>
          <a:p>
            <a:pPr>
              <a:defRPr/>
            </a:pPr>
            <a:r>
              <a:rPr lang="en-AU" sz="2400" dirty="0">
                <a:latin typeface="Calibri" panose="020F0502020204030204" pitchFamily="34" charset="0"/>
              </a:rPr>
              <a:t>Consultation with individuals with relevant expertise in the learning program content and with representatives from the adult learning sector and industry sector to identify training and learning needs and knowledge gaps</a:t>
            </a:r>
          </a:p>
          <a:p>
            <a:pPr>
              <a:defRPr/>
            </a:pPr>
            <a:r>
              <a:rPr lang="en-AU" sz="2400" dirty="0">
                <a:latin typeface="Calibri" panose="020F0502020204030204" pitchFamily="34" charset="0"/>
              </a:rPr>
              <a:t>Capacity and capability to customise learning content and delivery to meet the work environment and learning styles of the target audience (i.e. contextualise). In all cases of customising content, the integrity of the outcome of the learning program must be maintained.</a:t>
            </a:r>
          </a:p>
        </p:txBody>
      </p:sp>
    </p:spTree>
  </p:cSld>
  <p:clrMapOvr>
    <a:masterClrMapping/>
  </p:clrMapOvr>
</p:sld>
</file>

<file path=ppt/theme/theme1.xml><?xml version="1.0" encoding="utf-8"?>
<a:theme xmlns:a="http://schemas.openxmlformats.org/drawingml/2006/main" name="Lowitja Powerpoint Template 9 December 20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Lowitja Powerpoint Template 9 December 2011.pot</Template>
  <TotalTime>9560</TotalTime>
  <Words>6898</Words>
  <Application>Microsoft Office PowerPoint</Application>
  <PresentationFormat>On-screen Show (16:9)</PresentationFormat>
  <Paragraphs>549</Paragraphs>
  <Slides>54</Slides>
  <Notes>54</Notes>
  <HiddenSlides>0</HiddenSlides>
  <MMClips>3</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5" baseType="lpstr">
      <vt:lpstr>MS PGothic</vt:lpstr>
      <vt:lpstr>MS PGothic</vt:lpstr>
      <vt:lpstr>Arial</vt:lpstr>
      <vt:lpstr>Calibri</vt:lpstr>
      <vt:lpstr>Century Gothic</vt:lpstr>
      <vt:lpstr>Franklin Gothic Book</vt:lpstr>
      <vt:lpstr>Franklin Gothic Medium</vt:lpstr>
      <vt:lpstr>Symbol</vt:lpstr>
      <vt:lpstr>Times New Roman</vt:lpstr>
      <vt:lpstr>Lowitja Powerpoint Template 9 December 2011</vt:lpstr>
      <vt:lpstr>Bitmap Image</vt:lpstr>
      <vt:lpstr>PowerPoint Presentation</vt:lpstr>
      <vt:lpstr>PowerPoint Presentation</vt:lpstr>
      <vt:lpstr>PowerPoint Presentation</vt:lpstr>
      <vt:lpstr>PowerPoint Presentation</vt:lpstr>
      <vt:lpstr>Learning Programs for CQI</vt:lpstr>
      <vt:lpstr>Orientation and Induction Learning Program</vt:lpstr>
      <vt:lpstr>Orientation and Induction Learning Program</vt:lpstr>
      <vt:lpstr>Criteria for delivering the modules</vt:lpstr>
      <vt:lpstr>Criteria for delivering the modules</vt:lpstr>
      <vt:lpstr>Criteria for delivering the modules</vt:lpstr>
      <vt:lpstr>In preparation for the delivery of this module</vt:lpstr>
      <vt:lpstr>On the day …</vt:lpstr>
      <vt:lpstr>End of Notes</vt:lpstr>
      <vt:lpstr>PowerPoint Presentation</vt:lpstr>
      <vt:lpstr>Welcome</vt:lpstr>
      <vt:lpstr>About the CQI Learning Programs</vt:lpstr>
      <vt:lpstr>About Orientation and Induction to CQI</vt:lpstr>
      <vt:lpstr>Orientation and Induction to CQI Modules</vt:lpstr>
      <vt:lpstr>Icebreaker</vt:lpstr>
      <vt:lpstr>Learning outcomes</vt:lpstr>
      <vt:lpstr>Learning outcomes</vt:lpstr>
      <vt:lpstr>Session Outline</vt:lpstr>
      <vt:lpstr>What do we know about Aboriginal and Torres Strait Islander health? </vt:lpstr>
      <vt:lpstr>Aboriginal and Torres Strait Islander health</vt:lpstr>
      <vt:lpstr>Learning Activity</vt:lpstr>
      <vt:lpstr>What is CQI?</vt:lpstr>
      <vt:lpstr>What is CQI?</vt:lpstr>
      <vt:lpstr>Common characteristics of CQI</vt:lpstr>
      <vt:lpstr>German Coast Guard</vt:lpstr>
      <vt:lpstr>German Coast Guard</vt:lpstr>
      <vt:lpstr>What is comprehensive primary health care?  </vt:lpstr>
      <vt:lpstr>Population health</vt:lpstr>
      <vt:lpstr>Population health</vt:lpstr>
      <vt:lpstr>Population health and CQI</vt:lpstr>
      <vt:lpstr>Population health and CQI</vt:lpstr>
      <vt:lpstr>Learning activity</vt:lpstr>
      <vt:lpstr>Before we move forward let’s look back</vt:lpstr>
      <vt:lpstr>CQI is now a global approach for improving health care quality</vt:lpstr>
      <vt:lpstr>Drivers and mechanisms of quality in PHC</vt:lpstr>
      <vt:lpstr>Mechanisms to embed quality activities into PHC services</vt:lpstr>
      <vt:lpstr>Mechanisms to embed quality activities into PHC services</vt:lpstr>
      <vt:lpstr>Aboriginal and Torres Strait Islander Health</vt:lpstr>
      <vt:lpstr>Learning Activity</vt:lpstr>
      <vt:lpstr>PowerPoint Presentation</vt:lpstr>
      <vt:lpstr>So how does CQI link to other quality activities?</vt:lpstr>
      <vt:lpstr>PowerPoint Presentation</vt:lpstr>
      <vt:lpstr>PowerPoint Presentation</vt:lpstr>
      <vt:lpstr>CQI is not accreditation</vt:lpstr>
      <vt:lpstr>CQI is not accreditation</vt:lpstr>
      <vt:lpstr>CQI is not nKPI reporting</vt:lpstr>
      <vt:lpstr>Learning activity</vt:lpstr>
      <vt:lpstr>Summarise and reflect</vt:lpstr>
      <vt:lpstr>Closing</vt:lpstr>
      <vt:lpstr>PowerPoint Presentation</vt:lpstr>
    </vt:vector>
  </TitlesOfParts>
  <Company>SA Group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System Administrator</dc:creator>
  <cp:lastModifiedBy>Haidee Noonan</cp:lastModifiedBy>
  <cp:revision>401</cp:revision>
  <cp:lastPrinted>2016-06-28T02:08:21Z</cp:lastPrinted>
  <dcterms:created xsi:type="dcterms:W3CDTF">2011-12-08T04:30:41Z</dcterms:created>
  <dcterms:modified xsi:type="dcterms:W3CDTF">2018-03-05T23:44:46Z</dcterms:modified>
</cp:coreProperties>
</file>