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handoutMasterIdLst>
    <p:handoutMasterId r:id="rId69"/>
  </p:handoutMasterIdLst>
  <p:sldIdLst>
    <p:sldId id="496" r:id="rId2"/>
    <p:sldId id="522" r:id="rId3"/>
    <p:sldId id="523" r:id="rId4"/>
    <p:sldId id="524" r:id="rId5"/>
    <p:sldId id="514" r:id="rId6"/>
    <p:sldId id="515" r:id="rId7"/>
    <p:sldId id="516" r:id="rId8"/>
    <p:sldId id="517" r:id="rId9"/>
    <p:sldId id="518" r:id="rId10"/>
    <p:sldId id="519" r:id="rId11"/>
    <p:sldId id="520" r:id="rId12"/>
    <p:sldId id="521" r:id="rId13"/>
    <p:sldId id="506" r:id="rId14"/>
    <p:sldId id="495" r:id="rId15"/>
    <p:sldId id="423" r:id="rId16"/>
    <p:sldId id="428" r:id="rId17"/>
    <p:sldId id="425" r:id="rId18"/>
    <p:sldId id="429" r:id="rId19"/>
    <p:sldId id="433" r:id="rId20"/>
    <p:sldId id="431" r:id="rId21"/>
    <p:sldId id="430" r:id="rId22"/>
    <p:sldId id="432" r:id="rId23"/>
    <p:sldId id="462" r:id="rId24"/>
    <p:sldId id="422" r:id="rId25"/>
    <p:sldId id="466" r:id="rId26"/>
    <p:sldId id="467" r:id="rId27"/>
    <p:sldId id="468" r:id="rId28"/>
    <p:sldId id="420" r:id="rId29"/>
    <p:sldId id="460" r:id="rId30"/>
    <p:sldId id="461" r:id="rId31"/>
    <p:sldId id="421" r:id="rId32"/>
    <p:sldId id="435" r:id="rId33"/>
    <p:sldId id="436" r:id="rId34"/>
    <p:sldId id="465" r:id="rId35"/>
    <p:sldId id="441" r:id="rId36"/>
    <p:sldId id="469" r:id="rId37"/>
    <p:sldId id="470" r:id="rId38"/>
    <p:sldId id="474" r:id="rId39"/>
    <p:sldId id="472" r:id="rId40"/>
    <p:sldId id="473" r:id="rId41"/>
    <p:sldId id="442" r:id="rId42"/>
    <p:sldId id="475" r:id="rId43"/>
    <p:sldId id="476" r:id="rId44"/>
    <p:sldId id="477" r:id="rId45"/>
    <p:sldId id="478" r:id="rId46"/>
    <p:sldId id="479" r:id="rId47"/>
    <p:sldId id="444" r:id="rId48"/>
    <p:sldId id="445" r:id="rId49"/>
    <p:sldId id="454" r:id="rId50"/>
    <p:sldId id="480" r:id="rId51"/>
    <p:sldId id="481" r:id="rId52"/>
    <p:sldId id="482" r:id="rId53"/>
    <p:sldId id="483" r:id="rId54"/>
    <p:sldId id="484" r:id="rId55"/>
    <p:sldId id="485" r:id="rId56"/>
    <p:sldId id="486" r:id="rId57"/>
    <p:sldId id="487" r:id="rId58"/>
    <p:sldId id="488" r:id="rId59"/>
    <p:sldId id="489" r:id="rId60"/>
    <p:sldId id="491" r:id="rId61"/>
    <p:sldId id="490" r:id="rId62"/>
    <p:sldId id="492" r:id="rId63"/>
    <p:sldId id="493" r:id="rId64"/>
    <p:sldId id="458" r:id="rId65"/>
    <p:sldId id="459" r:id="rId66"/>
    <p:sldId id="268" r:id="rId67"/>
  </p:sldIdLst>
  <p:sldSz cx="9144000" cy="5143500" type="screen16x9"/>
  <p:notesSz cx="6797675" cy="9926638"/>
  <p:defaultTextStyle>
    <a:defPPr>
      <a:defRPr lang="en-US"/>
    </a:defPPr>
    <a:lvl1pPr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220F"/>
    <a:srgbClr val="80214B"/>
    <a:srgbClr val="127EAE"/>
    <a:srgbClr val="B22B47"/>
    <a:srgbClr val="968A78"/>
    <a:srgbClr val="978A78"/>
    <a:srgbClr val="979E5D"/>
    <a:srgbClr val="7949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211" autoAdjust="0"/>
  </p:normalViewPr>
  <p:slideViewPr>
    <p:cSldViewPr snapToGrid="0" snapToObjects="1">
      <p:cViewPr varScale="1">
        <p:scale>
          <a:sx n="74" d="100"/>
          <a:sy n="74" d="100"/>
        </p:scale>
        <p:origin x="1714" y="72"/>
      </p:cViewPr>
      <p:guideLst>
        <p:guide orient="horz" pos="1620"/>
        <p:guide pos="2880"/>
      </p:guideLst>
    </p:cSldViewPr>
  </p:slideViewPr>
  <p:notesTextViewPr>
    <p:cViewPr>
      <p:scale>
        <a:sx n="125" d="100"/>
        <a:sy n="125" d="100"/>
      </p:scale>
      <p:origin x="0" y="0"/>
    </p:cViewPr>
  </p:notesTextViewPr>
  <p:sorterViewPr>
    <p:cViewPr varScale="1">
      <p:scale>
        <a:sx n="100" d="100"/>
        <a:sy n="100" d="100"/>
      </p:scale>
      <p:origin x="0" y="-3293"/>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46400" cy="498475"/>
          </a:xfrm>
          <a:prstGeom prst="rect">
            <a:avLst/>
          </a:prstGeom>
        </p:spPr>
        <p:txBody>
          <a:bodyPr vert="horz" lIns="91440" tIns="45720" rIns="91440" bIns="45720" rtlCol="0"/>
          <a:lstStyle>
            <a:lvl1pPr algn="l">
              <a:defRPr sz="1200">
                <a:cs typeface="MS PGothic" pitchFamily="34" charset="-128"/>
              </a:defRPr>
            </a:lvl1pPr>
          </a:lstStyle>
          <a:p>
            <a:pPr>
              <a:defRPr/>
            </a:pPr>
            <a:endParaRPr lang="en-AU"/>
          </a:p>
        </p:txBody>
      </p:sp>
      <p:sp>
        <p:nvSpPr>
          <p:cNvPr id="3" name="Date Placeholder 2"/>
          <p:cNvSpPr>
            <a:spLocks noGrp="1"/>
          </p:cNvSpPr>
          <p:nvPr>
            <p:ph type="dt" sz="quarter" idx="1"/>
          </p:nvPr>
        </p:nvSpPr>
        <p:spPr>
          <a:xfrm>
            <a:off x="3849689" y="2"/>
            <a:ext cx="2946400" cy="498475"/>
          </a:xfrm>
          <a:prstGeom prst="rect">
            <a:avLst/>
          </a:prstGeom>
        </p:spPr>
        <p:txBody>
          <a:bodyPr vert="horz" lIns="91440" tIns="45720" rIns="91440" bIns="45720" rtlCol="0"/>
          <a:lstStyle>
            <a:lvl1pPr algn="r">
              <a:defRPr sz="1200">
                <a:cs typeface="MS PGothic" pitchFamily="34" charset="-128"/>
              </a:defRPr>
            </a:lvl1pPr>
          </a:lstStyle>
          <a:p>
            <a:pPr>
              <a:defRPr/>
            </a:pPr>
            <a:fld id="{ADE0D044-4A98-4CA3-8C3E-22292E8AB0C7}" type="datetimeFigureOut">
              <a:rPr lang="en-AU"/>
              <a:pPr>
                <a:defRPr/>
              </a:pPr>
              <a:t>6/03/2018</a:t>
            </a:fld>
            <a:endParaRPr lang="en-AU"/>
          </a:p>
        </p:txBody>
      </p:sp>
      <p:sp>
        <p:nvSpPr>
          <p:cNvPr id="4" name="Footer Placeholder 3"/>
          <p:cNvSpPr>
            <a:spLocks noGrp="1"/>
          </p:cNvSpPr>
          <p:nvPr>
            <p:ph type="ftr" sz="quarter" idx="2"/>
          </p:nvPr>
        </p:nvSpPr>
        <p:spPr>
          <a:xfrm>
            <a:off x="0" y="9428164"/>
            <a:ext cx="2946400" cy="498475"/>
          </a:xfrm>
          <a:prstGeom prst="rect">
            <a:avLst/>
          </a:prstGeom>
        </p:spPr>
        <p:txBody>
          <a:bodyPr vert="horz" lIns="91440" tIns="45720" rIns="91440" bIns="45720" rtlCol="0" anchor="b"/>
          <a:lstStyle>
            <a:lvl1pPr algn="l">
              <a:defRPr sz="1200">
                <a:cs typeface="MS PGothic" pitchFamily="34" charset="-128"/>
              </a:defRPr>
            </a:lvl1pPr>
          </a:lstStyle>
          <a:p>
            <a:pPr>
              <a:defRPr/>
            </a:pPr>
            <a:endParaRPr lang="en-AU"/>
          </a:p>
        </p:txBody>
      </p:sp>
      <p:sp>
        <p:nvSpPr>
          <p:cNvPr id="5" name="Slide Number Placeholder 4"/>
          <p:cNvSpPr>
            <a:spLocks noGrp="1"/>
          </p:cNvSpPr>
          <p:nvPr>
            <p:ph type="sldNum" sz="quarter" idx="3"/>
          </p:nvPr>
        </p:nvSpPr>
        <p:spPr>
          <a:xfrm>
            <a:off x="3849689" y="9428164"/>
            <a:ext cx="2946400" cy="498475"/>
          </a:xfrm>
          <a:prstGeom prst="rect">
            <a:avLst/>
          </a:prstGeom>
        </p:spPr>
        <p:txBody>
          <a:bodyPr vert="horz" lIns="91440" tIns="45720" rIns="91440" bIns="45720" rtlCol="0" anchor="b"/>
          <a:lstStyle>
            <a:lvl1pPr algn="r">
              <a:defRPr sz="1200">
                <a:cs typeface="MS PGothic" pitchFamily="34" charset="-128"/>
              </a:defRPr>
            </a:lvl1pPr>
          </a:lstStyle>
          <a:p>
            <a:pPr>
              <a:defRPr/>
            </a:pPr>
            <a:fld id="{0FF5572E-73ED-438F-953A-EC39143D6F0D}" type="slidenum">
              <a:rPr lang="en-AU"/>
              <a:pPr>
                <a:defRPr/>
              </a:pPr>
              <a:t>‹#›</a:t>
            </a:fld>
            <a:endParaRPr lang="en-AU"/>
          </a:p>
        </p:txBody>
      </p:sp>
    </p:spTree>
    <p:extLst>
      <p:ext uri="{BB962C8B-B14F-4D97-AF65-F5344CB8AC3E}">
        <p14:creationId xmlns:p14="http://schemas.microsoft.com/office/powerpoint/2010/main" val="1885920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46400" cy="498475"/>
          </a:xfrm>
          <a:prstGeom prst="rect">
            <a:avLst/>
          </a:prstGeom>
        </p:spPr>
        <p:txBody>
          <a:bodyPr vert="horz" lIns="91440" tIns="45720" rIns="91440" bIns="45720" rtlCol="0"/>
          <a:lstStyle>
            <a:lvl1pPr algn="l">
              <a:defRPr sz="1200">
                <a:cs typeface="MS PGothic" pitchFamily="34" charset="-128"/>
              </a:defRPr>
            </a:lvl1pPr>
          </a:lstStyle>
          <a:p>
            <a:pPr>
              <a:defRPr/>
            </a:pPr>
            <a:endParaRPr lang="en-AU"/>
          </a:p>
        </p:txBody>
      </p:sp>
      <p:sp>
        <p:nvSpPr>
          <p:cNvPr id="3" name="Date Placeholder 2"/>
          <p:cNvSpPr>
            <a:spLocks noGrp="1"/>
          </p:cNvSpPr>
          <p:nvPr>
            <p:ph type="dt" idx="1"/>
          </p:nvPr>
        </p:nvSpPr>
        <p:spPr>
          <a:xfrm>
            <a:off x="3849689" y="2"/>
            <a:ext cx="2946400" cy="498475"/>
          </a:xfrm>
          <a:prstGeom prst="rect">
            <a:avLst/>
          </a:prstGeom>
        </p:spPr>
        <p:txBody>
          <a:bodyPr vert="horz" lIns="91440" tIns="45720" rIns="91440" bIns="45720" rtlCol="0"/>
          <a:lstStyle>
            <a:lvl1pPr algn="r">
              <a:defRPr sz="1200">
                <a:cs typeface="MS PGothic" pitchFamily="34" charset="-128"/>
              </a:defRPr>
            </a:lvl1pPr>
          </a:lstStyle>
          <a:p>
            <a:pPr>
              <a:defRPr/>
            </a:pPr>
            <a:fld id="{E2454867-7BC8-4F9F-90CF-EE532805287A}" type="datetimeFigureOut">
              <a:rPr lang="en-AU"/>
              <a:pPr>
                <a:defRPr/>
              </a:pPr>
              <a:t>6/03/2018</a:t>
            </a:fld>
            <a:endParaRPr lang="en-AU" dirty="0"/>
          </a:p>
        </p:txBody>
      </p:sp>
      <p:sp>
        <p:nvSpPr>
          <p:cNvPr id="4" name="Slide Image Placeholder 3"/>
          <p:cNvSpPr>
            <a:spLocks noGrp="1" noRot="1" noChangeAspect="1"/>
          </p:cNvSpPr>
          <p:nvPr>
            <p:ph type="sldImg" idx="2"/>
          </p:nvPr>
        </p:nvSpPr>
        <p:spPr>
          <a:xfrm>
            <a:off x="425450" y="1243013"/>
            <a:ext cx="5946775" cy="3346450"/>
          </a:xfrm>
          <a:prstGeom prst="rect">
            <a:avLst/>
          </a:prstGeom>
          <a:noFill/>
          <a:ln w="12700">
            <a:solidFill>
              <a:prstClr val="black"/>
            </a:solidFill>
          </a:ln>
        </p:spPr>
        <p:txBody>
          <a:bodyPr vert="horz" lIns="91440" tIns="45720" rIns="91440" bIns="45720" rtlCol="0" anchor="ctr"/>
          <a:lstStyle/>
          <a:p>
            <a:pPr lvl="0"/>
            <a:endParaRPr lang="en-AU" noProof="0" dirty="0"/>
          </a:p>
        </p:txBody>
      </p:sp>
      <p:sp>
        <p:nvSpPr>
          <p:cNvPr id="5" name="Notes Placeholder 4"/>
          <p:cNvSpPr>
            <a:spLocks noGrp="1"/>
          </p:cNvSpPr>
          <p:nvPr>
            <p:ph type="body" sz="quarter" idx="3"/>
          </p:nvPr>
        </p:nvSpPr>
        <p:spPr>
          <a:xfrm>
            <a:off x="679451" y="4776789"/>
            <a:ext cx="5438775" cy="3908425"/>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 name="Footer Placeholder 5"/>
          <p:cNvSpPr>
            <a:spLocks noGrp="1"/>
          </p:cNvSpPr>
          <p:nvPr>
            <p:ph type="ftr" sz="quarter" idx="4"/>
          </p:nvPr>
        </p:nvSpPr>
        <p:spPr>
          <a:xfrm>
            <a:off x="0" y="9428164"/>
            <a:ext cx="2946400" cy="498475"/>
          </a:xfrm>
          <a:prstGeom prst="rect">
            <a:avLst/>
          </a:prstGeom>
        </p:spPr>
        <p:txBody>
          <a:bodyPr vert="horz" lIns="91440" tIns="45720" rIns="91440" bIns="45720" rtlCol="0" anchor="b"/>
          <a:lstStyle>
            <a:lvl1pPr algn="l">
              <a:defRPr sz="1200">
                <a:cs typeface="MS PGothic" pitchFamily="34" charset="-128"/>
              </a:defRPr>
            </a:lvl1pPr>
          </a:lstStyle>
          <a:p>
            <a:pPr>
              <a:defRPr/>
            </a:pPr>
            <a:endParaRPr lang="en-AU"/>
          </a:p>
        </p:txBody>
      </p:sp>
      <p:sp>
        <p:nvSpPr>
          <p:cNvPr id="7" name="Slide Number Placeholder 6"/>
          <p:cNvSpPr>
            <a:spLocks noGrp="1"/>
          </p:cNvSpPr>
          <p:nvPr>
            <p:ph type="sldNum" sz="quarter" idx="5"/>
          </p:nvPr>
        </p:nvSpPr>
        <p:spPr>
          <a:xfrm>
            <a:off x="3849689" y="9428164"/>
            <a:ext cx="2946400" cy="498475"/>
          </a:xfrm>
          <a:prstGeom prst="rect">
            <a:avLst/>
          </a:prstGeom>
        </p:spPr>
        <p:txBody>
          <a:bodyPr vert="horz" lIns="91440" tIns="45720" rIns="91440" bIns="45720" rtlCol="0" anchor="b"/>
          <a:lstStyle>
            <a:lvl1pPr algn="r">
              <a:defRPr sz="1200">
                <a:cs typeface="MS PGothic" pitchFamily="34" charset="-128"/>
              </a:defRPr>
            </a:lvl1pPr>
          </a:lstStyle>
          <a:p>
            <a:pPr>
              <a:defRPr/>
            </a:pPr>
            <a:fld id="{4BCACAE4-3947-417B-B94B-2034121EAEBD}" type="slidenum">
              <a:rPr lang="en-AU"/>
              <a:pPr>
                <a:defRPr/>
              </a:pPr>
              <a:t>‹#›</a:t>
            </a:fld>
            <a:endParaRPr lang="en-AU" dirty="0"/>
          </a:p>
        </p:txBody>
      </p:sp>
    </p:spTree>
    <p:extLst>
      <p:ext uri="{BB962C8B-B14F-4D97-AF65-F5344CB8AC3E}">
        <p14:creationId xmlns:p14="http://schemas.microsoft.com/office/powerpoint/2010/main" val="5479587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AU" altLang="en-US" b="1" dirty="0"/>
              <a:t>Notes for the person delivering the Modules</a:t>
            </a:r>
          </a:p>
          <a:p>
            <a:pPr eaLnBrk="1" hangingPunct="1"/>
            <a:r>
              <a:rPr lang="en-AU" altLang="en-US" dirty="0"/>
              <a:t>This PowerPoint presentation is designed to support the person delivering the learning program to the learner(s). The presentations identify and describe the key points for each topic area. The presentations also support the trainer by incorporating information on adult learning principles, learning activities, and so</a:t>
            </a:r>
            <a:r>
              <a:rPr lang="en-AU" altLang="en-US" baseline="0" dirty="0"/>
              <a:t> </a:t>
            </a:r>
            <a:r>
              <a:rPr lang="en-AU" altLang="en-US" dirty="0"/>
              <a:t>on.</a:t>
            </a:r>
          </a:p>
          <a:p>
            <a:pPr eaLnBrk="1" hangingPunct="1"/>
            <a:endParaRPr lang="en-AU"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F85B07F9-779A-4F7A-B14D-7E4F09BE4B49}" type="slidenum">
              <a:rPr lang="en-AU" altLang="en-US" sz="1200" smtClean="0"/>
              <a:pPr/>
              <a:t>1</a:t>
            </a:fld>
            <a:endParaRPr lang="en-AU" altLang="en-US" sz="1200"/>
          </a:p>
        </p:txBody>
      </p:sp>
    </p:spTree>
    <p:extLst>
      <p:ext uri="{BB962C8B-B14F-4D97-AF65-F5344CB8AC3E}">
        <p14:creationId xmlns:p14="http://schemas.microsoft.com/office/powerpoint/2010/main" val="1403760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AU" b="1" dirty="0"/>
              <a:t>Criteria for the Development and Delivery of Learning Programs</a:t>
            </a:r>
            <a:endParaRPr lang="en-US" b="1" dirty="0"/>
          </a:p>
          <a:p>
            <a:pPr>
              <a:defRPr/>
            </a:pPr>
            <a:r>
              <a:rPr lang="en-AU" dirty="0"/>
              <a:t>Those involved in the development and delivery of learning programs should reflect the following criteria (continued):</a:t>
            </a:r>
            <a:endParaRPr lang="en-US" dirty="0"/>
          </a:p>
          <a:p>
            <a:pPr marL="171450" indent="-171450">
              <a:buFont typeface="Arial" panose="020B0604020202020204" pitchFamily="34" charset="0"/>
              <a:buChar char="•"/>
              <a:defRPr/>
            </a:pPr>
            <a:r>
              <a:rPr lang="en-AU" sz="1200" kern="1200" dirty="0">
                <a:solidFill>
                  <a:schemeClr val="tx1"/>
                </a:solidFill>
                <a:effectLst/>
                <a:latin typeface="+mn-lt"/>
                <a:ea typeface="+mn-ea"/>
                <a:cs typeface="+mn-cs"/>
              </a:rPr>
              <a:t>Adopt a reflective and narrative based approach to CQI (e.g. opportunities to describe experiences in applying CQI and to discuss what works, what didn’t work, and contribute personal opinions)</a:t>
            </a:r>
            <a:endParaRPr lang="en-AU" dirty="0"/>
          </a:p>
          <a:p>
            <a:pPr marL="171450" indent="-171450">
              <a:buFont typeface="Arial"/>
              <a:buChar char="•"/>
              <a:defRPr/>
            </a:pPr>
            <a:r>
              <a:rPr lang="en-AU" sz="1200" dirty="0">
                <a:latin typeface="Calibri" panose="020F0502020204030204" pitchFamily="34" charset="0"/>
              </a:rPr>
              <a:t>Assess and monitor the quality of learning and training using processes such as a CQI training group that includes experts with relevant knowledge of the learning topic; adult learning; and the industry sector. </a:t>
            </a:r>
            <a:endParaRPr lang="en-US" sz="1200" dirty="0">
              <a:latin typeface="Calibri" panose="020F0502020204030204" pitchFamily="34" charset="0"/>
            </a:endParaRPr>
          </a:p>
          <a:p>
            <a:pPr eaLnBrk="1" hangingPunct="1">
              <a:spcBef>
                <a:spcPct val="0"/>
              </a:spcBef>
              <a:defRPr/>
            </a:pPr>
            <a:endParaRPr lang="en-AU" altLang="en-US" dirty="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CD65F607-6D2B-409D-A82C-2C743BDBE44A}" type="slidenum">
              <a:rPr lang="en-AU" altLang="en-US" sz="1200" smtClean="0"/>
              <a:pPr/>
              <a:t>10</a:t>
            </a:fld>
            <a:endParaRPr lang="en-AU" altLang="en-US" sz="1200"/>
          </a:p>
        </p:txBody>
      </p:sp>
    </p:spTree>
    <p:extLst>
      <p:ext uri="{BB962C8B-B14F-4D97-AF65-F5344CB8AC3E}">
        <p14:creationId xmlns:p14="http://schemas.microsoft.com/office/powerpoint/2010/main" val="439201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dirty="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E69DD7A6-9848-4564-885C-10AB65072E9D}" type="slidenum">
              <a:rPr lang="en-AU" altLang="en-US" sz="1200" smtClean="0"/>
              <a:pPr/>
              <a:t>11</a:t>
            </a:fld>
            <a:endParaRPr lang="en-AU" altLang="en-US" sz="1200"/>
          </a:p>
        </p:txBody>
      </p:sp>
    </p:spTree>
    <p:extLst>
      <p:ext uri="{BB962C8B-B14F-4D97-AF65-F5344CB8AC3E}">
        <p14:creationId xmlns:p14="http://schemas.microsoft.com/office/powerpoint/2010/main" val="4232165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dirty="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236CC3CA-33D2-4876-AD6E-AEADF57ACC5A}" type="slidenum">
              <a:rPr lang="en-AU" altLang="en-US" sz="1200" smtClean="0"/>
              <a:pPr/>
              <a:t>12</a:t>
            </a:fld>
            <a:endParaRPr lang="en-AU" altLang="en-US" sz="1200"/>
          </a:p>
        </p:txBody>
      </p:sp>
    </p:spTree>
    <p:extLst>
      <p:ext uri="{BB962C8B-B14F-4D97-AF65-F5344CB8AC3E}">
        <p14:creationId xmlns:p14="http://schemas.microsoft.com/office/powerpoint/2010/main" val="249158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A1C710CC-1118-452E-B813-5D91E842566D}" type="slidenum">
              <a:rPr lang="en-AU" altLang="en-US" sz="1200" smtClean="0"/>
              <a:pPr/>
              <a:t>13</a:t>
            </a:fld>
            <a:endParaRPr lang="en-AU" altLang="en-US" sz="1200"/>
          </a:p>
        </p:txBody>
      </p:sp>
    </p:spTree>
    <p:extLst>
      <p:ext uri="{BB962C8B-B14F-4D97-AF65-F5344CB8AC3E}">
        <p14:creationId xmlns:p14="http://schemas.microsoft.com/office/powerpoint/2010/main" val="3493578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AU" altLang="en-US" dirty="0"/>
              <a:t>Acknowledgements – refer to the section in the learning manual titled ‘Acknowledgements’.</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D2442A3F-2CF6-4135-8FC7-36476124F2F0}" type="slidenum">
              <a:rPr lang="en-AU" altLang="en-US" sz="1200" smtClean="0"/>
              <a:pPr/>
              <a:t>14</a:t>
            </a:fld>
            <a:endParaRPr lang="en-AU" altLang="en-US" sz="1200"/>
          </a:p>
        </p:txBody>
      </p:sp>
    </p:spTree>
    <p:extLst>
      <p:ext uri="{BB962C8B-B14F-4D97-AF65-F5344CB8AC3E}">
        <p14:creationId xmlns:p14="http://schemas.microsoft.com/office/powerpoint/2010/main" val="2164215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AU" altLang="en-US" dirty="0"/>
              <a:t>Welcome </a:t>
            </a:r>
          </a:p>
          <a:p>
            <a:pPr marL="171450" indent="-171450" eaLnBrk="1" hangingPunct="1">
              <a:spcBef>
                <a:spcPct val="0"/>
              </a:spcBef>
              <a:buFont typeface="Arial" panose="020B0604020202020204" pitchFamily="34" charset="0"/>
              <a:buChar char="•"/>
              <a:defRPr/>
            </a:pPr>
            <a:r>
              <a:rPr lang="en-AU" altLang="en-US" dirty="0"/>
              <a:t>Introduce yourself – refer to the whiteboard or PowerPoint presentation where you have written your name and contact details</a:t>
            </a:r>
          </a:p>
          <a:p>
            <a:pPr marL="171450" indent="-171450" eaLnBrk="1" hangingPunct="1">
              <a:spcBef>
                <a:spcPct val="0"/>
              </a:spcBef>
              <a:buFont typeface="Arial" panose="020B0604020202020204" pitchFamily="34" charset="0"/>
              <a:buChar char="•"/>
              <a:defRPr/>
            </a:pPr>
            <a:r>
              <a:rPr lang="en-AU" altLang="en-US" dirty="0"/>
              <a:t>Acknowledgement Country, Traditional Owners and Elders</a:t>
            </a:r>
          </a:p>
          <a:p>
            <a:pPr marL="171450" indent="-171450" eaLnBrk="1" hangingPunct="1">
              <a:spcBef>
                <a:spcPct val="0"/>
              </a:spcBef>
              <a:buFont typeface="Arial" panose="020B0604020202020204" pitchFamily="34" charset="0"/>
              <a:buChar char="•"/>
              <a:defRPr/>
            </a:pPr>
            <a:r>
              <a:rPr lang="en-AU" altLang="en-US" dirty="0"/>
              <a:t>If applicable – provide information about your service or organisation.</a:t>
            </a:r>
          </a:p>
          <a:p>
            <a:pPr eaLnBrk="1" hangingPunct="1">
              <a:spcBef>
                <a:spcPct val="0"/>
              </a:spcBef>
              <a:defRPr/>
            </a:pPr>
            <a:endParaRPr lang="en-AU" altLang="en-US" dirty="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97E14D32-DEB1-48E8-A370-9EAF544D70EA}" type="slidenum">
              <a:rPr lang="en-AU" altLang="en-US" sz="1200" smtClean="0"/>
              <a:pPr/>
              <a:t>15</a:t>
            </a:fld>
            <a:endParaRPr lang="en-AU" altLang="en-US" sz="1200"/>
          </a:p>
        </p:txBody>
      </p:sp>
    </p:spTree>
    <p:extLst>
      <p:ext uri="{BB962C8B-B14F-4D97-AF65-F5344CB8AC3E}">
        <p14:creationId xmlns:p14="http://schemas.microsoft.com/office/powerpoint/2010/main" val="1064560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AU" altLang="en-US" sz="1100" dirty="0"/>
              <a:t>Ask participants the following questions and encourage a group discussion – there are no right or wrong answers </a:t>
            </a:r>
          </a:p>
          <a:p>
            <a:pPr marL="171450" indent="-171450" eaLnBrk="1" hangingPunct="1">
              <a:spcBef>
                <a:spcPct val="0"/>
              </a:spcBef>
              <a:buFont typeface="Arial" panose="020B0604020202020204" pitchFamily="34" charset="0"/>
              <a:buChar char="•"/>
              <a:defRPr/>
            </a:pPr>
            <a:r>
              <a:rPr lang="en-AU" altLang="en-US" sz="1100" dirty="0"/>
              <a:t>What is the purpose of orientation and induction? </a:t>
            </a:r>
          </a:p>
          <a:p>
            <a:pPr marL="171450" indent="-171450" eaLnBrk="1" hangingPunct="1">
              <a:spcBef>
                <a:spcPct val="0"/>
              </a:spcBef>
              <a:buFont typeface="Arial" panose="020B0604020202020204" pitchFamily="34" charset="0"/>
              <a:buChar char="•"/>
              <a:defRPr/>
            </a:pPr>
            <a:r>
              <a:rPr lang="en-AU" altLang="en-US" sz="1100" dirty="0"/>
              <a:t>What is involved in an orientation and induction? </a:t>
            </a:r>
          </a:p>
          <a:p>
            <a:pPr marL="171450" indent="-171450" eaLnBrk="1" hangingPunct="1">
              <a:spcBef>
                <a:spcPct val="0"/>
              </a:spcBef>
              <a:buFont typeface="Arial" panose="020B0604020202020204" pitchFamily="34" charset="0"/>
              <a:buChar char="•"/>
              <a:defRPr/>
            </a:pPr>
            <a:r>
              <a:rPr lang="en-AU" altLang="en-US" sz="1100" dirty="0"/>
              <a:t>What do participants expect from this orientation and induction? </a:t>
            </a:r>
          </a:p>
          <a:p>
            <a:pPr eaLnBrk="1" hangingPunct="1">
              <a:spcBef>
                <a:spcPct val="0"/>
              </a:spcBef>
              <a:buFont typeface="Arial" panose="020B0604020202020204" pitchFamily="34" charset="0"/>
              <a:buNone/>
              <a:defRPr/>
            </a:pPr>
            <a:r>
              <a:rPr lang="en-AU" altLang="en-US" sz="1100" dirty="0"/>
              <a:t>The key messages to highlight to participants are the following: </a:t>
            </a:r>
          </a:p>
          <a:p>
            <a:pPr marL="171450" indent="-171450" eaLnBrk="1" hangingPunct="1">
              <a:spcBef>
                <a:spcPct val="0"/>
              </a:spcBef>
              <a:buFont typeface="Arial" panose="020B0604020202020204" pitchFamily="34" charset="0"/>
              <a:buChar char="•"/>
              <a:defRPr/>
            </a:pPr>
            <a:r>
              <a:rPr lang="en-AU" altLang="en-US" sz="1100" dirty="0"/>
              <a:t>T</a:t>
            </a:r>
            <a:r>
              <a:rPr lang="en-AU" sz="1100" dirty="0"/>
              <a:t>he Orientation and Induction to CQI is a professional development learning program for all staff, Board members and others working in Aboriginal and Torres Strait Islander primary health care services. </a:t>
            </a:r>
          </a:p>
          <a:p>
            <a:pPr marL="171450" indent="-171450" eaLnBrk="1" hangingPunct="1">
              <a:spcBef>
                <a:spcPct val="0"/>
              </a:spcBef>
              <a:buFont typeface="Arial" panose="020B0604020202020204" pitchFamily="34" charset="0"/>
              <a:buChar char="•"/>
              <a:defRPr/>
            </a:pPr>
            <a:r>
              <a:rPr lang="en-AU" sz="1100" dirty="0"/>
              <a:t>The </a:t>
            </a:r>
            <a:r>
              <a:rPr lang="en-AU" altLang="en-US" sz="1100" dirty="0"/>
              <a:t>Orientation and Induction </a:t>
            </a:r>
            <a:r>
              <a:rPr lang="en-AU" sz="1100" dirty="0"/>
              <a:t>learning program provides the </a:t>
            </a:r>
            <a:r>
              <a:rPr lang="en-AU" sz="1100" b="1" u="sng" dirty="0"/>
              <a:t>foundational knowledge and skills </a:t>
            </a:r>
            <a:r>
              <a:rPr lang="en-AU" sz="1100" dirty="0"/>
              <a:t>to prepare you for work in continuous quality improvement in primary health care and as such, the </a:t>
            </a:r>
            <a:r>
              <a:rPr lang="en-AU" sz="1100" b="1" u="sng" dirty="0"/>
              <a:t>content focusses on broad CQI topics</a:t>
            </a:r>
            <a:r>
              <a:rPr lang="en-AU" sz="1100" dirty="0"/>
              <a:t>. </a:t>
            </a:r>
          </a:p>
          <a:p>
            <a:pPr marL="171450" indent="-171450" eaLnBrk="1" hangingPunct="1">
              <a:spcBef>
                <a:spcPct val="0"/>
              </a:spcBef>
              <a:buFont typeface="Arial" panose="020B0604020202020204" pitchFamily="34" charset="0"/>
              <a:buChar char="•"/>
              <a:defRPr/>
            </a:pPr>
            <a:r>
              <a:rPr lang="en-AU" altLang="en-US" sz="1100" dirty="0"/>
              <a:t>The Orientation and Induction learning program was developed based on a professional development course outline for CQI that aligns to the Australian Qualifications Framework. A benefit aligning this program to the AQF is it allows those who complete the program to be considered for recognised prior learning. </a:t>
            </a:r>
          </a:p>
          <a:p>
            <a:pPr marL="171450" indent="-171450" eaLnBrk="1" hangingPunct="1">
              <a:spcBef>
                <a:spcPct val="0"/>
              </a:spcBef>
              <a:buFont typeface="Arial" panose="020B0604020202020204" pitchFamily="34" charset="0"/>
              <a:buChar char="•"/>
              <a:defRPr/>
            </a:pPr>
            <a:r>
              <a:rPr lang="en-AU" altLang="en-US" sz="1100" dirty="0"/>
              <a:t>The Orientation and Induction to CQI Learning Program is one of six learning programs in the professional development of CQI package.</a:t>
            </a:r>
          </a:p>
          <a:p>
            <a:pPr marL="171450" indent="-171450" eaLnBrk="1" hangingPunct="1">
              <a:spcBef>
                <a:spcPct val="0"/>
              </a:spcBef>
              <a:buFont typeface="Arial" panose="020B0604020202020204" pitchFamily="34" charset="0"/>
              <a:buChar char="•"/>
              <a:defRPr/>
            </a:pPr>
            <a:r>
              <a:rPr lang="en-AU" sz="1100" dirty="0"/>
              <a:t>The learning programs build on each other so as you progress through the Professional Development Course Outline for CQI, each learning programs will provide further exploration and detailed discussions of concepts and topics. </a:t>
            </a:r>
            <a:endParaRPr lang="en-US" sz="1100"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D122F725-E0FE-4FC9-A3B9-687D6131CE7F}" type="slidenum">
              <a:rPr lang="en-AU" altLang="en-US" sz="1200" smtClean="0"/>
              <a:pPr/>
              <a:t>16</a:t>
            </a:fld>
            <a:endParaRPr lang="en-AU" altLang="en-US" sz="1200"/>
          </a:p>
        </p:txBody>
      </p:sp>
    </p:spTree>
    <p:extLst>
      <p:ext uri="{BB962C8B-B14F-4D97-AF65-F5344CB8AC3E}">
        <p14:creationId xmlns:p14="http://schemas.microsoft.com/office/powerpoint/2010/main" val="259493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AU" altLang="en-US" dirty="0"/>
              <a:t>Provide information about the Orientation and Induction to CQI Learning Program: </a:t>
            </a:r>
          </a:p>
          <a:p>
            <a:pPr marL="171450" indent="-171450" eaLnBrk="1" hangingPunct="1">
              <a:spcBef>
                <a:spcPct val="0"/>
              </a:spcBef>
              <a:buFont typeface="Arial" panose="020B0604020202020204" pitchFamily="34" charset="0"/>
              <a:buChar char="•"/>
              <a:defRPr/>
            </a:pPr>
            <a:r>
              <a:rPr lang="en-AU" altLang="en-US" dirty="0"/>
              <a:t>The program is a professional development learning program</a:t>
            </a:r>
          </a:p>
          <a:p>
            <a:pPr marL="171450" indent="-171450" eaLnBrk="1" hangingPunct="1">
              <a:spcBef>
                <a:spcPct val="0"/>
              </a:spcBef>
              <a:buFont typeface="Arial" panose="020B0604020202020204" pitchFamily="34" charset="0"/>
              <a:buChar char="•"/>
              <a:defRPr/>
            </a:pPr>
            <a:r>
              <a:rPr lang="en-AU" altLang="en-US" dirty="0"/>
              <a:t>The program is for all staff, board members and others working in Aboriginal and Torres Strait Islander primary health care services</a:t>
            </a:r>
          </a:p>
          <a:p>
            <a:pPr marL="171450" indent="-171450" eaLnBrk="1" hangingPunct="1">
              <a:spcBef>
                <a:spcPct val="0"/>
              </a:spcBef>
              <a:buFont typeface="Arial" panose="020B0604020202020204" pitchFamily="34" charset="0"/>
              <a:buChar char="•"/>
              <a:defRPr/>
            </a:pPr>
            <a:r>
              <a:rPr lang="en-AU" altLang="en-US" dirty="0"/>
              <a:t>Made up of 3 modules – refer to the diagram and highlight that this training session covers Module 2.</a:t>
            </a: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FFC35331-3B35-4569-8DDE-4B2F37E860A3}" type="slidenum">
              <a:rPr lang="en-AU" altLang="en-US" sz="1200" smtClean="0"/>
              <a:pPr/>
              <a:t>17</a:t>
            </a:fld>
            <a:endParaRPr lang="en-AU" altLang="en-US" sz="1200"/>
          </a:p>
        </p:txBody>
      </p:sp>
    </p:spTree>
    <p:extLst>
      <p:ext uri="{BB962C8B-B14F-4D97-AF65-F5344CB8AC3E}">
        <p14:creationId xmlns:p14="http://schemas.microsoft.com/office/powerpoint/2010/main" val="2178906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AU" altLang="en-US" dirty="0"/>
              <a:t>Provide information about the Orientation and Induction to CQI Learning Program: </a:t>
            </a:r>
          </a:p>
          <a:p>
            <a:pPr marL="171450" indent="-171450" eaLnBrk="1" hangingPunct="1">
              <a:spcBef>
                <a:spcPct val="0"/>
              </a:spcBef>
              <a:buFont typeface="Arial" panose="020B0604020202020204" pitchFamily="34" charset="0"/>
              <a:buChar char="•"/>
              <a:defRPr/>
            </a:pPr>
            <a:r>
              <a:rPr lang="en-AU" altLang="en-US" dirty="0"/>
              <a:t>It is recommended the Orientation and Induction to CQI Learning Program is delivered as part of the organisation’s orientation and induction process as it provides foundational knowledge and skills to prepare you for work in continuous quality improvement (CQI) in primary health care.</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7F068639-AF10-43B4-A11C-DBB166E1E3E6}" type="slidenum">
              <a:rPr lang="en-AU" altLang="en-US" sz="1200" smtClean="0"/>
              <a:pPr/>
              <a:t>18</a:t>
            </a:fld>
            <a:endParaRPr lang="en-AU" altLang="en-US" sz="1200"/>
          </a:p>
        </p:txBody>
      </p:sp>
    </p:spTree>
    <p:extLst>
      <p:ext uri="{BB962C8B-B14F-4D97-AF65-F5344CB8AC3E}">
        <p14:creationId xmlns:p14="http://schemas.microsoft.com/office/powerpoint/2010/main" val="573591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a:t>If applicable – insert an icebreaker here or ask participants to introduce themselves to each other and then to the group. </a:t>
            </a:r>
          </a:p>
          <a:p>
            <a:pPr eaLnBrk="1" hangingPunct="1">
              <a:spcBef>
                <a:spcPct val="0"/>
              </a:spcBef>
            </a:pPr>
            <a:endParaRPr lang="en-AU" altLang="en-US" dirty="0"/>
          </a:p>
          <a:p>
            <a:pPr eaLnBrk="1" hangingPunct="1">
              <a:spcBef>
                <a:spcPct val="0"/>
              </a:spcBef>
            </a:pPr>
            <a:r>
              <a:rPr lang="en-AU" altLang="en-US" dirty="0"/>
              <a:t>The purpose of this icebreaker is for participants to introduce themselves to the group and to each other. </a:t>
            </a: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CBB19548-44F1-482A-B101-713D636738E8}" type="slidenum">
              <a:rPr lang="en-AU" altLang="en-US" sz="1200" smtClean="0"/>
              <a:pPr/>
              <a:t>19</a:t>
            </a:fld>
            <a:endParaRPr lang="en-AU" altLang="en-US" sz="1200"/>
          </a:p>
        </p:txBody>
      </p:sp>
    </p:spTree>
    <p:extLst>
      <p:ext uri="{BB962C8B-B14F-4D97-AF65-F5344CB8AC3E}">
        <p14:creationId xmlns:p14="http://schemas.microsoft.com/office/powerpoint/2010/main" val="3362396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dirty="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76156A89-048C-44CF-9EE0-072AAEEF5C47}" type="slidenum">
              <a:rPr lang="en-AU" altLang="en-US" sz="1200" smtClean="0"/>
              <a:pPr/>
              <a:t>2</a:t>
            </a:fld>
            <a:endParaRPr lang="en-AU" altLang="en-US" sz="1200"/>
          </a:p>
        </p:txBody>
      </p:sp>
    </p:spTree>
    <p:extLst>
      <p:ext uri="{BB962C8B-B14F-4D97-AF65-F5344CB8AC3E}">
        <p14:creationId xmlns:p14="http://schemas.microsoft.com/office/powerpoint/2010/main" val="514436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Arial" panose="020B0604020202020204" pitchFamily="34" charset="0"/>
              <a:buChar char="•"/>
              <a:defRPr/>
            </a:pPr>
            <a:r>
              <a:rPr lang="en-AU" dirty="0"/>
              <a:t>Highlight – support for language, literacy, and numeracy: advise participants if they require support or assistance with language, reading, writing and/or using numbers, to let you know so that you can identify ways to support their learning and training needs. </a:t>
            </a:r>
          </a:p>
          <a:p>
            <a:pPr marL="171450" indent="-171450" eaLnBrk="1" hangingPunct="1">
              <a:spcBef>
                <a:spcPct val="0"/>
              </a:spcBef>
              <a:buFont typeface="Arial" panose="020B0604020202020204" pitchFamily="34" charset="0"/>
              <a:buChar char="•"/>
              <a:defRPr/>
            </a:pPr>
            <a:r>
              <a:rPr lang="en-AU" dirty="0"/>
              <a:t>Learning outcomes – On completion of Module 2, participants should be able to (read through learning outcomes – continued to next slide).</a:t>
            </a:r>
          </a:p>
          <a:p>
            <a:pPr eaLnBrk="1" hangingPunct="1">
              <a:spcBef>
                <a:spcPct val="0"/>
              </a:spcBef>
              <a:defRPr/>
            </a:pPr>
            <a:endParaRPr lang="en-AU" altLang="en-US"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3F6FF501-D670-48DD-B86E-A84EF3D5EF4D}" type="slidenum">
              <a:rPr lang="en-AU" altLang="en-US" sz="1200" smtClean="0"/>
              <a:pPr/>
              <a:t>20</a:t>
            </a:fld>
            <a:endParaRPr lang="en-AU" altLang="en-US" sz="1200"/>
          </a:p>
        </p:txBody>
      </p:sp>
    </p:spTree>
    <p:extLst>
      <p:ext uri="{BB962C8B-B14F-4D97-AF65-F5344CB8AC3E}">
        <p14:creationId xmlns:p14="http://schemas.microsoft.com/office/powerpoint/2010/main" val="3999585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Arial" panose="020B0604020202020204" pitchFamily="34" charset="0"/>
              <a:buChar char="•"/>
              <a:defRPr/>
            </a:pPr>
            <a:r>
              <a:rPr lang="en-AU" dirty="0"/>
              <a:t>Continue to read through learning outcomes.</a:t>
            </a:r>
            <a:endParaRPr lang="en-US" dirty="0"/>
          </a:p>
          <a:p>
            <a:pPr marL="171450" indent="-171450" eaLnBrk="1" hangingPunct="1">
              <a:spcBef>
                <a:spcPct val="0"/>
              </a:spcBef>
              <a:buFont typeface="Arial" panose="020B0604020202020204" pitchFamily="34" charset="0"/>
              <a:buChar char="•"/>
              <a:defRPr/>
            </a:pPr>
            <a:r>
              <a:rPr lang="en-AU" dirty="0"/>
              <a:t>Repeat support for language, literacy, and numeracy: advise participants if they require support or assistance with language, reading, writing and/or using numbers, to let you know so that you can identify ways to support their learning and training needs. </a:t>
            </a:r>
          </a:p>
          <a:p>
            <a:pPr marL="171450" indent="-171450" eaLnBrk="1" hangingPunct="1">
              <a:spcBef>
                <a:spcPct val="0"/>
              </a:spcBef>
              <a:buFont typeface="Arial" panose="020B0604020202020204" pitchFamily="34" charset="0"/>
              <a:buChar char="•"/>
              <a:defRPr/>
            </a:pPr>
            <a:r>
              <a:rPr lang="en-AU" dirty="0"/>
              <a:t>Ask group if anyone has any learning needs</a:t>
            </a:r>
          </a:p>
          <a:p>
            <a:pPr marL="171450" indent="-171450" eaLnBrk="1" hangingPunct="1">
              <a:spcBef>
                <a:spcPct val="0"/>
              </a:spcBef>
              <a:buFont typeface="Arial" panose="020B0604020202020204" pitchFamily="34" charset="0"/>
              <a:buChar char="•"/>
              <a:defRPr/>
            </a:pPr>
            <a:r>
              <a:rPr lang="en-AU" dirty="0"/>
              <a:t>Ask candidates about their knowledge of the topics or subjects</a:t>
            </a:r>
          </a:p>
          <a:p>
            <a:pPr marL="171450" indent="-171450" eaLnBrk="1" hangingPunct="1">
              <a:spcBef>
                <a:spcPct val="0"/>
              </a:spcBef>
              <a:buFont typeface="Arial" panose="020B0604020202020204" pitchFamily="34" charset="0"/>
              <a:buChar char="•"/>
              <a:defRPr/>
            </a:pPr>
            <a:r>
              <a:rPr lang="en-AU" dirty="0"/>
              <a:t>Ask if participants have any questions, queries or concerns?</a:t>
            </a:r>
          </a:p>
          <a:p>
            <a:pPr eaLnBrk="1" hangingPunct="1">
              <a:spcBef>
                <a:spcPct val="0"/>
              </a:spcBef>
              <a:defRPr/>
            </a:pPr>
            <a:endParaRPr lang="en-AU" altLang="en-US" dirty="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2A909ED6-F11E-466F-BE31-5242888D334C}" type="slidenum">
              <a:rPr lang="en-AU" altLang="en-US" sz="1200" smtClean="0"/>
              <a:pPr/>
              <a:t>21</a:t>
            </a:fld>
            <a:endParaRPr lang="en-AU" altLang="en-US" sz="1200"/>
          </a:p>
        </p:txBody>
      </p:sp>
    </p:spTree>
    <p:extLst>
      <p:ext uri="{BB962C8B-B14F-4D97-AF65-F5344CB8AC3E}">
        <p14:creationId xmlns:p14="http://schemas.microsoft.com/office/powerpoint/2010/main" val="37566848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AU" altLang="en-US" dirty="0"/>
              <a:t>Provide information to participants about the session outline: </a:t>
            </a:r>
          </a:p>
          <a:p>
            <a:pPr marL="171450" indent="-171450" eaLnBrk="1" hangingPunct="1">
              <a:spcBef>
                <a:spcPct val="0"/>
              </a:spcBef>
              <a:buFont typeface="Arial" panose="020B0604020202020204" pitchFamily="34" charset="0"/>
              <a:buChar char="•"/>
              <a:defRPr/>
            </a:pPr>
            <a:r>
              <a:rPr lang="en-AU" altLang="en-US" dirty="0"/>
              <a:t>Learning program tools and other handouts (if relevant), </a:t>
            </a:r>
          </a:p>
          <a:p>
            <a:pPr marL="171450" indent="-171450" eaLnBrk="1" hangingPunct="1">
              <a:spcBef>
                <a:spcPct val="0"/>
              </a:spcBef>
              <a:buFont typeface="Arial" panose="020B0604020202020204" pitchFamily="34" charset="0"/>
              <a:buChar char="•"/>
              <a:defRPr/>
            </a:pPr>
            <a:r>
              <a:rPr lang="en-AU" altLang="en-US" dirty="0"/>
              <a:t>Description of learning activities: individual and group tasks, times for self reflection, videos and so on</a:t>
            </a:r>
          </a:p>
          <a:p>
            <a:pPr marL="171450" indent="-171450" eaLnBrk="1" hangingPunct="1">
              <a:spcBef>
                <a:spcPct val="0"/>
              </a:spcBef>
              <a:buFont typeface="Arial" panose="020B0604020202020204" pitchFamily="34" charset="0"/>
              <a:buChar char="•"/>
              <a:defRPr/>
            </a:pPr>
            <a:r>
              <a:rPr lang="en-AU" altLang="en-US" dirty="0"/>
              <a:t>If you have an agenda – refer to the agenda </a:t>
            </a:r>
          </a:p>
          <a:p>
            <a:pPr marL="171450" indent="-171450" eaLnBrk="1" hangingPunct="1">
              <a:spcBef>
                <a:spcPct val="0"/>
              </a:spcBef>
              <a:buFont typeface="Arial" panose="020B0604020202020204" pitchFamily="34" charset="0"/>
              <a:buChar char="•"/>
              <a:defRPr/>
            </a:pPr>
            <a:r>
              <a:rPr lang="en-AU" altLang="en-US" dirty="0"/>
              <a:t>Describe how long the session will go for and break times.</a:t>
            </a: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1B22EF5D-CB92-40EF-9AD1-03D64880CD43}" type="slidenum">
              <a:rPr lang="en-AU" altLang="en-US" sz="1200" smtClean="0"/>
              <a:pPr/>
              <a:t>22</a:t>
            </a:fld>
            <a:endParaRPr lang="en-AU" altLang="en-US" sz="1200"/>
          </a:p>
        </p:txBody>
      </p:sp>
    </p:spTree>
    <p:extLst>
      <p:ext uri="{BB962C8B-B14F-4D97-AF65-F5344CB8AC3E}">
        <p14:creationId xmlns:p14="http://schemas.microsoft.com/office/powerpoint/2010/main" val="4018891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AU" altLang="en-US" dirty="0"/>
              <a:t>Briefly reflect on topics discussed in Module 1</a:t>
            </a:r>
          </a:p>
          <a:p>
            <a:pPr eaLnBrk="1" hangingPunct="1">
              <a:spcBef>
                <a:spcPct val="0"/>
              </a:spcBef>
              <a:defRPr/>
            </a:pPr>
            <a:endParaRPr lang="en-AU" altLang="en-US" dirty="0"/>
          </a:p>
          <a:p>
            <a:pPr eaLnBrk="1" hangingPunct="1">
              <a:spcBef>
                <a:spcPct val="0"/>
              </a:spcBef>
              <a:defRPr/>
            </a:pPr>
            <a:r>
              <a:rPr lang="en-AU" altLang="en-US" dirty="0"/>
              <a:t>Be useful to have a copy of Module 1: Learning Manual and PowerPoint presentation. Based on your participant’s learning needs you may: </a:t>
            </a:r>
          </a:p>
          <a:p>
            <a:pPr marL="171450" indent="-171450" eaLnBrk="1" hangingPunct="1">
              <a:spcBef>
                <a:spcPct val="0"/>
              </a:spcBef>
              <a:buFont typeface="Arial" panose="020B0604020202020204" pitchFamily="34" charset="0"/>
              <a:buChar char="•"/>
              <a:defRPr/>
            </a:pPr>
            <a:r>
              <a:rPr lang="en-AU" altLang="en-US" dirty="0"/>
              <a:t>Provide an overview of the topics, </a:t>
            </a:r>
          </a:p>
          <a:p>
            <a:pPr marL="171450" indent="-171450" eaLnBrk="1" hangingPunct="1">
              <a:spcBef>
                <a:spcPct val="0"/>
              </a:spcBef>
              <a:buFont typeface="Arial" panose="020B0604020202020204" pitchFamily="34" charset="0"/>
              <a:buChar char="•"/>
              <a:defRPr/>
            </a:pPr>
            <a:r>
              <a:rPr lang="en-AU" altLang="en-US" dirty="0"/>
              <a:t>Ask participants to identify topics from Module 1 that they want to discuss before moving onto Module 2, or</a:t>
            </a:r>
          </a:p>
          <a:p>
            <a:pPr marL="171450" indent="-171450" eaLnBrk="1" hangingPunct="1">
              <a:spcBef>
                <a:spcPct val="0"/>
              </a:spcBef>
              <a:buFont typeface="Arial" panose="020B0604020202020204" pitchFamily="34" charset="0"/>
              <a:buChar char="•"/>
              <a:defRPr/>
            </a:pPr>
            <a:r>
              <a:rPr lang="en-AU" altLang="en-US" dirty="0"/>
              <a:t>Identify topics relating to Module 1 and briefly discuss each with the group. </a:t>
            </a:r>
          </a:p>
          <a:p>
            <a:pPr marL="171450" indent="-171450" eaLnBrk="1" hangingPunct="1">
              <a:spcBef>
                <a:spcPct val="0"/>
              </a:spcBef>
              <a:buFont typeface="Arial" panose="020B0604020202020204" pitchFamily="34" charset="0"/>
              <a:buChar char="•"/>
              <a:defRPr/>
            </a:pPr>
            <a:endParaRPr lang="en-AU" altLang="en-US" dirty="0"/>
          </a:p>
          <a:p>
            <a:pPr eaLnBrk="1" hangingPunct="1">
              <a:spcBef>
                <a:spcPct val="0"/>
              </a:spcBef>
              <a:buFont typeface="Arial" panose="020B0604020202020204" pitchFamily="34" charset="0"/>
              <a:buNone/>
              <a:defRPr/>
            </a:pPr>
            <a:endParaRPr lang="en-AU" altLang="en-US" dirty="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2B24E1B9-7C1D-432A-99FC-1F426A3D4598}" type="slidenum">
              <a:rPr lang="en-AU" altLang="en-US" sz="1200" smtClean="0"/>
              <a:pPr/>
              <a:t>23</a:t>
            </a:fld>
            <a:endParaRPr lang="en-AU" altLang="en-US" sz="1200"/>
          </a:p>
        </p:txBody>
      </p:sp>
    </p:spTree>
    <p:extLst>
      <p:ext uri="{BB962C8B-B14F-4D97-AF65-F5344CB8AC3E}">
        <p14:creationId xmlns:p14="http://schemas.microsoft.com/office/powerpoint/2010/main" val="6721127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AU" altLang="en-US" dirty="0"/>
              <a:t>Begin with a discussion or task to capture and hook the participants attention. </a:t>
            </a:r>
          </a:p>
          <a:p>
            <a:pPr eaLnBrk="1" hangingPunct="1">
              <a:spcBef>
                <a:spcPct val="0"/>
              </a:spcBef>
              <a:defRPr/>
            </a:pPr>
            <a:endParaRPr lang="en-AU" altLang="en-US" dirty="0"/>
          </a:p>
          <a:p>
            <a:pPr eaLnBrk="1" hangingPunct="1">
              <a:spcBef>
                <a:spcPct val="0"/>
              </a:spcBef>
              <a:defRPr/>
            </a:pPr>
            <a:r>
              <a:rPr lang="en-AU" altLang="en-US" dirty="0"/>
              <a:t>Your hook might be a set of questions or you might start with a YouTube video, icebreaker or some other activity that is relevant and appropriate for your group</a:t>
            </a:r>
          </a:p>
          <a:p>
            <a:pPr eaLnBrk="1" hangingPunct="1">
              <a:spcBef>
                <a:spcPct val="0"/>
              </a:spcBef>
              <a:defRPr/>
            </a:pPr>
            <a:endParaRPr lang="en-AU" altLang="en-US" dirty="0"/>
          </a:p>
          <a:p>
            <a:pPr eaLnBrk="1" hangingPunct="1">
              <a:spcBef>
                <a:spcPct val="0"/>
              </a:spcBef>
              <a:defRPr/>
            </a:pPr>
            <a:r>
              <a:rPr lang="en-AU" altLang="en-US" dirty="0"/>
              <a:t>Example of questions: </a:t>
            </a:r>
          </a:p>
          <a:p>
            <a:pPr marL="171450" indent="-171450">
              <a:lnSpc>
                <a:spcPct val="200000"/>
              </a:lnSpc>
              <a:buFont typeface="Arial" panose="020B0604020202020204" pitchFamily="34" charset="0"/>
              <a:buChar char="•"/>
              <a:defRPr/>
            </a:pPr>
            <a:r>
              <a:rPr lang="en-AU" altLang="en-US" dirty="0"/>
              <a:t>Tell me about the organisation you work in – what is its core business, what does it do, who does it service, who else works there and what are their roles</a:t>
            </a:r>
          </a:p>
          <a:p>
            <a:pPr marL="171450" indent="-171450">
              <a:lnSpc>
                <a:spcPct val="200000"/>
              </a:lnSpc>
              <a:buFont typeface="Arial" panose="020B0604020202020204" pitchFamily="34" charset="0"/>
              <a:buChar char="•"/>
              <a:defRPr/>
            </a:pPr>
            <a:r>
              <a:rPr lang="en-AU" altLang="en-US" dirty="0"/>
              <a:t>Describe the industry you work in – what other services are in this industry, what do these services do…</a:t>
            </a: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E40A5A15-7D48-4202-A3E1-D0A7A8CE88B4}" type="slidenum">
              <a:rPr lang="en-AU" altLang="en-US" sz="1200" smtClean="0"/>
              <a:pPr/>
              <a:t>24</a:t>
            </a:fld>
            <a:endParaRPr lang="en-AU" altLang="en-US" sz="1200"/>
          </a:p>
        </p:txBody>
      </p:sp>
    </p:spTree>
    <p:extLst>
      <p:ext uri="{BB962C8B-B14F-4D97-AF65-F5344CB8AC3E}">
        <p14:creationId xmlns:p14="http://schemas.microsoft.com/office/powerpoint/2010/main" val="1982099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AU" dirty="0"/>
              <a:t>ACCHSs are a type of primary health care model. </a:t>
            </a:r>
          </a:p>
          <a:p>
            <a:pPr>
              <a:defRPr/>
            </a:pPr>
            <a:endParaRPr lang="en-AU" dirty="0"/>
          </a:p>
          <a:p>
            <a:pPr>
              <a:defRPr/>
            </a:pPr>
            <a:r>
              <a:rPr lang="en-AU" dirty="0"/>
              <a:t>An Aboriginal Community Controlled Health Service is:</a:t>
            </a:r>
            <a:endParaRPr lang="en-US" dirty="0"/>
          </a:p>
          <a:p>
            <a:pPr marL="171450" indent="-171450">
              <a:buFont typeface="Arial" panose="020B0604020202020204" pitchFamily="34" charset="0"/>
              <a:buChar char="•"/>
              <a:defRPr/>
            </a:pPr>
            <a:r>
              <a:rPr lang="en-AU" dirty="0"/>
              <a:t>An incorporated Aboriginal organisation</a:t>
            </a:r>
            <a:endParaRPr lang="en-US" dirty="0"/>
          </a:p>
          <a:p>
            <a:pPr marL="171450" indent="-171450">
              <a:buFont typeface="Arial" panose="020B0604020202020204" pitchFamily="34" charset="0"/>
              <a:buChar char="•"/>
              <a:defRPr/>
            </a:pPr>
            <a:r>
              <a:rPr lang="en-AU" dirty="0"/>
              <a:t>Initiated by a local Aboriginal community</a:t>
            </a:r>
            <a:endParaRPr lang="en-US" dirty="0"/>
          </a:p>
          <a:p>
            <a:pPr marL="171450" indent="-171450">
              <a:buFont typeface="Arial" panose="020B0604020202020204" pitchFamily="34" charset="0"/>
              <a:buChar char="•"/>
              <a:defRPr/>
            </a:pPr>
            <a:r>
              <a:rPr lang="en-AU" dirty="0"/>
              <a:t>Based in a local Aboriginal community</a:t>
            </a:r>
            <a:endParaRPr lang="en-US" dirty="0"/>
          </a:p>
          <a:p>
            <a:pPr marL="171450" indent="-171450">
              <a:buFont typeface="Arial" panose="020B0604020202020204" pitchFamily="34" charset="0"/>
              <a:buChar char="•"/>
              <a:defRPr/>
            </a:pPr>
            <a:r>
              <a:rPr lang="en-AU" dirty="0"/>
              <a:t>Governed by an Aboriginal body which is elected by the local Aboriginal community</a:t>
            </a:r>
            <a:endParaRPr lang="en-US" dirty="0"/>
          </a:p>
          <a:p>
            <a:pPr marL="171450" indent="-171450">
              <a:buFont typeface="Arial" panose="020B0604020202020204" pitchFamily="34" charset="0"/>
              <a:buChar char="•"/>
              <a:defRPr/>
            </a:pPr>
            <a:r>
              <a:rPr lang="en-AU" dirty="0"/>
              <a:t>Delivering a holistic and culturally appropriate health service to the community which controls it. (NACCHO 2014)</a:t>
            </a:r>
            <a:endParaRPr lang="en-US" dirty="0"/>
          </a:p>
          <a:p>
            <a:pPr>
              <a:defRPr/>
            </a:pPr>
            <a:endParaRPr lang="en-AU" altLang="en-US" dirty="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3609714C-8679-4A29-9A69-3A8842DFAB29}" type="slidenum">
              <a:rPr lang="en-AU" altLang="en-US" sz="1200" smtClean="0"/>
              <a:pPr/>
              <a:t>25</a:t>
            </a:fld>
            <a:endParaRPr lang="en-AU" altLang="en-US" sz="1200"/>
          </a:p>
        </p:txBody>
      </p:sp>
    </p:spTree>
    <p:extLst>
      <p:ext uri="{BB962C8B-B14F-4D97-AF65-F5344CB8AC3E}">
        <p14:creationId xmlns:p14="http://schemas.microsoft.com/office/powerpoint/2010/main" val="161710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AU" dirty="0"/>
              <a:t>ACCHSs are a type of primary health care model. </a:t>
            </a:r>
          </a:p>
          <a:p>
            <a:pPr>
              <a:defRPr/>
            </a:pPr>
            <a:endParaRPr lang="en-AU" dirty="0"/>
          </a:p>
          <a:p>
            <a:pPr>
              <a:defRPr/>
            </a:pPr>
            <a:r>
              <a:rPr lang="en-AU" dirty="0"/>
              <a:t>An Aboriginal Community Controlled Health Service is:</a:t>
            </a:r>
            <a:endParaRPr lang="en-US" dirty="0"/>
          </a:p>
          <a:p>
            <a:pPr marL="171450" indent="-171450">
              <a:buFont typeface="Arial" panose="020B0604020202020204" pitchFamily="34" charset="0"/>
              <a:buChar char="•"/>
              <a:defRPr/>
            </a:pPr>
            <a:r>
              <a:rPr lang="en-AU" dirty="0"/>
              <a:t>An incorporated Aboriginal organisation</a:t>
            </a:r>
            <a:endParaRPr lang="en-US" dirty="0"/>
          </a:p>
          <a:p>
            <a:pPr marL="171450" indent="-171450">
              <a:buFont typeface="Arial" panose="020B0604020202020204" pitchFamily="34" charset="0"/>
              <a:buChar char="•"/>
              <a:defRPr/>
            </a:pPr>
            <a:r>
              <a:rPr lang="en-AU" dirty="0"/>
              <a:t>Initiated by a local Aboriginal community</a:t>
            </a:r>
            <a:endParaRPr lang="en-US" dirty="0"/>
          </a:p>
          <a:p>
            <a:pPr marL="171450" indent="-171450">
              <a:buFont typeface="Arial" panose="020B0604020202020204" pitchFamily="34" charset="0"/>
              <a:buChar char="•"/>
              <a:defRPr/>
            </a:pPr>
            <a:r>
              <a:rPr lang="en-AU" dirty="0"/>
              <a:t>Based in a local Aboriginal community</a:t>
            </a:r>
            <a:endParaRPr lang="en-US" dirty="0"/>
          </a:p>
          <a:p>
            <a:pPr marL="171450" indent="-171450">
              <a:buFont typeface="Arial" panose="020B0604020202020204" pitchFamily="34" charset="0"/>
              <a:buChar char="•"/>
              <a:defRPr/>
            </a:pPr>
            <a:r>
              <a:rPr lang="en-AU" dirty="0"/>
              <a:t>Governed by an Aboriginal body which is elected by the local Aboriginal community</a:t>
            </a:r>
            <a:endParaRPr lang="en-US" dirty="0"/>
          </a:p>
          <a:p>
            <a:pPr marL="171450" indent="-171450">
              <a:buFont typeface="Arial" panose="020B0604020202020204" pitchFamily="34" charset="0"/>
              <a:buChar char="•"/>
              <a:defRPr/>
            </a:pPr>
            <a:r>
              <a:rPr lang="en-AU" dirty="0"/>
              <a:t>Delivering a holistic and culturally appropriate health service to the community which controls it. (NACCHO 2014)</a:t>
            </a:r>
            <a:endParaRPr lang="en-US" dirty="0"/>
          </a:p>
          <a:p>
            <a:pPr>
              <a:defRPr/>
            </a:pPr>
            <a:endParaRPr lang="en-AU" altLang="en-US" dirty="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BBC73F8B-3C83-4C98-A3F0-70F69224CE74}" type="slidenum">
              <a:rPr lang="en-AU" altLang="en-US" sz="1200" smtClean="0"/>
              <a:pPr/>
              <a:t>26</a:t>
            </a:fld>
            <a:endParaRPr lang="en-AU" altLang="en-US" sz="1200"/>
          </a:p>
        </p:txBody>
      </p:sp>
    </p:spTree>
    <p:extLst>
      <p:ext uri="{BB962C8B-B14F-4D97-AF65-F5344CB8AC3E}">
        <p14:creationId xmlns:p14="http://schemas.microsoft.com/office/powerpoint/2010/main" val="4185615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AU" altLang="en-US" dirty="0"/>
              <a:t>The YouTube video is embedded into the slide – click on the play button. If the video fails to load, enter the following URL into your web browser: </a:t>
            </a:r>
            <a:r>
              <a:rPr lang="en-US" altLang="en-US" dirty="0"/>
              <a:t>https://youtu.be/P1tiYB5EWE8. </a:t>
            </a:r>
            <a:r>
              <a:rPr lang="en-AU" altLang="en-US" b="1" dirty="0"/>
              <a:t>Note – although the screen is blank the video will load once the slide presentation is up and running. </a:t>
            </a:r>
          </a:p>
          <a:p>
            <a:pPr>
              <a:defRPr/>
            </a:pPr>
            <a:endParaRPr lang="en-AU" altLang="en-US" dirty="0"/>
          </a:p>
          <a:p>
            <a:pPr>
              <a:defRPr/>
            </a:pPr>
            <a:r>
              <a:rPr lang="en-AU" altLang="en-US" dirty="0"/>
              <a:t>Refer to the learning activity in the manual: </a:t>
            </a:r>
          </a:p>
          <a:p>
            <a:pPr marL="228600" indent="-228600">
              <a:buFontTx/>
              <a:buAutoNum type="arabicPeriod"/>
              <a:defRPr/>
            </a:pPr>
            <a:r>
              <a:rPr lang="en-AU" altLang="en-US" dirty="0"/>
              <a:t>Identify and describe three ‘meanings’ from the video</a:t>
            </a:r>
            <a:br>
              <a:rPr lang="en-AU" altLang="en-US" dirty="0"/>
            </a:br>
            <a:r>
              <a:rPr lang="en-AU" altLang="en-US" dirty="0"/>
              <a:t>Answer: Here are some of the ‘meanings’ shown on people’s palms: empowerment, customs, education, healthy futures, people. Ask the group to identify others that you have not listed. </a:t>
            </a:r>
            <a:endParaRPr lang="en-US" altLang="en-US" dirty="0"/>
          </a:p>
          <a:p>
            <a:pPr>
              <a:defRPr/>
            </a:pPr>
            <a:endParaRPr lang="en-AU" altLang="en-US" dirty="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0DD0E6FF-7808-41FE-BB1B-5939C1E8E54E}" type="slidenum">
              <a:rPr lang="en-AU" altLang="en-US" sz="1200" smtClean="0"/>
              <a:pPr/>
              <a:t>27</a:t>
            </a:fld>
            <a:endParaRPr lang="en-AU" altLang="en-US" sz="1200"/>
          </a:p>
        </p:txBody>
      </p:sp>
    </p:spTree>
    <p:extLst>
      <p:ext uri="{BB962C8B-B14F-4D97-AF65-F5344CB8AC3E}">
        <p14:creationId xmlns:p14="http://schemas.microsoft.com/office/powerpoint/2010/main" val="22424993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AU" dirty="0"/>
              <a:t>There are several ways to describe primary health care such as:</a:t>
            </a:r>
            <a:endParaRPr lang="en-US" dirty="0"/>
          </a:p>
          <a:p>
            <a:pPr marL="171450" indent="-171450">
              <a:buFont typeface="Arial" panose="020B0604020202020204" pitchFamily="34" charset="0"/>
              <a:buChar char="•"/>
              <a:defRPr/>
            </a:pPr>
            <a:r>
              <a:rPr lang="en-AU" dirty="0"/>
              <a:t>The first level of contact individuals, families and communities have with the health care system;</a:t>
            </a:r>
            <a:endParaRPr lang="en-US" dirty="0"/>
          </a:p>
          <a:p>
            <a:pPr marL="171450" indent="-171450">
              <a:buFont typeface="Arial" panose="020B0604020202020204" pitchFamily="34" charset="0"/>
              <a:buChar char="•"/>
              <a:defRPr/>
            </a:pPr>
            <a:r>
              <a:rPr lang="en-AU" dirty="0"/>
              <a:t>A type of model or sector that has different governance, funding, administrative and workforce arrangements such the ACCHS sector, general practices and state and territory government funded clinics</a:t>
            </a:r>
            <a:endParaRPr lang="en-US" dirty="0"/>
          </a:p>
          <a:p>
            <a:pPr marL="171450" indent="-171450">
              <a:buFont typeface="Arial" panose="020B0604020202020204" pitchFamily="34" charset="0"/>
              <a:buChar char="•"/>
              <a:defRPr/>
            </a:pPr>
            <a:r>
              <a:rPr lang="en-AU" dirty="0"/>
              <a:t>The type of services and programs offered and delivered, for example, comprehensive primary health care. </a:t>
            </a:r>
            <a:endParaRPr lang="en-US" dirty="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56E01D43-738A-46E2-83B8-17E1968B21A7}" type="slidenum">
              <a:rPr lang="en-AU" altLang="en-US" sz="1200" smtClean="0"/>
              <a:pPr/>
              <a:t>28</a:t>
            </a:fld>
            <a:endParaRPr lang="en-AU" altLang="en-US" sz="1200"/>
          </a:p>
        </p:txBody>
      </p:sp>
    </p:spTree>
    <p:extLst>
      <p:ext uri="{BB962C8B-B14F-4D97-AF65-F5344CB8AC3E}">
        <p14:creationId xmlns:p14="http://schemas.microsoft.com/office/powerpoint/2010/main" val="2574976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Primary health care services, clinics or practices can also be described as a system and processes. </a:t>
            </a:r>
          </a:p>
          <a:p>
            <a:endParaRPr lang="en-AU" altLang="en-US" dirty="0"/>
          </a:p>
          <a:p>
            <a:r>
              <a:rPr lang="en-AU" altLang="en-US" dirty="0"/>
              <a:t>A system may range from very simple to very complex. Generally speaking, there are numerous types of system. For example, there are biological systems, ecological systems, and social systems. Systems have inputs, processes, outputs and outcomes, with ongoing feedback among these various parts. If one part of the system is removed or changed, the nature of the whole system is changed.</a:t>
            </a:r>
            <a:endParaRPr lang="en-US" altLang="en-US" dirty="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52BC5F3C-F6EB-4768-85C1-FFD4A535F09C}" type="slidenum">
              <a:rPr lang="en-AU" altLang="en-US" sz="1200" smtClean="0"/>
              <a:pPr/>
              <a:t>29</a:t>
            </a:fld>
            <a:endParaRPr lang="en-AU" altLang="en-US" sz="1200"/>
          </a:p>
        </p:txBody>
      </p:sp>
    </p:spTree>
    <p:extLst>
      <p:ext uri="{BB962C8B-B14F-4D97-AF65-F5344CB8AC3E}">
        <p14:creationId xmlns:p14="http://schemas.microsoft.com/office/powerpoint/2010/main" val="1703667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76156A89-048C-44CF-9EE0-072AAEEF5C47}" type="slidenum">
              <a:rPr lang="en-AU" altLang="en-US" sz="1200" smtClean="0"/>
              <a:pPr/>
              <a:t>3</a:t>
            </a:fld>
            <a:endParaRPr lang="en-AU" altLang="en-US" sz="1200"/>
          </a:p>
        </p:txBody>
      </p:sp>
    </p:spTree>
    <p:extLst>
      <p:ext uri="{BB962C8B-B14F-4D97-AF65-F5344CB8AC3E}">
        <p14:creationId xmlns:p14="http://schemas.microsoft.com/office/powerpoint/2010/main" val="8783912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AU" altLang="en-US" dirty="0"/>
              <a:t>The YouTube video is embedded into the slide – click on the play button. If the video fails to load, enter the following URL into your web browser: https://youtu.be/auSo1MyWf8g</a:t>
            </a:r>
            <a:endParaRPr lang="en-US" altLang="en-US" dirty="0"/>
          </a:p>
          <a:p>
            <a:pPr>
              <a:defRPr/>
            </a:pPr>
            <a:endParaRPr lang="en-AU" dirty="0"/>
          </a:p>
          <a:p>
            <a:pPr marL="228600" indent="-228600">
              <a:buFontTx/>
              <a:buAutoNum type="arabicPeriod"/>
              <a:defRPr/>
            </a:pPr>
            <a:r>
              <a:rPr lang="en-AU" dirty="0"/>
              <a:t>Describe the system in this video</a:t>
            </a:r>
          </a:p>
          <a:p>
            <a:pPr marL="228600" indent="-228600">
              <a:buFontTx/>
              <a:buAutoNum type="arabicPeriod"/>
              <a:defRPr/>
            </a:pPr>
            <a:r>
              <a:rPr lang="en-AU" dirty="0"/>
              <a:t>Describe some factors that may effect the balance of this system</a:t>
            </a:r>
          </a:p>
          <a:p>
            <a:pPr marL="228600" indent="-228600">
              <a:buFontTx/>
              <a:buAutoNum type="arabicPeriod"/>
              <a:defRPr/>
            </a:pPr>
            <a:r>
              <a:rPr lang="en-AU" dirty="0"/>
              <a:t>Is it possible to have systems within a system? If so, give an example based on this video.</a:t>
            </a:r>
            <a:endParaRPr lang="en-US" dirty="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1C739537-7F0F-4172-9858-ABB7EC0695F8}" type="slidenum">
              <a:rPr lang="en-AU" altLang="en-US" sz="1200" smtClean="0"/>
              <a:pPr/>
              <a:t>30</a:t>
            </a:fld>
            <a:endParaRPr lang="en-AU" altLang="en-US" sz="1200"/>
          </a:p>
        </p:txBody>
      </p:sp>
    </p:spTree>
    <p:extLst>
      <p:ext uri="{BB962C8B-B14F-4D97-AF65-F5344CB8AC3E}">
        <p14:creationId xmlns:p14="http://schemas.microsoft.com/office/powerpoint/2010/main" val="9398424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a:t>As a system, the primary health care service, practice or clinic, consists of components or parts that interact with each other to achieve an overarching goal.  These components include people (e.g. human resources), money (e.g. financial systems), buildings and equipment (e.g. infrastructure), computers and software (e.g. technology systems) and so on. Changes in one part or parts of the system will affect the system as a whole. </a:t>
            </a:r>
          </a:p>
          <a:p>
            <a:pPr eaLnBrk="1" hangingPunct="1">
              <a:spcBef>
                <a:spcPct val="0"/>
              </a:spcBef>
            </a:pPr>
            <a:endParaRPr lang="en-AU" altLang="en-US"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EC5F6ED5-093B-4332-980E-881B6AC92307}" type="slidenum">
              <a:rPr lang="en-AU" altLang="en-US" sz="1200" smtClean="0"/>
              <a:pPr/>
              <a:t>31</a:t>
            </a:fld>
            <a:endParaRPr lang="en-AU" altLang="en-US" sz="1200"/>
          </a:p>
        </p:txBody>
      </p:sp>
    </p:spTree>
    <p:extLst>
      <p:ext uri="{BB962C8B-B14F-4D97-AF65-F5344CB8AC3E}">
        <p14:creationId xmlns:p14="http://schemas.microsoft.com/office/powerpoint/2010/main" val="9188360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a:t>CQI requires us to move beyond thinking about what we have in front of us. CQI requires us to ‘zoom out’ and to view the service, practice or clinic, as a system made up of interconnecting parts. A manager and team that makes a change to one part of the organisation will affect the organisation as a whole.</a:t>
            </a:r>
          </a:p>
          <a:p>
            <a:pPr eaLnBrk="1" hangingPunct="1">
              <a:spcBef>
                <a:spcPct val="0"/>
              </a:spcBef>
            </a:pPr>
            <a:endParaRPr lang="en-AU" altLang="en-US" dirty="0"/>
          </a:p>
          <a:p>
            <a:pPr eaLnBrk="1" hangingPunct="1">
              <a:spcBef>
                <a:spcPct val="0"/>
              </a:spcBef>
            </a:pPr>
            <a:r>
              <a:rPr lang="en-AU" altLang="en-US" dirty="0"/>
              <a:t>Highlight to participants that CQI also requires a ‘no</a:t>
            </a:r>
            <a:r>
              <a:rPr lang="en-AU" altLang="en-US" baseline="0" dirty="0"/>
              <a:t> </a:t>
            </a:r>
            <a:r>
              <a:rPr lang="en-AU" altLang="en-US" dirty="0"/>
              <a:t>blame’ or blame-free approach – ‘No blame’ is where individuals are able to identify and report problems without fear of reprimand or punishment. </a:t>
            </a:r>
          </a:p>
          <a:p>
            <a:pPr eaLnBrk="1" hangingPunct="1">
              <a:spcBef>
                <a:spcPct val="0"/>
              </a:spcBef>
            </a:pPr>
            <a:endParaRPr lang="en-AU" altLang="en-US" dirty="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508108D4-96CF-477B-9C81-ADD1F53482A8}" type="slidenum">
              <a:rPr lang="en-AU" altLang="en-US" sz="1200" smtClean="0"/>
              <a:pPr/>
              <a:t>32</a:t>
            </a:fld>
            <a:endParaRPr lang="en-AU" altLang="en-US" sz="1200"/>
          </a:p>
        </p:txBody>
      </p:sp>
    </p:spTree>
    <p:extLst>
      <p:ext uri="{BB962C8B-B14F-4D97-AF65-F5344CB8AC3E}">
        <p14:creationId xmlns:p14="http://schemas.microsoft.com/office/powerpoint/2010/main" val="34007310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AU" sz="1100" dirty="0"/>
              <a:t>In terms of </a:t>
            </a:r>
            <a:r>
              <a:rPr lang="en-AU" sz="1100" b="1" dirty="0"/>
              <a:t>processes</a:t>
            </a:r>
            <a:r>
              <a:rPr lang="en-AU" sz="1100" dirty="0"/>
              <a:t>, there are many processes involved in primary health care. For example, there are processes for making appointments, doing health assessments, making diagnoses, and so on. There are many activities that make up these processes. CQI requires us to look at activities and to chunk them up into steps. A change in one process or step will create a ripple effect to other parts of the process. </a:t>
            </a:r>
          </a:p>
          <a:p>
            <a:pPr>
              <a:defRPr/>
            </a:pPr>
            <a:r>
              <a:rPr lang="en-AU" altLang="en-US" sz="1100" b="1" dirty="0"/>
              <a:t>Learning Activity: </a:t>
            </a:r>
          </a:p>
          <a:p>
            <a:pPr marL="228600" indent="-228600">
              <a:buFont typeface="+mj-lt"/>
              <a:buAutoNum type="arabicPeriod"/>
              <a:defRPr/>
            </a:pPr>
            <a:r>
              <a:rPr lang="en-AU" sz="1100" dirty="0"/>
              <a:t>What are the components in your primary health care service? </a:t>
            </a:r>
            <a:br>
              <a:rPr lang="en-AU" sz="1100" dirty="0"/>
            </a:br>
            <a:r>
              <a:rPr lang="en-AU" sz="1100" dirty="0"/>
              <a:t>Answer: C</a:t>
            </a:r>
            <a:r>
              <a:rPr lang="en-AU" altLang="en-US" sz="1100" dirty="0"/>
              <a:t>omponents may include people (e.g. human resources), money (e.g. financial systems), buildings and equipment (e.g. infrastructure), computers and software (e.g. technology systems) and so on. </a:t>
            </a:r>
            <a:endParaRPr lang="en-US" altLang="en-US" sz="1100" dirty="0"/>
          </a:p>
          <a:p>
            <a:pPr marL="228600" indent="-228600">
              <a:buFont typeface="+mj-lt"/>
              <a:buAutoNum type="arabicPeriod"/>
              <a:defRPr/>
            </a:pPr>
            <a:r>
              <a:rPr lang="en-AU" sz="1100" dirty="0"/>
              <a:t>Reflect on your role. Describe the processes you may be involved in.</a:t>
            </a:r>
            <a:br>
              <a:rPr lang="en-AU" sz="1100" dirty="0"/>
            </a:br>
            <a:r>
              <a:rPr lang="en-AU" sz="1100" dirty="0"/>
              <a:t>Answer: the processes identified should relate to the role e.g. receptionist – appointment making or answering the phone; health worker – screening or health assessments and so on </a:t>
            </a:r>
            <a:endParaRPr lang="en-US" sz="1100" dirty="0"/>
          </a:p>
          <a:p>
            <a:pPr marL="228600" indent="-228600">
              <a:buFont typeface="+mj-lt"/>
              <a:buAutoNum type="arabicPeriod"/>
              <a:defRPr/>
            </a:pPr>
            <a:r>
              <a:rPr lang="en-AU" sz="1100" dirty="0"/>
              <a:t>Imagine you arrive to work one day and find that the whole appointment making processes has changed. What other parts of the system may be effected by this change?</a:t>
            </a:r>
            <a:br>
              <a:rPr lang="en-AU" sz="1100" dirty="0"/>
            </a:br>
            <a:r>
              <a:rPr lang="en-AU" altLang="en-US" sz="1100" dirty="0"/>
              <a:t>Answer:</a:t>
            </a:r>
            <a:r>
              <a:rPr lang="en-AU" altLang="en-US" sz="1100" b="1" dirty="0"/>
              <a:t> </a:t>
            </a:r>
            <a:r>
              <a:rPr lang="en-AU" altLang="en-US" sz="1100" dirty="0"/>
              <a:t>Other parts of the system that may effected by this change includes human resources (e.g. new responsibilities for existing roles or new roles to support new tasks); finance (e.g. change to appointment process may change processes for billing and Medicare) and so on. </a:t>
            </a:r>
          </a:p>
          <a:p>
            <a:pPr>
              <a:defRPr/>
            </a:pPr>
            <a:r>
              <a:rPr lang="en-AU" altLang="en-US" sz="1100" b="1" dirty="0"/>
              <a:t>Check in with your participants: </a:t>
            </a:r>
          </a:p>
          <a:p>
            <a:pPr marL="171450" indent="-171450">
              <a:buFont typeface="Arial" panose="020B0604020202020204" pitchFamily="34" charset="0"/>
              <a:buChar char="•"/>
              <a:defRPr/>
            </a:pPr>
            <a:r>
              <a:rPr lang="en-AU" altLang="en-US" sz="1100" dirty="0"/>
              <a:t>Be alert to changes in individual and/or group attention, body language and emotion </a:t>
            </a:r>
          </a:p>
          <a:p>
            <a:pPr marL="171450" indent="-171450">
              <a:buFont typeface="Arial" panose="020B0604020202020204" pitchFamily="34" charset="0"/>
              <a:buChar char="•"/>
              <a:defRPr/>
            </a:pPr>
            <a:r>
              <a:rPr lang="en-AU" altLang="en-US" sz="1100" dirty="0"/>
              <a:t>Respond to changes in emotions or group dynamics such as loss of attention, group chatter and so on by introducing a short break or asking for feedback about the topic – are participants familiar with these topics would they like you to move on? Are the topics difficult to understand – do they require further explanation or discussion? </a:t>
            </a: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0ED61E99-B434-4E0A-8926-84D157B0EE8F}" type="slidenum">
              <a:rPr lang="en-AU" altLang="en-US" sz="1200" smtClean="0"/>
              <a:pPr/>
              <a:t>33</a:t>
            </a:fld>
            <a:endParaRPr lang="en-AU" altLang="en-US" sz="1200"/>
          </a:p>
        </p:txBody>
      </p:sp>
    </p:spTree>
    <p:extLst>
      <p:ext uri="{BB962C8B-B14F-4D97-AF65-F5344CB8AC3E}">
        <p14:creationId xmlns:p14="http://schemas.microsoft.com/office/powerpoint/2010/main" val="41465130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AU" altLang="en-US" dirty="0"/>
              <a:t>The YouTube video is embedded into the slide – click on the play button. If the video fails to load, enter the following URL into your web browser: https://youtu.be/Oqnmg2qKhDo</a:t>
            </a:r>
            <a:endParaRPr lang="en-US" altLang="en-US" dirty="0"/>
          </a:p>
          <a:p>
            <a:pPr>
              <a:defRPr/>
            </a:pPr>
            <a:endParaRPr lang="en-AU" dirty="0"/>
          </a:p>
          <a:p>
            <a:pPr>
              <a:defRPr/>
            </a:pPr>
            <a:r>
              <a:rPr lang="en-AU" dirty="0"/>
              <a:t>The aim of this video is to highlight the following:</a:t>
            </a:r>
          </a:p>
          <a:p>
            <a:pPr marL="171450" indent="-171450">
              <a:buFont typeface="Arial" panose="020B0604020202020204" pitchFamily="34" charset="0"/>
              <a:buChar char="•"/>
              <a:defRPr/>
            </a:pPr>
            <a:r>
              <a:rPr lang="en-AU" dirty="0"/>
              <a:t>The complexity of the Australian healthcare system</a:t>
            </a:r>
          </a:p>
          <a:p>
            <a:pPr marL="171450" indent="-171450">
              <a:buFont typeface="Arial" panose="020B0604020202020204" pitchFamily="34" charset="0"/>
              <a:buChar char="•"/>
              <a:defRPr/>
            </a:pPr>
            <a:r>
              <a:rPr lang="en-AU" dirty="0"/>
              <a:t>The systems within the Australian health care system – primary health care is one system</a:t>
            </a:r>
          </a:p>
          <a:p>
            <a:pPr marL="171450" indent="-171450">
              <a:buFont typeface="Arial" panose="020B0604020202020204" pitchFamily="34" charset="0"/>
              <a:buChar char="•"/>
              <a:defRPr/>
            </a:pPr>
            <a:r>
              <a:rPr lang="en-AU" dirty="0"/>
              <a:t>The processes within the Australian health care system.</a:t>
            </a: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85D705EF-8CAF-44C0-A5CC-241839026EB1}" type="slidenum">
              <a:rPr lang="en-AU" altLang="en-US" sz="1200" smtClean="0"/>
              <a:pPr/>
              <a:t>34</a:t>
            </a:fld>
            <a:endParaRPr lang="en-AU" altLang="en-US" sz="1200"/>
          </a:p>
        </p:txBody>
      </p:sp>
    </p:spTree>
    <p:extLst>
      <p:ext uri="{BB962C8B-B14F-4D97-AF65-F5344CB8AC3E}">
        <p14:creationId xmlns:p14="http://schemas.microsoft.com/office/powerpoint/2010/main" val="18564944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Clients and communities are at the centre of the health system, and the decisions that they make and the actions that they take are a vital component for ensuring that society achieves good health outcomes and safe and high-quality health care (National Health and Hospitals Reform Commission 2009).</a:t>
            </a:r>
          </a:p>
          <a:p>
            <a:r>
              <a:rPr lang="en-AU" altLang="en-US" dirty="0"/>
              <a:t>The way in which clients and communities make decisions and take action about health and health care is influenced by the individuals’ ability to make decisions and have control over their personal life (empowerment) and their own skills, capacities and knowledge; and by the environments in which these actions are taken (health literacy).</a:t>
            </a:r>
          </a:p>
          <a:p>
            <a:endParaRPr lang="en-AU" altLang="en-US" dirty="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FBF6722A-0E96-44DF-8A69-AC9F38AA9DFE}" type="slidenum">
              <a:rPr lang="en-AU" altLang="en-US" sz="1200" smtClean="0"/>
              <a:pPr/>
              <a:t>35</a:t>
            </a:fld>
            <a:endParaRPr lang="en-AU" altLang="en-US" sz="1200"/>
          </a:p>
        </p:txBody>
      </p:sp>
    </p:spTree>
    <p:extLst>
      <p:ext uri="{BB962C8B-B14F-4D97-AF65-F5344CB8AC3E}">
        <p14:creationId xmlns:p14="http://schemas.microsoft.com/office/powerpoint/2010/main" val="32223344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Clients, carers and the community play an important role in CQI because they are the only people who really experience the patient pathway from start to finish and can, if effectively tapped into as a knowledge base provide key insights into: ‘What is good care?’</a:t>
            </a: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43973E66-E062-4849-9EF2-D566299323FA}" type="slidenum">
              <a:rPr lang="en-AU" altLang="en-US" sz="1200" smtClean="0"/>
              <a:pPr/>
              <a:t>36</a:t>
            </a:fld>
            <a:endParaRPr lang="en-AU" altLang="en-US" sz="1200"/>
          </a:p>
        </p:txBody>
      </p:sp>
    </p:spTree>
    <p:extLst>
      <p:ext uri="{BB962C8B-B14F-4D97-AF65-F5344CB8AC3E}">
        <p14:creationId xmlns:p14="http://schemas.microsoft.com/office/powerpoint/2010/main" val="23522841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A small but significant body of evidence demonstrates client and community participation in primary health care is associated with improved health outcomes (Bath and </a:t>
            </a:r>
            <a:r>
              <a:rPr lang="en-AU" altLang="en-US" dirty="0" err="1"/>
              <a:t>Wakerman</a:t>
            </a:r>
            <a:r>
              <a:rPr lang="en-AU" altLang="en-US" dirty="0"/>
              <a:t> 2013). In activities where there was a lot of client and community participation (i.e. where community members are actively involved in determining priorities and implementing solutions), there appears to be an association with improved health outcomes (</a:t>
            </a:r>
            <a:r>
              <a:rPr lang="en-AU" altLang="en-US" dirty="0" err="1"/>
              <a:t>Sare</a:t>
            </a:r>
            <a:r>
              <a:rPr lang="en-AU" altLang="en-US" dirty="0"/>
              <a:t> and Kirby 1999, Hancock, </a:t>
            </a:r>
            <a:r>
              <a:rPr lang="en-AU" altLang="en-US" dirty="0" err="1"/>
              <a:t>Sanson</a:t>
            </a:r>
            <a:r>
              <a:rPr lang="en-AU" altLang="en-US" dirty="0"/>
              <a:t>-Fisher et al. 2001, </a:t>
            </a:r>
            <a:r>
              <a:rPr lang="en-AU" altLang="en-US" dirty="0" err="1"/>
              <a:t>Nikniaz</a:t>
            </a:r>
            <a:r>
              <a:rPr lang="en-AU" altLang="en-US" dirty="0"/>
              <a:t> and </a:t>
            </a:r>
            <a:r>
              <a:rPr lang="en-AU" altLang="en-US" dirty="0" err="1"/>
              <a:t>Alizadeh</a:t>
            </a:r>
            <a:r>
              <a:rPr lang="en-AU" altLang="en-US" dirty="0"/>
              <a:t> 2007, Draper, Hewitt et al. 2010 ), service quality (Uddin, Ashraf et al. 2001), and access (Tyrrell, Grundy et al. 2003). Carers and the community play an important role in CQI because they are the only people who really experience the patient pathway from start to finish and can, if effectively tapped into as a knowledge base provide key insights into: ‘What is good care?’</a:t>
            </a:r>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3B2C782A-247D-480A-A045-E67F0930B8D9}" type="slidenum">
              <a:rPr lang="en-AU" altLang="en-US" sz="1200" smtClean="0"/>
              <a:pPr/>
              <a:t>37</a:t>
            </a:fld>
            <a:endParaRPr lang="en-AU" altLang="en-US" sz="1200"/>
          </a:p>
        </p:txBody>
      </p:sp>
    </p:spTree>
    <p:extLst>
      <p:ext uri="{BB962C8B-B14F-4D97-AF65-F5344CB8AC3E}">
        <p14:creationId xmlns:p14="http://schemas.microsoft.com/office/powerpoint/2010/main" val="33118824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Ask participants to give examples of each of the levels.</a:t>
            </a:r>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82A603E7-0D44-4D90-9381-244808A637EC}" type="slidenum">
              <a:rPr lang="en-AU" altLang="en-US" sz="1200" smtClean="0"/>
              <a:pPr/>
              <a:t>38</a:t>
            </a:fld>
            <a:endParaRPr lang="en-AU" altLang="en-US" sz="1200"/>
          </a:p>
        </p:txBody>
      </p:sp>
    </p:spTree>
    <p:extLst>
      <p:ext uri="{BB962C8B-B14F-4D97-AF65-F5344CB8AC3E}">
        <p14:creationId xmlns:p14="http://schemas.microsoft.com/office/powerpoint/2010/main" val="11567947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AU" altLang="en-US" sz="1100" b="1" dirty="0"/>
              <a:t>Note:</a:t>
            </a:r>
            <a:r>
              <a:rPr lang="en-AU" altLang="en-US" sz="1100" dirty="0"/>
              <a:t> </a:t>
            </a:r>
          </a:p>
          <a:p>
            <a:pPr>
              <a:defRPr/>
            </a:pPr>
            <a:r>
              <a:rPr lang="en-AU" altLang="en-US" sz="1100" dirty="0"/>
              <a:t>1. This infographic is </a:t>
            </a:r>
            <a:r>
              <a:rPr lang="en-AU" altLang="en-US" sz="1100" b="1" u="sng" dirty="0"/>
              <a:t>NOT </a:t>
            </a:r>
            <a:r>
              <a:rPr lang="en-AU" altLang="en-US" sz="1100" dirty="0"/>
              <a:t>in the learners manual. It would also be useful to point out that the infographic focusses on hospitals but some of the findings may be applicable to primary health care. In addition – as described in the learners manual: </a:t>
            </a:r>
          </a:p>
          <a:p>
            <a:pPr>
              <a:defRPr/>
            </a:pPr>
            <a:r>
              <a:rPr lang="en-AU" sz="1100" dirty="0"/>
              <a:t>2. The Professional Development Course Outline for CQI and supporting tools and resources are also based on the understanding there is significant variation and diversity between Aboriginal and Torres Strait Islander primary health care services in terms of models of care, service environments, attributes, capacity, service provision, perspectives and use of terms and titles. For the purposes of this learning module, the term </a:t>
            </a:r>
            <a:r>
              <a:rPr lang="en-AU" sz="1100" b="1" u="sng" dirty="0"/>
              <a:t>client </a:t>
            </a:r>
            <a:r>
              <a:rPr lang="en-AU" sz="1100" dirty="0"/>
              <a:t>is used to describe individuals who may be interested in using the service; individuals that live in the service catchment area and/or patients. Please note, terms may be modified to suit your service context however, it is important that such amendments do not change the purpose or meaning of statements. </a:t>
            </a:r>
            <a:endParaRPr lang="en-US" sz="1100" dirty="0"/>
          </a:p>
          <a:p>
            <a:pPr>
              <a:defRPr/>
            </a:pPr>
            <a:endParaRPr lang="en-AU" altLang="en-US" sz="1100" dirty="0"/>
          </a:p>
          <a:p>
            <a:pPr>
              <a:defRPr/>
            </a:pPr>
            <a:r>
              <a:rPr lang="en-AU" altLang="en-US" sz="1100" dirty="0"/>
              <a:t>The purpose of this slide is to pause and reflect on the topic of client and community involvement in CQI using the following questions as prompts: </a:t>
            </a:r>
          </a:p>
          <a:p>
            <a:pPr marL="171450" indent="-171450">
              <a:buFont typeface="Arial" panose="020B0604020202020204" pitchFamily="34" charset="0"/>
              <a:buChar char="•"/>
              <a:defRPr/>
            </a:pPr>
            <a:r>
              <a:rPr lang="en-AU" altLang="en-US" sz="1100" dirty="0"/>
              <a:t>What does client and community involvement mean to participants? </a:t>
            </a:r>
          </a:p>
          <a:p>
            <a:pPr marL="171450" indent="-171450">
              <a:buFont typeface="Arial" panose="020B0604020202020204" pitchFamily="34" charset="0"/>
              <a:buChar char="•"/>
              <a:defRPr/>
            </a:pPr>
            <a:r>
              <a:rPr lang="en-AU" altLang="en-US" sz="1100" dirty="0"/>
              <a:t>In terms of the information presented in the infographic on patient experience – what are some examples of: </a:t>
            </a:r>
          </a:p>
          <a:p>
            <a:pPr marL="628650" lvl="1" indent="-171450">
              <a:buFont typeface="Arial" panose="020B0604020202020204" pitchFamily="34" charset="0"/>
              <a:buChar char="•"/>
              <a:defRPr/>
            </a:pPr>
            <a:r>
              <a:rPr lang="en-AU" altLang="en-US" sz="1100" dirty="0"/>
              <a:t>Good communication</a:t>
            </a:r>
          </a:p>
          <a:p>
            <a:pPr marL="628650" lvl="1" indent="-171450">
              <a:buFont typeface="Arial" panose="020B0604020202020204" pitchFamily="34" charset="0"/>
              <a:buChar char="•"/>
              <a:defRPr/>
            </a:pPr>
            <a:r>
              <a:rPr lang="en-AU" altLang="en-US" sz="1100" dirty="0"/>
              <a:t>Activities to support client and community involvement.</a:t>
            </a:r>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466414BB-3551-40AB-A82E-8667B8CDDD7F}" type="slidenum">
              <a:rPr lang="en-AU" altLang="en-US" sz="1200" smtClean="0"/>
              <a:pPr/>
              <a:t>39</a:t>
            </a:fld>
            <a:endParaRPr lang="en-AU" altLang="en-US" sz="1200"/>
          </a:p>
        </p:txBody>
      </p:sp>
    </p:spTree>
    <p:extLst>
      <p:ext uri="{BB962C8B-B14F-4D97-AF65-F5344CB8AC3E}">
        <p14:creationId xmlns:p14="http://schemas.microsoft.com/office/powerpoint/2010/main" val="1952576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dirty="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76156A89-048C-44CF-9EE0-072AAEEF5C47}" type="slidenum">
              <a:rPr lang="en-AU" altLang="en-US" sz="1200" smtClean="0"/>
              <a:pPr/>
              <a:t>4</a:t>
            </a:fld>
            <a:endParaRPr lang="en-AU" altLang="en-US" sz="1200"/>
          </a:p>
        </p:txBody>
      </p:sp>
    </p:spTree>
    <p:extLst>
      <p:ext uri="{BB962C8B-B14F-4D97-AF65-F5344CB8AC3E}">
        <p14:creationId xmlns:p14="http://schemas.microsoft.com/office/powerpoint/2010/main" val="23782859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Clients and communities are at the centre of the health system, and the decisions that they make and the actions that they take are a vital component for ensuring that society achieves good health outcomes and safe and high-quality health care (National Health and Hospitals Reform Commission 2009).</a:t>
            </a:r>
          </a:p>
          <a:p>
            <a:r>
              <a:rPr lang="en-AU" altLang="en-US" dirty="0"/>
              <a:t>The way in which clients and communities make decisions and take action about health and health care is influence by the individuals’ ability to make decisions and have control over their personal life (empowerment) and their own skills, capacities and knowledge; and by the environments in which these actions are taken (health literacy).</a:t>
            </a:r>
          </a:p>
          <a:p>
            <a:endParaRPr lang="en-AU" altLang="en-US" dirty="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6E83033C-33CC-4D29-AB2E-6419295F075E}" type="slidenum">
              <a:rPr lang="en-AU" altLang="en-US" sz="1200" smtClean="0"/>
              <a:pPr/>
              <a:t>40</a:t>
            </a:fld>
            <a:endParaRPr lang="en-AU" altLang="en-US" sz="1200"/>
          </a:p>
        </p:txBody>
      </p:sp>
    </p:spTree>
    <p:extLst>
      <p:ext uri="{BB962C8B-B14F-4D97-AF65-F5344CB8AC3E}">
        <p14:creationId xmlns:p14="http://schemas.microsoft.com/office/powerpoint/2010/main" val="7760785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Empowerment may be a social, cultural, psychological or political process through which individuals and social groups are able to express their needs, present their concerns, devise strategies for involvement in decision-making, and achieve political, social and cultural action to meet those needs. </a:t>
            </a:r>
          </a:p>
          <a:p>
            <a:endParaRPr lang="en-AU" altLang="en-US" dirty="0"/>
          </a:p>
          <a:p>
            <a:r>
              <a:rPr lang="en-AU" altLang="en-US" dirty="0"/>
              <a:t>Through such a process people see a closer connection between their goals in life and a sense of how to achieve them, and a relationship between their efforts and life outcomes. </a:t>
            </a:r>
            <a:endParaRPr lang="en-US" altLang="en-US" dirty="0"/>
          </a:p>
          <a:p>
            <a:endParaRPr lang="en-AU" altLang="en-US" dirty="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618EB0B4-154C-45BB-BD60-6E7A39B133A9}" type="slidenum">
              <a:rPr lang="en-AU" altLang="en-US" sz="1200" smtClean="0"/>
              <a:pPr/>
              <a:t>41</a:t>
            </a:fld>
            <a:endParaRPr lang="en-AU" altLang="en-US" sz="1200"/>
          </a:p>
        </p:txBody>
      </p:sp>
    </p:spTree>
    <p:extLst>
      <p:ext uri="{BB962C8B-B14F-4D97-AF65-F5344CB8AC3E}">
        <p14:creationId xmlns:p14="http://schemas.microsoft.com/office/powerpoint/2010/main" val="27488284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There are two types of empowerment: individual empowerment and community empowerment.</a:t>
            </a:r>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47D40963-0FE7-4309-9649-4529507B4CD8}" type="slidenum">
              <a:rPr lang="en-AU" altLang="en-US" sz="1200" smtClean="0"/>
              <a:pPr/>
              <a:t>42</a:t>
            </a:fld>
            <a:endParaRPr lang="en-AU" altLang="en-US" sz="1200"/>
          </a:p>
        </p:txBody>
      </p:sp>
    </p:spTree>
    <p:extLst>
      <p:ext uri="{BB962C8B-B14F-4D97-AF65-F5344CB8AC3E}">
        <p14:creationId xmlns:p14="http://schemas.microsoft.com/office/powerpoint/2010/main" val="40644333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Font typeface="+mj-lt"/>
              <a:buAutoNum type="arabicPeriod"/>
              <a:defRPr/>
            </a:pPr>
            <a:r>
              <a:rPr lang="en-AU" sz="1100" dirty="0"/>
              <a:t>Individual empowerment refers primarily to the individuals’ ability to make decisions and have control over their personal life. Individual empowerment includes elements such as self-worth, hope, choice, autonomy, identity and efficacy, improved perceptions of self-worth, empathy and perceived ability to help others, the ability to analyse problems, a belief in one’s ability to exert control over life circumstances, and a sense of coherence about one’s place in the world (Zimmerman and Rappaport 1988, Wallerstein 1992). </a:t>
            </a:r>
            <a:endParaRPr lang="en-US" sz="1100" dirty="0"/>
          </a:p>
          <a:p>
            <a:pPr marL="228600" indent="-228600">
              <a:buFont typeface="+mj-lt"/>
              <a:buAutoNum type="arabicPeriod"/>
              <a:defRPr/>
            </a:pPr>
            <a:r>
              <a:rPr lang="en-AU" sz="1100" dirty="0"/>
              <a:t>Community empowerment involves individuals acting collectively to gain greater influence and control over the determinants of health and the quality of life in their community, and is an important goal in community action for health (World Health Organization 1998). </a:t>
            </a:r>
            <a:endParaRPr lang="en-US" sz="1100" dirty="0"/>
          </a:p>
          <a:p>
            <a:pPr>
              <a:defRPr/>
            </a:pPr>
            <a:r>
              <a:rPr lang="en-AU" altLang="en-US" sz="1100" b="1" dirty="0"/>
              <a:t>Check in with your participants: </a:t>
            </a:r>
          </a:p>
          <a:p>
            <a:pPr marL="171450" indent="-171450">
              <a:buFont typeface="Arial" panose="020B0604020202020204" pitchFamily="34" charset="0"/>
              <a:buChar char="•"/>
              <a:defRPr/>
            </a:pPr>
            <a:r>
              <a:rPr lang="en-AU" altLang="en-US" sz="1100" dirty="0"/>
              <a:t>Be alert to changes in individual and/or group attention, body language and emotion </a:t>
            </a:r>
          </a:p>
          <a:p>
            <a:pPr marL="171450" indent="-171450">
              <a:buFont typeface="Arial" panose="020B0604020202020204" pitchFamily="34" charset="0"/>
              <a:buChar char="•"/>
              <a:defRPr/>
            </a:pPr>
            <a:r>
              <a:rPr lang="en-AU" altLang="en-US" sz="1100" dirty="0"/>
              <a:t>Respond to changes in emotions or group dynamics such as loss of attention, group chatter and so on by introducing a short break or asking for feedback about the topic – are participants familiar with these topics would they like you to move on? Are the topics difficult to understand – do they require further explanation or discussion? </a:t>
            </a:r>
          </a:p>
          <a:p>
            <a:pPr>
              <a:defRPr/>
            </a:pPr>
            <a:endParaRPr lang="en-AU" altLang="en-US" sz="1100" dirty="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3D12C165-9B4E-4AD5-B3DD-8171FD33E807}" type="slidenum">
              <a:rPr lang="en-AU" altLang="en-US" sz="1200" smtClean="0"/>
              <a:pPr/>
              <a:t>43</a:t>
            </a:fld>
            <a:endParaRPr lang="en-AU" altLang="en-US" sz="1200"/>
          </a:p>
        </p:txBody>
      </p:sp>
    </p:spTree>
    <p:extLst>
      <p:ext uri="{BB962C8B-B14F-4D97-AF65-F5344CB8AC3E}">
        <p14:creationId xmlns:p14="http://schemas.microsoft.com/office/powerpoint/2010/main" val="6278166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defRPr/>
            </a:pPr>
            <a:r>
              <a:rPr lang="en-AU" altLang="en-US" sz="1100" dirty="0"/>
              <a:t>The YouTube video is embedded into the slide – press on the play button. If the video fails to load, enter the following </a:t>
            </a:r>
            <a:r>
              <a:rPr lang="en-AU" altLang="en-US" sz="1100" dirty="0" err="1"/>
              <a:t>url</a:t>
            </a:r>
            <a:r>
              <a:rPr lang="en-AU" altLang="en-US" sz="1100" dirty="0"/>
              <a:t> into your web browser: https://youtu.be/82aBw-3_k2A</a:t>
            </a:r>
          </a:p>
          <a:p>
            <a:pPr marL="171450" indent="-171450">
              <a:buFont typeface="Arial" panose="020B0604020202020204" pitchFamily="34" charset="0"/>
              <a:buChar char="•"/>
              <a:defRPr/>
            </a:pPr>
            <a:r>
              <a:rPr lang="en-AU" altLang="en-US" sz="1100" dirty="0"/>
              <a:t>Group reflection task (not included in the learning manual). The purpose of this task is to generate group discussion about empowerment and tease out individual stories from participant’s own lives and experiences. </a:t>
            </a:r>
          </a:p>
          <a:p>
            <a:pPr>
              <a:defRPr/>
            </a:pPr>
            <a:r>
              <a:rPr lang="en-AU" altLang="en-US" sz="1100" dirty="0"/>
              <a:t>The trainer may ask participants the following questions: </a:t>
            </a:r>
          </a:p>
          <a:p>
            <a:pPr marL="228600" indent="-228600">
              <a:buAutoNum type="arabicPeriod"/>
              <a:defRPr/>
            </a:pPr>
            <a:r>
              <a:rPr lang="en-AU" altLang="en-US" sz="1100" dirty="0"/>
              <a:t>What was the problem? </a:t>
            </a:r>
          </a:p>
          <a:p>
            <a:pPr marL="685800" lvl="1" indent="-228600">
              <a:buFont typeface="Arial" panose="020B0604020202020204" pitchFamily="34" charset="0"/>
              <a:buChar char="•"/>
              <a:defRPr/>
            </a:pPr>
            <a:r>
              <a:rPr lang="en-AU" altLang="en-US" sz="1100" dirty="0"/>
              <a:t>Answer: being late for school, not bringing books</a:t>
            </a:r>
          </a:p>
          <a:p>
            <a:pPr marL="228600" indent="-228600">
              <a:buFont typeface="+mj-lt"/>
              <a:buAutoNum type="arabicPeriod"/>
              <a:defRPr/>
            </a:pPr>
            <a:r>
              <a:rPr lang="en-AU" altLang="en-US" sz="1100" dirty="0"/>
              <a:t>How did the school support these ladies? </a:t>
            </a:r>
          </a:p>
          <a:p>
            <a:pPr marL="685800" lvl="1" indent="-228600">
              <a:buFont typeface="Arial" panose="020B0604020202020204" pitchFamily="34" charset="0"/>
              <a:buChar char="•"/>
              <a:defRPr/>
            </a:pPr>
            <a:r>
              <a:rPr lang="en-AU" altLang="en-US" sz="1100" dirty="0"/>
              <a:t>Provided an opportunity to meet with the girls to discuss the concerns e.g. lunch</a:t>
            </a:r>
          </a:p>
          <a:p>
            <a:pPr marL="685800" lvl="1" indent="-228600">
              <a:buFont typeface="Arial" panose="020B0604020202020204" pitchFamily="34" charset="0"/>
              <a:buChar char="•"/>
              <a:defRPr/>
            </a:pPr>
            <a:r>
              <a:rPr lang="en-AU" altLang="en-US" sz="1100" dirty="0"/>
              <a:t>Asked a key question – what can I do for you to make you want to come to school? </a:t>
            </a:r>
          </a:p>
          <a:p>
            <a:pPr marL="685800" lvl="1" indent="-228600">
              <a:buFont typeface="Arial" panose="020B0604020202020204" pitchFamily="34" charset="0"/>
              <a:buChar char="•"/>
              <a:defRPr/>
            </a:pPr>
            <a:r>
              <a:rPr lang="en-AU" altLang="en-US" sz="1100" dirty="0"/>
              <a:t>Allowed use of the music room, older girls helping out with homework, play cultural games incorporated into formal class</a:t>
            </a:r>
          </a:p>
          <a:p>
            <a:pPr marL="228600" indent="-228600">
              <a:buFont typeface="+mj-lt"/>
              <a:buAutoNum type="arabicPeriod"/>
              <a:defRPr/>
            </a:pPr>
            <a:r>
              <a:rPr lang="en-AU" altLang="en-US" sz="1100" dirty="0"/>
              <a:t>What elements of empowerment were reflected in the activities such as self-worth, hope, choice, autonomy, identity and efficacy, improved perceptions of self-worth, empathy and perceived ability to help others, the ability to analyse problems, a belief in one’s ability to exert control over life circumstances, and a sense of coherence about one’s place in the world? </a:t>
            </a:r>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9415E3C5-1D25-4787-9B21-DA27F171AF91}" type="slidenum">
              <a:rPr lang="en-AU" altLang="en-US" sz="1200" smtClean="0"/>
              <a:pPr/>
              <a:t>44</a:t>
            </a:fld>
            <a:endParaRPr lang="en-AU" altLang="en-US" sz="1200"/>
          </a:p>
        </p:txBody>
      </p:sp>
    </p:spTree>
    <p:extLst>
      <p:ext uri="{BB962C8B-B14F-4D97-AF65-F5344CB8AC3E}">
        <p14:creationId xmlns:p14="http://schemas.microsoft.com/office/powerpoint/2010/main" val="2453200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Clients and communities are at the centre of the health system, and the decisions that they make and the actions that they take are a vital component for ensuring that society achieves good health outcomes and safe and high-quality health care (National Health and Hospitals Reform Commission 2009).</a:t>
            </a:r>
          </a:p>
          <a:p>
            <a:r>
              <a:rPr lang="en-AU" altLang="en-US" dirty="0"/>
              <a:t>The way in which clients and communities make decisions and take action about health and health care is influence by the individuals’ ability to make decisions and have control over their personal life (empowerment) and their own skills, capacities and knowledge; and by the environments in which these actions are taken (health literacy).</a:t>
            </a:r>
          </a:p>
          <a:p>
            <a:endParaRPr lang="en-AU" altLang="en-US" dirty="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F4089F73-06C6-4F2C-8F69-B25FF4ED082C}" type="slidenum">
              <a:rPr lang="en-AU" altLang="en-US" sz="1200" smtClean="0"/>
              <a:pPr/>
              <a:t>45</a:t>
            </a:fld>
            <a:endParaRPr lang="en-AU" altLang="en-US" sz="1200"/>
          </a:p>
        </p:txBody>
      </p:sp>
    </p:spTree>
    <p:extLst>
      <p:ext uri="{BB962C8B-B14F-4D97-AF65-F5344CB8AC3E}">
        <p14:creationId xmlns:p14="http://schemas.microsoft.com/office/powerpoint/2010/main" val="654643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Having consumers who are partners in the processes of health and health care is necessary for safe and high-quality care (Australian Commission on Safety and Quality in Health Care 2014). </a:t>
            </a:r>
          </a:p>
          <a:p>
            <a:endParaRPr lang="en-AU" altLang="en-US" dirty="0"/>
          </a:p>
          <a:p>
            <a:r>
              <a:rPr lang="en-AU" altLang="en-US" dirty="0"/>
              <a:t>Health literacy is the skills, knowledge, motivation and capacity of</a:t>
            </a:r>
            <a:r>
              <a:rPr lang="en-AU" altLang="en-US" b="1" dirty="0"/>
              <a:t> </a:t>
            </a:r>
            <a:r>
              <a:rPr lang="en-AU" altLang="en-US" dirty="0"/>
              <a:t>a person to access, understand, appraise and apply</a:t>
            </a:r>
            <a:r>
              <a:rPr lang="en-AU" altLang="en-US" b="1" dirty="0"/>
              <a:t> </a:t>
            </a:r>
            <a:r>
              <a:rPr lang="en-AU" altLang="en-US" dirty="0"/>
              <a:t>information to make effective decisions about health</a:t>
            </a:r>
            <a:r>
              <a:rPr lang="en-AU" altLang="en-US" b="1" dirty="0"/>
              <a:t> </a:t>
            </a:r>
            <a:r>
              <a:rPr lang="en-AU" altLang="en-US" dirty="0"/>
              <a:t>and health care and take appropriate action (Figure 1). </a:t>
            </a:r>
          </a:p>
          <a:p>
            <a:endParaRPr lang="en-AU" altLang="en-US" dirty="0"/>
          </a:p>
          <a:p>
            <a:r>
              <a:rPr lang="en-AU" altLang="en-US" dirty="0"/>
              <a:t>Health literacy plays an important role in enabling effective partnerships. In order for partnerships to work, everyone involved needs to be able to give and receive, interpret and act on information such as treatment options and plans. When these conditions exist, there is the potential to not only improve the safety and quality of health care, but also to reduce health disparities and increase equity.</a:t>
            </a:r>
            <a:endParaRPr lang="en-US" altLang="en-US" dirty="0"/>
          </a:p>
          <a:p>
            <a:endParaRPr lang="en-AU" altLang="en-US" dirty="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57D0F5CD-E585-48CB-B6FD-254521045E06}" type="slidenum">
              <a:rPr lang="en-AU" altLang="en-US" sz="1200" smtClean="0"/>
              <a:pPr/>
              <a:t>46</a:t>
            </a:fld>
            <a:endParaRPr lang="en-AU" altLang="en-US" sz="1200"/>
          </a:p>
        </p:txBody>
      </p:sp>
    </p:spTree>
    <p:extLst>
      <p:ext uri="{BB962C8B-B14F-4D97-AF65-F5344CB8AC3E}">
        <p14:creationId xmlns:p14="http://schemas.microsoft.com/office/powerpoint/2010/main" val="30368339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AU" altLang="en-US" dirty="0"/>
              <a:t>While there is policy support for client, public or community participation in health services in Australia, it is unclear at the local level how client and community involvement is enacted and about the role of community, consumer or user representatives in health service processes. </a:t>
            </a:r>
          </a:p>
          <a:p>
            <a:pPr>
              <a:defRPr/>
            </a:pPr>
            <a:r>
              <a:rPr lang="en-AU" altLang="en-US" dirty="0"/>
              <a:t>There also appears to be differences in perspectives between staff and health service-users about the purpose and scope of client and community participation (Rutter, Manley et al. 2004).</a:t>
            </a:r>
          </a:p>
          <a:p>
            <a:pPr>
              <a:defRPr/>
            </a:pPr>
            <a:r>
              <a:rPr lang="en-AU" altLang="en-US" b="1" dirty="0"/>
              <a:t>Check in with your participants: </a:t>
            </a:r>
          </a:p>
          <a:p>
            <a:pPr marL="171450" indent="-171450">
              <a:buFont typeface="Arial" panose="020B0604020202020204" pitchFamily="34" charset="0"/>
              <a:buChar char="•"/>
              <a:defRPr/>
            </a:pPr>
            <a:r>
              <a:rPr lang="en-AU" altLang="en-US" dirty="0"/>
              <a:t>Be alert to changes in individual and/or group attention, body language and emotion </a:t>
            </a:r>
          </a:p>
          <a:p>
            <a:pPr marL="171450" indent="-171450">
              <a:buFont typeface="Arial" panose="020B0604020202020204" pitchFamily="34" charset="0"/>
              <a:buChar char="•"/>
              <a:defRPr/>
            </a:pPr>
            <a:r>
              <a:rPr lang="en-AU" altLang="en-US" dirty="0"/>
              <a:t>Respond to changes in emotions or group dynamics such as loss of attention, group chatter and so on by introducing a short break or asking for feedback about the topic – are participants familiar with these topics would they like you to move on? Are the topics difficult to understand – do they require further explanation or discussion? </a:t>
            </a:r>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9691A8E2-B9CA-46C3-9583-CB6FBE33DC40}" type="slidenum">
              <a:rPr lang="en-AU" altLang="en-US" sz="1200" smtClean="0"/>
              <a:pPr/>
              <a:t>47</a:t>
            </a:fld>
            <a:endParaRPr lang="en-AU" altLang="en-US" sz="1200"/>
          </a:p>
        </p:txBody>
      </p:sp>
    </p:spTree>
    <p:extLst>
      <p:ext uri="{BB962C8B-B14F-4D97-AF65-F5344CB8AC3E}">
        <p14:creationId xmlns:p14="http://schemas.microsoft.com/office/powerpoint/2010/main" val="4713866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defRPr/>
            </a:pPr>
            <a:r>
              <a:rPr lang="en-AU" altLang="en-US" sz="1100" dirty="0"/>
              <a:t>The YouTube video is embedded into the slide – click on the play button. If the video fails to load, enter the following URL into your web browser: </a:t>
            </a:r>
            <a:r>
              <a:rPr lang="en-AU" sz="1100" dirty="0"/>
              <a:t>https://youtu.be/uBCP0CgewHY?list=PLsmd5sbzhSch5TpQ_ZnPlWAkLtYuElNEU</a:t>
            </a:r>
          </a:p>
          <a:p>
            <a:pPr marL="171450" indent="-171450">
              <a:buFont typeface="Arial" panose="020B0604020202020204" pitchFamily="34" charset="0"/>
              <a:buChar char="•"/>
              <a:defRPr/>
            </a:pPr>
            <a:r>
              <a:rPr lang="en-AU" sz="1100" dirty="0"/>
              <a:t>The purpose of this video is to demonstrate how clients and communities can get involved in CQI. </a:t>
            </a:r>
          </a:p>
          <a:p>
            <a:pPr marL="228600" indent="-228600">
              <a:buFontTx/>
              <a:buAutoNum type="arabicPeriod"/>
              <a:defRPr/>
            </a:pPr>
            <a:r>
              <a:rPr lang="en-AU" sz="1100" dirty="0"/>
              <a:t>How were clients and communities involved in CQI events?</a:t>
            </a:r>
            <a:br>
              <a:rPr lang="en-AU" sz="1100" dirty="0"/>
            </a:br>
            <a:r>
              <a:rPr lang="en-AU" sz="1100" dirty="0"/>
              <a:t>Answer: roles as patient advisors, participation in improvements events: 3P changing a process in the health system and RPIW – rapid process improvement workshop</a:t>
            </a:r>
            <a:endParaRPr lang="en-US" sz="1100" dirty="0"/>
          </a:p>
          <a:p>
            <a:pPr marL="228600" indent="-228600">
              <a:buFont typeface="+mj-lt"/>
              <a:buAutoNum type="arabicPeriod"/>
              <a:defRPr/>
            </a:pPr>
            <a:r>
              <a:rPr lang="en-AU" sz="1100" dirty="0"/>
              <a:t>What was involved in the rapid process improvement workshops?</a:t>
            </a:r>
            <a:br>
              <a:rPr lang="en-AU" sz="1100" dirty="0"/>
            </a:br>
            <a:r>
              <a:rPr lang="en-AU" sz="1100" dirty="0"/>
              <a:t>Answer: Monday you meet the team and you get some learnings on the different things you’ll be doing during the week like timings and different ways on trying to make improvements; Days 2, 3, and 4 you are on the unit – asking questions, trialling improvements, trialling different ways of doing things, talking to staff</a:t>
            </a:r>
            <a:endParaRPr lang="en-US" sz="1100" dirty="0"/>
          </a:p>
          <a:p>
            <a:pPr marL="228600" indent="-228600">
              <a:buFont typeface="+mj-lt"/>
              <a:buAutoNum type="arabicPeriod"/>
              <a:defRPr/>
            </a:pPr>
            <a:r>
              <a:rPr lang="en-AU" sz="1100" dirty="0"/>
              <a:t>What are some barriers and enablers to client and community involvement in CQI? Here are the key themes from the video. Ask participants to identify other barriers as well</a:t>
            </a:r>
            <a:br>
              <a:rPr lang="en-AU" sz="1100" dirty="0"/>
            </a:br>
            <a:r>
              <a:rPr lang="en-AU" sz="1100" dirty="0"/>
              <a:t>Answer: Availability of time, limited organisational support, policies and procedures, resistance to client and community involvement, client fear to be involved and fear of intimidation</a:t>
            </a:r>
          </a:p>
          <a:p>
            <a:pPr marL="228600" indent="-228600">
              <a:buFont typeface="+mj-lt"/>
              <a:buAutoNum type="arabicPeriod"/>
              <a:defRPr/>
            </a:pPr>
            <a:r>
              <a:rPr lang="en-AU" sz="1100" dirty="0"/>
              <a:t>What were the benefits of these activities for the clients and communities? Here are the key themes from the video. Ask participants to identify other benefits as well</a:t>
            </a:r>
            <a:br>
              <a:rPr lang="en-AU" sz="1100" dirty="0"/>
            </a:br>
            <a:r>
              <a:rPr lang="en-AU" sz="1100" dirty="0"/>
              <a:t>Answer: Rewarding to be a part of, self satisfaction, blessing to be a part of it, opportunity to give own views to help self and others, pride, exciting, empowerment, respect, feeling valued, confidence.</a:t>
            </a:r>
            <a:endParaRPr lang="en-US" sz="1100" dirty="0"/>
          </a:p>
          <a:p>
            <a:pPr>
              <a:defRPr/>
            </a:pPr>
            <a:endParaRPr lang="en-AU" dirty="0"/>
          </a:p>
          <a:p>
            <a:pPr>
              <a:defRPr/>
            </a:pPr>
            <a:endParaRPr lang="en-US" dirty="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0B758B19-EB11-4468-8D71-1E42B9013441}" type="slidenum">
              <a:rPr lang="en-AU" altLang="en-US" sz="1200" smtClean="0"/>
              <a:pPr/>
              <a:t>48</a:t>
            </a:fld>
            <a:endParaRPr lang="en-AU" altLang="en-US" sz="1200"/>
          </a:p>
        </p:txBody>
      </p:sp>
    </p:spTree>
    <p:extLst>
      <p:ext uri="{BB962C8B-B14F-4D97-AF65-F5344CB8AC3E}">
        <p14:creationId xmlns:p14="http://schemas.microsoft.com/office/powerpoint/2010/main" val="24299284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dirty="0"/>
              <a:t>Healthcare organisations face 10 key challenges in trying to implement CQI programs (Dixon-Woods, </a:t>
            </a:r>
            <a:r>
              <a:rPr lang="en-US" dirty="0" err="1"/>
              <a:t>McNicol</a:t>
            </a:r>
            <a:r>
              <a:rPr lang="en-US" dirty="0"/>
              <a:t> et al. 2012):</a:t>
            </a:r>
          </a:p>
          <a:p>
            <a:pPr marL="228600" indent="-228600">
              <a:buFont typeface="Arial" panose="020B0604020202020204" pitchFamily="34" charset="0"/>
              <a:buChar char="•"/>
              <a:defRPr/>
            </a:pPr>
            <a:r>
              <a:rPr lang="en-US" dirty="0"/>
              <a:t>Convincing people that there is a problem</a:t>
            </a:r>
          </a:p>
          <a:p>
            <a:pPr marL="228600" indent="-228600">
              <a:buFont typeface="Arial" panose="020B0604020202020204" pitchFamily="34" charset="0"/>
              <a:buChar char="•"/>
              <a:defRPr/>
            </a:pPr>
            <a:r>
              <a:rPr lang="en-US" dirty="0"/>
              <a:t>Convincing people that the solution chosen is the right one</a:t>
            </a:r>
          </a:p>
          <a:p>
            <a:pPr marL="228600" indent="-228600">
              <a:buFont typeface="Arial" panose="020B0604020202020204" pitchFamily="34" charset="0"/>
              <a:buChar char="•"/>
              <a:defRPr/>
            </a:pPr>
            <a:r>
              <a:rPr lang="en-US" dirty="0"/>
              <a:t>Getting data collection and monitoring systems right</a:t>
            </a:r>
          </a:p>
          <a:p>
            <a:pPr marL="228600" indent="-228600">
              <a:buFont typeface="Arial" panose="020B0604020202020204" pitchFamily="34" charset="0"/>
              <a:buChar char="•"/>
              <a:defRPr/>
            </a:pPr>
            <a:r>
              <a:rPr lang="en-US" dirty="0"/>
              <a:t>Over-ambitious goals </a:t>
            </a:r>
            <a:r>
              <a:rPr lang="en-AU" dirty="0"/>
              <a:t>and giving the impression that the improvement activity is unlikely to survive the time-span of the project</a:t>
            </a:r>
            <a:endParaRPr lang="en-US" dirty="0"/>
          </a:p>
          <a:p>
            <a:pPr marL="228600" indent="-228600">
              <a:buFont typeface="Arial" panose="020B0604020202020204" pitchFamily="34" charset="0"/>
              <a:buChar char="•"/>
              <a:defRPr/>
            </a:pPr>
            <a:r>
              <a:rPr lang="en-US" dirty="0"/>
              <a:t>The organisational context, culture and capacities</a:t>
            </a:r>
          </a:p>
          <a:p>
            <a:pPr marL="228600" indent="-228600">
              <a:buFont typeface="Arial" panose="020B0604020202020204" pitchFamily="34" charset="0"/>
              <a:buChar char="•"/>
              <a:defRPr/>
            </a:pPr>
            <a:r>
              <a:rPr lang="en-US" dirty="0"/>
              <a:t>Tribalism and lack of staff engagement</a:t>
            </a:r>
          </a:p>
          <a:p>
            <a:pPr marL="228600" indent="-228600">
              <a:buFont typeface="Arial" panose="020B0604020202020204" pitchFamily="34" charset="0"/>
              <a:buChar char="•"/>
              <a:defRPr/>
            </a:pPr>
            <a:r>
              <a:rPr lang="en-US" dirty="0"/>
              <a:t>Leadership</a:t>
            </a:r>
          </a:p>
          <a:p>
            <a:pPr marL="228600" indent="-228600">
              <a:buFont typeface="Arial" panose="020B0604020202020204" pitchFamily="34" charset="0"/>
              <a:buChar char="•"/>
              <a:defRPr/>
            </a:pPr>
            <a:r>
              <a:rPr lang="en-US" dirty="0"/>
              <a:t>Balancing carrots and sticks – harnessing commitment through incentives and potential sanctions</a:t>
            </a:r>
          </a:p>
          <a:p>
            <a:pPr marL="228600" indent="-228600">
              <a:buFont typeface="Arial" panose="020B0604020202020204" pitchFamily="34" charset="0"/>
              <a:buChar char="•"/>
              <a:defRPr/>
            </a:pPr>
            <a:r>
              <a:rPr lang="en-US" dirty="0"/>
              <a:t>Securing sustainability</a:t>
            </a:r>
          </a:p>
          <a:p>
            <a:pPr marL="228600" indent="-228600">
              <a:buFont typeface="Arial" panose="020B0604020202020204" pitchFamily="34" charset="0"/>
              <a:buChar char="•"/>
              <a:defRPr/>
            </a:pPr>
            <a:r>
              <a:rPr lang="en-US" dirty="0"/>
              <a:t>Considering the side effects of change.</a:t>
            </a:r>
          </a:p>
          <a:p>
            <a:pPr marL="228600" indent="-228600">
              <a:defRPr/>
            </a:pPr>
            <a:endParaRPr lang="en-US" altLang="en-US" dirty="0"/>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10E51F86-0F59-44CC-8F85-2343E12E46E9}" type="slidenum">
              <a:rPr lang="en-AU" altLang="en-US" sz="1200" smtClean="0"/>
              <a:pPr/>
              <a:t>49</a:t>
            </a:fld>
            <a:endParaRPr lang="en-AU" altLang="en-US" sz="1200"/>
          </a:p>
        </p:txBody>
      </p:sp>
    </p:spTree>
    <p:extLst>
      <p:ext uri="{BB962C8B-B14F-4D97-AF65-F5344CB8AC3E}">
        <p14:creationId xmlns:p14="http://schemas.microsoft.com/office/powerpoint/2010/main" val="1782646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D6D413E0-0814-4F92-B902-E4BCD3831E6B}" type="slidenum">
              <a:rPr lang="en-AU" altLang="en-US" sz="1200" smtClean="0"/>
              <a:pPr/>
              <a:t>5</a:t>
            </a:fld>
            <a:endParaRPr lang="en-AU" altLang="en-US" sz="1200"/>
          </a:p>
        </p:txBody>
      </p:sp>
    </p:spTree>
    <p:extLst>
      <p:ext uri="{BB962C8B-B14F-4D97-AF65-F5344CB8AC3E}">
        <p14:creationId xmlns:p14="http://schemas.microsoft.com/office/powerpoint/2010/main" val="7460888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The barriers and enablers for CQI in Aboriginal and Torres Strait Islander primary health care are summarised in the following table (The </a:t>
            </a:r>
            <a:r>
              <a:rPr lang="en-AU" altLang="en-US" dirty="0" err="1"/>
              <a:t>Lowitja</a:t>
            </a:r>
            <a:r>
              <a:rPr lang="en-AU" altLang="en-US" dirty="0"/>
              <a:t> Institute 2014). </a:t>
            </a:r>
            <a:endParaRPr lang="en-US" altLang="en-US" dirty="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542DBDE6-DD3E-4363-9AD4-82955AEFA8BA}" type="slidenum">
              <a:rPr lang="en-AU" altLang="en-US" sz="1200" smtClean="0"/>
              <a:pPr/>
              <a:t>50</a:t>
            </a:fld>
            <a:endParaRPr lang="en-AU" altLang="en-US" sz="1200"/>
          </a:p>
        </p:txBody>
      </p:sp>
    </p:spTree>
    <p:extLst>
      <p:ext uri="{BB962C8B-B14F-4D97-AF65-F5344CB8AC3E}">
        <p14:creationId xmlns:p14="http://schemas.microsoft.com/office/powerpoint/2010/main" val="39605720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The YouTube video is embedded into the slide – click on the play button. If the video fails to load, enter the following URL into your web browser: https://youtu.be/9ll01UNrbR4</a:t>
            </a:r>
          </a:p>
          <a:p>
            <a:endParaRPr lang="en-AU" altLang="en-US" dirty="0"/>
          </a:p>
          <a:p>
            <a:r>
              <a:rPr lang="en-AU" altLang="en-US" dirty="0"/>
              <a:t>Addressing the barriers to CQI requires organisational commitment and </a:t>
            </a:r>
            <a:r>
              <a:rPr lang="en-AU" altLang="en-US" b="1" u="sng" dirty="0"/>
              <a:t>whole team</a:t>
            </a:r>
            <a:r>
              <a:rPr lang="en-AU" altLang="en-US" dirty="0"/>
              <a:t> involvement to improve service processes for delivering care. </a:t>
            </a:r>
          </a:p>
          <a:p>
            <a:endParaRPr lang="en-AU" altLang="en-US" dirty="0"/>
          </a:p>
          <a:p>
            <a:r>
              <a:rPr lang="en-AU" altLang="en-US" dirty="0"/>
              <a:t>Highlight embedding CQI requires a blame free or no-blame culture - No blame is where individuals are able to identify and report problems without fear of reprimand or punishment. </a:t>
            </a:r>
            <a:endParaRPr lang="en-US" altLang="en-US" dirty="0"/>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0E9F36B6-6D2F-444C-856A-2CB7AABCCBF1}" type="slidenum">
              <a:rPr lang="en-AU" altLang="en-US" sz="1200" smtClean="0"/>
              <a:pPr/>
              <a:t>51</a:t>
            </a:fld>
            <a:endParaRPr lang="en-AU" altLang="en-US" sz="1200"/>
          </a:p>
        </p:txBody>
      </p:sp>
    </p:spTree>
    <p:extLst>
      <p:ext uri="{BB962C8B-B14F-4D97-AF65-F5344CB8AC3E}">
        <p14:creationId xmlns:p14="http://schemas.microsoft.com/office/powerpoint/2010/main" val="19770516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AU" sz="1100" dirty="0"/>
              <a:t>The key organisational roles that are responsible for driving and embedding CQI in Aboriginal and Torres Strait Islander primary health care includes:</a:t>
            </a:r>
            <a:endParaRPr lang="en-US" sz="1100" dirty="0"/>
          </a:p>
          <a:p>
            <a:pPr marL="171450" indent="-171450">
              <a:buFont typeface="Arial" panose="020B0604020202020204" pitchFamily="34" charset="0"/>
              <a:buChar char="•"/>
              <a:defRPr/>
            </a:pPr>
            <a:r>
              <a:rPr lang="en-AU" sz="1100" dirty="0"/>
              <a:t>Board of directors</a:t>
            </a:r>
            <a:endParaRPr lang="en-US" sz="1100" dirty="0"/>
          </a:p>
          <a:p>
            <a:pPr marL="171450" indent="-171450">
              <a:buFont typeface="Arial" panose="020B0604020202020204" pitchFamily="34" charset="0"/>
              <a:buChar char="•"/>
              <a:defRPr/>
            </a:pPr>
            <a:r>
              <a:rPr lang="en-AU" sz="1100" dirty="0"/>
              <a:t>Leadership team includes chief executive officer, senior managers, and program managers</a:t>
            </a:r>
            <a:endParaRPr lang="en-US" sz="1100" dirty="0"/>
          </a:p>
          <a:p>
            <a:pPr marL="171450" indent="-171450">
              <a:buFont typeface="Arial" panose="020B0604020202020204" pitchFamily="34" charset="0"/>
              <a:buChar char="•"/>
              <a:defRPr/>
            </a:pPr>
            <a:r>
              <a:rPr lang="en-AU" sz="1100" dirty="0"/>
              <a:t>Clinical leader such as the senior medical officer</a:t>
            </a:r>
            <a:endParaRPr lang="en-US" sz="1100" dirty="0"/>
          </a:p>
          <a:p>
            <a:pPr marL="171450" indent="-171450">
              <a:buFont typeface="Arial" panose="020B0604020202020204" pitchFamily="34" charset="0"/>
              <a:buChar char="•"/>
              <a:defRPr/>
            </a:pPr>
            <a:r>
              <a:rPr lang="en-AU" sz="1100" dirty="0"/>
              <a:t>Clinical governance team</a:t>
            </a:r>
            <a:endParaRPr lang="en-US" sz="1100" dirty="0"/>
          </a:p>
          <a:p>
            <a:pPr marL="171450" indent="-171450">
              <a:buFont typeface="Arial" panose="020B0604020202020204" pitchFamily="34" charset="0"/>
              <a:buChar char="•"/>
              <a:defRPr/>
            </a:pPr>
            <a:r>
              <a:rPr lang="en-AU" sz="1100" dirty="0"/>
              <a:t>CQI lead.</a:t>
            </a:r>
            <a:endParaRPr lang="en-US" sz="1100" dirty="0"/>
          </a:p>
          <a:p>
            <a:pPr>
              <a:defRPr/>
            </a:pPr>
            <a:r>
              <a:rPr lang="en-AU" sz="1100" dirty="0"/>
              <a:t>There are also roles external to the organisation that drive and support CQI in Aboriginal and Torres Strait Islander primary health care. The roles may be based in partner organisations, regional and state/territory organisations or national organisations. Roles include external CQI facilitators or coordinators, public health medical officers, and so on. </a:t>
            </a:r>
          </a:p>
          <a:p>
            <a:pPr>
              <a:defRPr/>
            </a:pPr>
            <a:r>
              <a:rPr lang="en-AU" altLang="en-US" sz="1100" b="1" dirty="0"/>
              <a:t>Check in with your participants: </a:t>
            </a:r>
          </a:p>
          <a:p>
            <a:pPr marL="171450" indent="-171450">
              <a:buFont typeface="Arial" panose="020B0604020202020204" pitchFamily="34" charset="0"/>
              <a:buChar char="•"/>
              <a:defRPr/>
            </a:pPr>
            <a:r>
              <a:rPr lang="en-AU" altLang="en-US" sz="1100" dirty="0"/>
              <a:t>Be alert to changes in individual and/or group attention, body language and emotion </a:t>
            </a:r>
          </a:p>
          <a:p>
            <a:pPr marL="171450" indent="-171450">
              <a:buFont typeface="Arial" panose="020B0604020202020204" pitchFamily="34" charset="0"/>
              <a:buChar char="•"/>
              <a:defRPr/>
            </a:pPr>
            <a:r>
              <a:rPr lang="en-AU" altLang="en-US" sz="1100" dirty="0"/>
              <a:t>Respond to changes in emotions or group dynamics such as loss of attention, group chatter and so on by introducing a short break or asking for feedback about the topic – are participants familiar with these topics would they like you to move on? Are the topics difficult to understand – do they require further explanation or discussion?</a:t>
            </a:r>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49040F9A-721A-44D6-9426-4C70DC0C8827}" type="slidenum">
              <a:rPr lang="en-AU" altLang="en-US" sz="1200" smtClean="0"/>
              <a:pPr/>
              <a:t>52</a:t>
            </a:fld>
            <a:endParaRPr lang="en-AU" altLang="en-US" sz="1200"/>
          </a:p>
        </p:txBody>
      </p:sp>
    </p:spTree>
    <p:extLst>
      <p:ext uri="{BB962C8B-B14F-4D97-AF65-F5344CB8AC3E}">
        <p14:creationId xmlns:p14="http://schemas.microsoft.com/office/powerpoint/2010/main" val="30701656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CQI is a team function, so embedding CQI in everyday practice requires everyone – health professionals, managers, leaders and administrative and support staff – to learn and apply new knowledge and skills (The </a:t>
            </a:r>
            <a:r>
              <a:rPr lang="en-AU" altLang="en-US" dirty="0" err="1"/>
              <a:t>Lowitja</a:t>
            </a:r>
            <a:r>
              <a:rPr lang="en-AU" altLang="en-US" dirty="0"/>
              <a:t> Institute 2015). </a:t>
            </a:r>
            <a:endParaRPr lang="en-US" altLang="en-US" dirty="0"/>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82533E0A-092C-496E-A83B-8C3198701903}" type="slidenum">
              <a:rPr lang="en-AU" altLang="en-US" sz="1200" smtClean="0"/>
              <a:pPr/>
              <a:t>53</a:t>
            </a:fld>
            <a:endParaRPr lang="en-AU" altLang="en-US" sz="1200"/>
          </a:p>
        </p:txBody>
      </p:sp>
    </p:spTree>
    <p:extLst>
      <p:ext uri="{BB962C8B-B14F-4D97-AF65-F5344CB8AC3E}">
        <p14:creationId xmlns:p14="http://schemas.microsoft.com/office/powerpoint/2010/main" val="9482288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CQI is a team function, so embedding CQI in everyday practice requires everyone – health professionals, managers, leaders and administrative and support staff – to learn and apply new knowledge and skills (The </a:t>
            </a:r>
            <a:r>
              <a:rPr lang="en-AU" altLang="en-US" dirty="0" err="1"/>
              <a:t>Lowitja</a:t>
            </a:r>
            <a:r>
              <a:rPr lang="en-AU" altLang="en-US" dirty="0"/>
              <a:t> Institute 2015). Teams are necessary to deliver comprehensive primary health care, especially for chronic disease. In the area of quality improvement, the team is the primary vehicle through which problems are analysed, improvements are generated and change is evaluated (Johnson and Sollecito 2013. )</a:t>
            </a:r>
            <a:endParaRPr lang="en-US" altLang="en-US" dirty="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5832BFAB-C8AD-4507-8CAC-51AAA1C44B30}" type="slidenum">
              <a:rPr lang="en-AU" altLang="en-US" sz="1200" smtClean="0"/>
              <a:pPr/>
              <a:t>54</a:t>
            </a:fld>
            <a:endParaRPr lang="en-AU" altLang="en-US" sz="1200"/>
          </a:p>
        </p:txBody>
      </p:sp>
    </p:spTree>
    <p:extLst>
      <p:ext uri="{BB962C8B-B14F-4D97-AF65-F5344CB8AC3E}">
        <p14:creationId xmlns:p14="http://schemas.microsoft.com/office/powerpoint/2010/main" val="40913628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The YouTube video is embedded into the slide – click on the play button. If the video fails to load, enter the following URL into your web browser: https://youtu.be/jop2I5u2F3U</a:t>
            </a:r>
            <a:endParaRPr lang="en-US" altLang="en-US" dirty="0"/>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920F4AFE-3666-4080-8AA8-B9481F4CC80A}" type="slidenum">
              <a:rPr lang="en-AU" altLang="en-US" sz="1200" smtClean="0"/>
              <a:pPr/>
              <a:t>55</a:t>
            </a:fld>
            <a:endParaRPr lang="en-AU" altLang="en-US" sz="1200"/>
          </a:p>
        </p:txBody>
      </p:sp>
    </p:spTree>
    <p:extLst>
      <p:ext uri="{BB962C8B-B14F-4D97-AF65-F5344CB8AC3E}">
        <p14:creationId xmlns:p14="http://schemas.microsoft.com/office/powerpoint/2010/main" val="4515245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The key roles in helping to embed CQI in primary health care include: Clinical Leader, CQI Lead, and External CQI Facilitators. </a:t>
            </a:r>
            <a:endParaRPr lang="en-US" altLang="en-US" dirty="0"/>
          </a:p>
          <a:p>
            <a:endParaRPr lang="en-US" altLang="en-US" dirty="0"/>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F5DF0AE5-AB9F-4AAB-B88D-35E2B3AA4B0A}" type="slidenum">
              <a:rPr lang="en-AU" altLang="en-US" sz="1200" smtClean="0"/>
              <a:pPr/>
              <a:t>56</a:t>
            </a:fld>
            <a:endParaRPr lang="en-AU" altLang="en-US" sz="1200"/>
          </a:p>
        </p:txBody>
      </p:sp>
    </p:spTree>
    <p:extLst>
      <p:ext uri="{BB962C8B-B14F-4D97-AF65-F5344CB8AC3E}">
        <p14:creationId xmlns:p14="http://schemas.microsoft.com/office/powerpoint/2010/main" val="33707094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The clinical leader role is recognised as fundamental for driving service redesign and improving patient outcomes at the service level (Garrubba, Harris et al. 2011, Zachariadis, Oborn et al. 2013 ). The clinical leader leads a team, that is the formal organisational structure where managers and clinicians share responsibility and are held accountable for patient care, minimising risks to consumers, and for continuously monitoring and improving the quality of clinical care(The Lowitja Institute 2015).</a:t>
            </a:r>
            <a:endParaRPr lang="en-US" altLang="en-US"/>
          </a:p>
          <a:p>
            <a:endParaRPr lang="en-AU" altLang="en-US"/>
          </a:p>
          <a:p>
            <a:r>
              <a:rPr lang="en-AU" altLang="en-US"/>
              <a:t>Group or individual question – who is the clinical leader in your service? Where could you go to find out who is the clinical leader in your service? </a:t>
            </a:r>
            <a:endParaRPr lang="en-US" altLang="en-US"/>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5A7E0A52-E8F3-4C01-BC5C-00593DCB8BAE}" type="slidenum">
              <a:rPr lang="en-AU" altLang="en-US" sz="1200" smtClean="0"/>
              <a:pPr/>
              <a:t>57</a:t>
            </a:fld>
            <a:endParaRPr lang="en-AU" altLang="en-US" sz="1200"/>
          </a:p>
        </p:txBody>
      </p:sp>
    </p:spTree>
    <p:extLst>
      <p:ext uri="{BB962C8B-B14F-4D97-AF65-F5344CB8AC3E}">
        <p14:creationId xmlns:p14="http://schemas.microsoft.com/office/powerpoint/2010/main" val="27846921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The CQI lead role is the designated quality lead at the individual primary health care provider level and/or at the regional level. The CQI lead aims to ensure that CQI activities have a ‘driver’ and can be embedded into routine practice over time. </a:t>
            </a:r>
          </a:p>
          <a:p>
            <a:endParaRPr lang="en-AU" altLang="en-US" dirty="0"/>
          </a:p>
          <a:p>
            <a:r>
              <a:rPr lang="en-AU" altLang="en-US" dirty="0"/>
              <a:t>As previously discussed – the team is vital for successful improvement efforts and may vary in size and composition and the context of the primary health care service. </a:t>
            </a:r>
            <a:endParaRPr lang="en-US" altLang="en-US" dirty="0"/>
          </a:p>
          <a:p>
            <a:endParaRPr lang="en-AU" altLang="en-US" dirty="0"/>
          </a:p>
          <a:p>
            <a:r>
              <a:rPr lang="en-AU" altLang="en-US" dirty="0"/>
              <a:t>Group or individual question – who is the CQI lead role in your service? Where could you go to find out who is the CQI lead role in your service? </a:t>
            </a:r>
            <a:endParaRPr lang="en-US" altLang="en-US" dirty="0"/>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CAFF4569-B748-4217-8BE9-9D633AE7C8FB}" type="slidenum">
              <a:rPr lang="en-AU" altLang="en-US" sz="1200" smtClean="0"/>
              <a:pPr/>
              <a:t>58</a:t>
            </a:fld>
            <a:endParaRPr lang="en-AU" altLang="en-US" sz="1200"/>
          </a:p>
        </p:txBody>
      </p:sp>
    </p:spTree>
    <p:extLst>
      <p:ext uri="{BB962C8B-B14F-4D97-AF65-F5344CB8AC3E}">
        <p14:creationId xmlns:p14="http://schemas.microsoft.com/office/powerpoint/2010/main" val="29119666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In the Australian context, CQI has often been the responsibility of external CQI facilitators rather than of the staff managing clinical care within health services (The Lowitja Institute 2015). External CQI facilitators provide support of organisations, primary health care providers, teams and individual health professionals that is tailored to meet specific needs and different levels of CQI capacity (The Lowitja Institute 2015). </a:t>
            </a:r>
            <a:endParaRPr lang="en-US" altLang="en-US"/>
          </a:p>
          <a:p>
            <a:endParaRPr lang="en-AU" altLang="en-US"/>
          </a:p>
          <a:p>
            <a:r>
              <a:rPr lang="en-AU" altLang="en-US"/>
              <a:t>Group or individual question – who is the CQI lead role in your service? Where could you go to find out who is the CQI lead role in your service? </a:t>
            </a:r>
            <a:endParaRPr lang="en-US" altLang="en-US"/>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510BF284-C944-4911-B34E-55C72AE8932B}" type="slidenum">
              <a:rPr lang="en-AU" altLang="en-US" sz="1200" smtClean="0"/>
              <a:pPr/>
              <a:t>59</a:t>
            </a:fld>
            <a:endParaRPr lang="en-AU" altLang="en-US" sz="1200"/>
          </a:p>
        </p:txBody>
      </p:sp>
    </p:spTree>
    <p:extLst>
      <p:ext uri="{BB962C8B-B14F-4D97-AF65-F5344CB8AC3E}">
        <p14:creationId xmlns:p14="http://schemas.microsoft.com/office/powerpoint/2010/main" val="2633946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4C244CCA-A666-4905-9D26-0AC2DD4A109F}" type="slidenum">
              <a:rPr lang="en-AU" altLang="en-US" sz="1200" smtClean="0"/>
              <a:pPr/>
              <a:t>6</a:t>
            </a:fld>
            <a:endParaRPr lang="en-AU" altLang="en-US" sz="1200"/>
          </a:p>
        </p:txBody>
      </p:sp>
    </p:spTree>
    <p:extLst>
      <p:ext uri="{BB962C8B-B14F-4D97-AF65-F5344CB8AC3E}">
        <p14:creationId xmlns:p14="http://schemas.microsoft.com/office/powerpoint/2010/main" val="5561361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Good leaders help to foster teamwork by clearly defining roles, responsibilities and objectives for team members, setting structured time aside for CQI activities and motivating teams to participate in CQI activities (Wang, Wolf et al. 2004, Gardner, Bailie et al. 2011). </a:t>
            </a:r>
          </a:p>
          <a:p>
            <a:endParaRPr lang="en-AU" altLang="en-US"/>
          </a:p>
          <a:p>
            <a:r>
              <a:rPr lang="en-AU" altLang="en-US"/>
              <a:t>Clinician champions can also play a critical role in motivating staff participation as can dedicated clinic managers or administrative staff who help support CQI teams by ensuring that service priorities are translated into actions, and by holding the team accountable for CQI processes(Wang, Wolf et al. 2004, Bray, Cummings et al. 2009, Gardner, Dowden et al. 2010). To work efficiently, CQI teams need diversity: people with different skills, experience, knowledge and viewpoints. </a:t>
            </a:r>
            <a:endParaRPr lang="en-US" altLang="en-US"/>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BE776482-44F4-4E7A-920B-E503B6DC8495}" type="slidenum">
              <a:rPr lang="en-AU" altLang="en-US" sz="1200" smtClean="0"/>
              <a:pPr/>
              <a:t>60</a:t>
            </a:fld>
            <a:endParaRPr lang="en-AU" altLang="en-US" sz="1200"/>
          </a:p>
        </p:txBody>
      </p:sp>
    </p:spTree>
    <p:extLst>
      <p:ext uri="{BB962C8B-B14F-4D97-AF65-F5344CB8AC3E}">
        <p14:creationId xmlns:p14="http://schemas.microsoft.com/office/powerpoint/2010/main" val="40117266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To work efficiently, CQI teams need diversity: people with different skills, experience, knowledge and viewpoints. </a:t>
            </a:r>
          </a:p>
          <a:p>
            <a:r>
              <a:rPr lang="en-AU" altLang="en-US" dirty="0"/>
              <a:t>Workplace diversity refers to the variety of differences between people in an organisation. That sounds simple, but diversity encompasses race, gender, ethnic group, age, personality, cognitive style, tenure, organizational function, education, background and more. Diversity not only involves how people perceive themselves, but how they perceive others. Those perceptions affect their interactions. For a wide assortment of employees to function effectively as an organisation, they need to deal effectively with issues such as communication, adaptability and change. </a:t>
            </a:r>
          </a:p>
          <a:p>
            <a:r>
              <a:rPr lang="en-AU" altLang="en-US" dirty="0"/>
              <a:t>In the Australian context, CQI has often been the responsibility of external CQI facilitators rather than of the staff managing clinical care within health services (The </a:t>
            </a:r>
            <a:r>
              <a:rPr lang="en-AU" altLang="en-US" dirty="0" err="1"/>
              <a:t>Lowitja</a:t>
            </a:r>
            <a:r>
              <a:rPr lang="en-AU" altLang="en-US" dirty="0"/>
              <a:t> Institute 2015). External CQI facilitators provide support of organisations, primary health care providers, teams and individual health professionals that is tailored to meet specific needs and different levels of CQI capacity (The </a:t>
            </a:r>
            <a:r>
              <a:rPr lang="en-AU" altLang="en-US" dirty="0" err="1"/>
              <a:t>Lowitja</a:t>
            </a:r>
            <a:r>
              <a:rPr lang="en-AU" altLang="en-US" dirty="0"/>
              <a:t> Institute 2015). </a:t>
            </a:r>
            <a:endParaRPr lang="en-US" altLang="en-US" dirty="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61515415-9298-4367-BD9A-5C8912986372}" type="slidenum">
              <a:rPr lang="en-AU" altLang="en-US" sz="1200" smtClean="0"/>
              <a:pPr/>
              <a:t>61</a:t>
            </a:fld>
            <a:endParaRPr lang="en-AU" altLang="en-US" sz="1200"/>
          </a:p>
        </p:txBody>
      </p:sp>
    </p:spTree>
    <p:extLst>
      <p:ext uri="{BB962C8B-B14F-4D97-AF65-F5344CB8AC3E}">
        <p14:creationId xmlns:p14="http://schemas.microsoft.com/office/powerpoint/2010/main" val="29074041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Diversity not only involves how people perceive themselves, but how they perceive others. Those perceptions affect their interactions. For a wide assortment of employees to function effectively as an organisation, they need to deal effectively with issues such as communication, adaptability and change. </a:t>
            </a:r>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47520D2C-D0DD-4A5A-9076-8D16E620974A}" type="slidenum">
              <a:rPr lang="en-AU" altLang="en-US" sz="1200" smtClean="0"/>
              <a:pPr/>
              <a:t>62</a:t>
            </a:fld>
            <a:endParaRPr lang="en-AU" altLang="en-US" sz="1200"/>
          </a:p>
        </p:txBody>
      </p:sp>
    </p:spTree>
    <p:extLst>
      <p:ext uri="{BB962C8B-B14F-4D97-AF65-F5344CB8AC3E}">
        <p14:creationId xmlns:p14="http://schemas.microsoft.com/office/powerpoint/2010/main" val="22935887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a:t>Remind participants embedding CQI requires a blame free or no-blame culture - No blame is where individuals are able to identify and report problems without fear of reprimand or punishment. </a:t>
            </a:r>
            <a:endParaRPr lang="en-US" altLang="en-US"/>
          </a:p>
          <a:p>
            <a:endParaRPr lang="en-AU" altLang="en-US"/>
          </a:p>
          <a:p>
            <a:r>
              <a:rPr lang="en-AU" altLang="en-US"/>
              <a:t>What does no-blame or blame free mean to participants? </a:t>
            </a:r>
          </a:p>
          <a:p>
            <a:r>
              <a:rPr lang="en-AU" altLang="en-US"/>
              <a:t>How can an organisation support a no-blame or blame free culture? </a:t>
            </a:r>
          </a:p>
          <a:p>
            <a:endParaRPr lang="en-AU" altLang="en-US"/>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DA798E85-BA29-427C-96D7-44AFE34EF893}" type="slidenum">
              <a:rPr lang="en-AU" altLang="en-US" sz="1200" smtClean="0"/>
              <a:pPr/>
              <a:t>63</a:t>
            </a:fld>
            <a:endParaRPr lang="en-AU" altLang="en-US" sz="1200"/>
          </a:p>
        </p:txBody>
      </p:sp>
    </p:spTree>
    <p:extLst>
      <p:ext uri="{BB962C8B-B14F-4D97-AF65-F5344CB8AC3E}">
        <p14:creationId xmlns:p14="http://schemas.microsoft.com/office/powerpoint/2010/main" val="5503016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Arial" panose="020B0604020202020204" pitchFamily="34" charset="0"/>
              <a:buNone/>
              <a:defRPr/>
            </a:pPr>
            <a:r>
              <a:rPr lang="en-AU" dirty="0"/>
              <a:t>For this session you may: </a:t>
            </a:r>
          </a:p>
          <a:p>
            <a:pPr marL="171450" indent="-171450">
              <a:buFont typeface="Arial" panose="020B0604020202020204" pitchFamily="34" charset="0"/>
              <a:buChar char="•"/>
              <a:defRPr/>
            </a:pPr>
            <a:r>
              <a:rPr lang="en-AU" dirty="0"/>
              <a:t>Go back to the learning outcome slides and review each on with participants;</a:t>
            </a:r>
          </a:p>
          <a:p>
            <a:pPr marL="171450" indent="-171450">
              <a:buFont typeface="Arial" panose="020B0604020202020204" pitchFamily="34" charset="0"/>
              <a:buChar char="•"/>
              <a:defRPr/>
            </a:pPr>
            <a:r>
              <a:rPr lang="en-AU" dirty="0"/>
              <a:t>Select key topics and discuss them;</a:t>
            </a:r>
          </a:p>
          <a:p>
            <a:pPr marL="171450" indent="-171450">
              <a:buFont typeface="Arial" panose="020B0604020202020204" pitchFamily="34" charset="0"/>
              <a:buChar char="•"/>
              <a:defRPr/>
            </a:pPr>
            <a:r>
              <a:rPr lang="en-AU" dirty="0"/>
              <a:t>Do a Q and A; or</a:t>
            </a:r>
          </a:p>
          <a:p>
            <a:pPr marL="171450" indent="-171450">
              <a:buFont typeface="Arial" panose="020B0604020202020204" pitchFamily="34" charset="0"/>
              <a:buChar char="•"/>
              <a:defRPr/>
            </a:pPr>
            <a:r>
              <a:rPr lang="en-AU" dirty="0"/>
              <a:t>Group discussion about CQI and primary health care; CQI and your service; CQI and roles and responsibility; CQI and client and communities.</a:t>
            </a:r>
            <a:endParaRPr lang="en-US" dirty="0"/>
          </a:p>
        </p:txBody>
      </p:sp>
      <p:sp>
        <p:nvSpPr>
          <p:cNvPr id="130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1CD9E6C4-2EBC-4DA8-9D97-D3CC83046BA5}" type="slidenum">
              <a:rPr lang="en-AU" altLang="en-US" sz="1200" smtClean="0"/>
              <a:pPr/>
              <a:t>64</a:t>
            </a:fld>
            <a:endParaRPr lang="en-AU" altLang="en-US" sz="1200"/>
          </a:p>
        </p:txBody>
      </p:sp>
    </p:spTree>
    <p:extLst>
      <p:ext uri="{BB962C8B-B14F-4D97-AF65-F5344CB8AC3E}">
        <p14:creationId xmlns:p14="http://schemas.microsoft.com/office/powerpoint/2010/main" val="17844554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Arial" panose="020B0604020202020204" pitchFamily="34" charset="0"/>
              <a:buNone/>
              <a:defRPr/>
            </a:pPr>
            <a:r>
              <a:rPr lang="en-AU" dirty="0"/>
              <a:t>In closing: </a:t>
            </a:r>
          </a:p>
          <a:p>
            <a:pPr marL="171450" indent="-171450">
              <a:buFont typeface="Arial" panose="020B0604020202020204" pitchFamily="34" charset="0"/>
              <a:buChar char="•"/>
              <a:defRPr/>
            </a:pPr>
            <a:r>
              <a:rPr lang="en-AU" dirty="0"/>
              <a:t>Thank participants</a:t>
            </a:r>
          </a:p>
          <a:p>
            <a:pPr marL="171450" indent="-171450">
              <a:buFont typeface="Arial" panose="020B0604020202020204" pitchFamily="34" charset="0"/>
              <a:buChar char="•"/>
              <a:defRPr/>
            </a:pPr>
            <a:r>
              <a:rPr lang="en-AU" dirty="0"/>
              <a:t>Spend time completing relevant forms</a:t>
            </a:r>
          </a:p>
          <a:p>
            <a:pPr marL="171450" indent="-171450">
              <a:buFont typeface="Arial" panose="020B0604020202020204" pitchFamily="34" charset="0"/>
              <a:buChar char="•"/>
              <a:defRPr/>
            </a:pPr>
            <a:r>
              <a:rPr lang="en-AU" dirty="0"/>
              <a:t>Remind participants of your contact details. </a:t>
            </a:r>
            <a:endParaRPr lang="en-US" dirty="0"/>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88F2578C-2481-4C3C-84DC-239EFD74BF55}" type="slidenum">
              <a:rPr lang="en-AU" altLang="en-US" sz="1200" smtClean="0"/>
              <a:pPr/>
              <a:t>65</a:t>
            </a:fld>
            <a:endParaRPr lang="en-AU" altLang="en-US" sz="1200"/>
          </a:p>
        </p:txBody>
      </p:sp>
    </p:spTree>
    <p:extLst>
      <p:ext uri="{BB962C8B-B14F-4D97-AF65-F5344CB8AC3E}">
        <p14:creationId xmlns:p14="http://schemas.microsoft.com/office/powerpoint/2010/main" val="14161121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4BCACAE4-3947-417B-B94B-2034121EAEBD}" type="slidenum">
              <a:rPr lang="en-AU" smtClean="0"/>
              <a:pPr>
                <a:defRPr/>
              </a:pPr>
              <a:t>66</a:t>
            </a:fld>
            <a:endParaRPr lang="en-AU" dirty="0"/>
          </a:p>
        </p:txBody>
      </p:sp>
    </p:spTree>
    <p:extLst>
      <p:ext uri="{BB962C8B-B14F-4D97-AF65-F5344CB8AC3E}">
        <p14:creationId xmlns:p14="http://schemas.microsoft.com/office/powerpoint/2010/main" val="2719422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D6D413E0-0814-4F92-B902-E4BCD3831E6B}" type="slidenum">
              <a:rPr lang="en-AU" altLang="en-US" sz="1200" smtClean="0"/>
              <a:pPr/>
              <a:t>7</a:t>
            </a:fld>
            <a:endParaRPr lang="en-AU" altLang="en-US" sz="1200"/>
          </a:p>
        </p:txBody>
      </p:sp>
    </p:spTree>
    <p:extLst>
      <p:ext uri="{BB962C8B-B14F-4D97-AF65-F5344CB8AC3E}">
        <p14:creationId xmlns:p14="http://schemas.microsoft.com/office/powerpoint/2010/main" val="335873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AU" b="1" dirty="0"/>
              <a:t>Criteria for the Development and Delivery of Learning Programs</a:t>
            </a:r>
            <a:endParaRPr lang="en-US" b="1" dirty="0"/>
          </a:p>
          <a:p>
            <a:pPr>
              <a:defRPr/>
            </a:pPr>
            <a:r>
              <a:rPr lang="en-AU" dirty="0"/>
              <a:t>Those involved in the development and delivery of learning programs should ideally have:</a:t>
            </a:r>
            <a:endParaRPr lang="en-US" dirty="0"/>
          </a:p>
          <a:p>
            <a:pPr marL="171450" indent="-171450">
              <a:buFont typeface="Arial" panose="020B0604020202020204" pitchFamily="34" charset="0"/>
              <a:buChar char="•"/>
              <a:defRPr/>
            </a:pPr>
            <a:r>
              <a:rPr lang="en-AU" dirty="0"/>
              <a:t>Thorough working knowledge of the relevant learning programs and be able to interpret and apply the learning programs to different contexts and audiences</a:t>
            </a:r>
            <a:endParaRPr lang="en-US" dirty="0"/>
          </a:p>
          <a:p>
            <a:pPr marL="171450" indent="-171450">
              <a:buFont typeface="Arial" panose="020B0604020202020204" pitchFamily="34" charset="0"/>
              <a:buChar char="•"/>
              <a:defRPr/>
            </a:pPr>
            <a:r>
              <a:rPr lang="en-AU" dirty="0"/>
              <a:t>Thorough knowledge and skills in adult learning principles;</a:t>
            </a:r>
            <a:endParaRPr lang="en-US" dirty="0"/>
          </a:p>
          <a:p>
            <a:pPr marL="171450" indent="-171450">
              <a:buFont typeface="Arial" panose="020B0604020202020204" pitchFamily="34" charset="0"/>
              <a:buChar char="•"/>
              <a:defRPr/>
            </a:pPr>
            <a:r>
              <a:rPr lang="en-AU" dirty="0"/>
              <a:t>Ability to ‘unpack’ learning outcomes</a:t>
            </a:r>
          </a:p>
          <a:p>
            <a:pPr marL="685800" lvl="1" indent="-228600">
              <a:buFont typeface="+mj-lt"/>
              <a:buAutoNum type="alphaLcParenR"/>
              <a:defRPr/>
            </a:pPr>
            <a:r>
              <a:rPr lang="en-AU" sz="1100" kern="1200" dirty="0">
                <a:solidFill>
                  <a:schemeClr val="tx1"/>
                </a:solidFill>
                <a:effectLst/>
                <a:latin typeface="+mn-lt"/>
                <a:ea typeface="+mn-ea"/>
                <a:cs typeface="+mn-cs"/>
              </a:rPr>
              <a:t>to reflect basic building blocks of topics and concepts. For example, the unpacking of what is a performance indicator should cover the basic building blocks such as what is measurement, what is an indicator, and so on;</a:t>
            </a:r>
          </a:p>
          <a:p>
            <a:pPr marL="685800" lvl="1" indent="-228600">
              <a:buFont typeface="+mj-lt"/>
              <a:buAutoNum type="alphaLcParenR"/>
              <a:defRPr/>
            </a:pPr>
            <a:r>
              <a:rPr lang="en-AU" sz="1100" kern="1200" dirty="0">
                <a:solidFill>
                  <a:schemeClr val="tx1"/>
                </a:solidFill>
                <a:effectLst/>
                <a:latin typeface="+mn-lt"/>
                <a:ea typeface="+mn-ea"/>
                <a:cs typeface="+mn-cs"/>
              </a:rPr>
              <a:t>to reflect requirements of the AQF levels. For example, the learning module content for a learning outcome at AQF Level 1 should reflect the requirements of this level and so on</a:t>
            </a:r>
          </a:p>
          <a:p>
            <a:pPr marL="685800" lvl="1" indent="-228600">
              <a:buFont typeface="+mj-lt"/>
              <a:buAutoNum type="alphaLcParenR"/>
              <a:defRPr/>
            </a:pPr>
            <a:r>
              <a:rPr lang="en-AU" sz="1100" kern="1200" dirty="0">
                <a:solidFill>
                  <a:schemeClr val="tx1"/>
                </a:solidFill>
                <a:effectLst/>
                <a:latin typeface="+mn-lt"/>
                <a:ea typeface="+mn-ea"/>
                <a:cs typeface="+mn-cs"/>
              </a:rPr>
              <a:t>to reflect the different levels of learning such as knowledge, comprehension, application, analysis, synthesis, and evaluation. At the foundational level (knowledge) learning participants should be able to recall or recognise information, ideas, and principles. As such, learning outcome terms such as describe, define, list and so on are used (e.g. Describe a PDSA cycle). As participants progress through learning levels, the learning outcome terms should reflect this progression for example, give examples of implementing a PDSA cycle (comprehension) or facilitate the uptake of PDSA cycles in primary health care services (application) and so on. </a:t>
            </a:r>
            <a:endParaRPr lang="en-US" sz="1100" kern="1200" dirty="0">
              <a:solidFill>
                <a:schemeClr val="tx1"/>
              </a:solidFill>
              <a:effectLst/>
              <a:latin typeface="+mn-lt"/>
              <a:ea typeface="+mn-ea"/>
              <a:cs typeface="+mn-cs"/>
            </a:endParaRPr>
          </a:p>
          <a:p>
            <a:pPr marL="171450" indent="-171450">
              <a:buFont typeface="Arial" panose="020B0604020202020204" pitchFamily="34" charset="0"/>
              <a:buChar char="•"/>
              <a:defRPr/>
            </a:pPr>
            <a:endParaRPr lang="en-AU" altLang="en-US" dirty="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1196BEF2-EFEF-47A0-8068-C029616F7B5D}" type="slidenum">
              <a:rPr lang="en-AU" altLang="en-US" sz="1200" smtClean="0"/>
              <a:pPr/>
              <a:t>8</a:t>
            </a:fld>
            <a:endParaRPr lang="en-AU" altLang="en-US" sz="1200"/>
          </a:p>
        </p:txBody>
      </p:sp>
    </p:spTree>
    <p:extLst>
      <p:ext uri="{BB962C8B-B14F-4D97-AF65-F5344CB8AC3E}">
        <p14:creationId xmlns:p14="http://schemas.microsoft.com/office/powerpoint/2010/main" val="4261023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AU" sz="1100" b="1" dirty="0"/>
              <a:t>Criteria for the Development and Delivery of Learning Programs</a:t>
            </a:r>
            <a:endParaRPr lang="en-US" sz="1100" b="1" dirty="0"/>
          </a:p>
          <a:p>
            <a:pPr>
              <a:defRPr/>
            </a:pPr>
            <a:r>
              <a:rPr lang="en-AU" sz="1100" dirty="0"/>
              <a:t>Those involved in the development and delivery of learning programs should reflect the following criteria (continued):</a:t>
            </a:r>
            <a:endParaRPr lang="en-US" sz="1100" dirty="0"/>
          </a:p>
          <a:p>
            <a:pPr marL="171450" indent="-171450">
              <a:buFont typeface="Arial" panose="020B0604020202020204" pitchFamily="34" charset="0"/>
              <a:buChar char="•"/>
              <a:defRPr/>
            </a:pPr>
            <a:r>
              <a:rPr lang="en-AU" sz="1100" dirty="0"/>
              <a:t>Consultation with individuals with relevant expertise in the learning program content and with representatives from the adult learning sector and industry sector to identify training and learning needs and knowledge gaps</a:t>
            </a:r>
            <a:endParaRPr lang="en-US" sz="1100" dirty="0"/>
          </a:p>
          <a:p>
            <a:pPr marL="171450" indent="-171450">
              <a:buFont typeface="Arial" panose="020B0604020202020204" pitchFamily="34" charset="0"/>
              <a:buChar char="•"/>
              <a:defRPr/>
            </a:pPr>
            <a:r>
              <a:rPr lang="en-AU" sz="1100" dirty="0"/>
              <a:t>Capacity and capability to customise learning content and delivery to meet the work environment and learning styles of the target audience (i.e. contextualise). In all cases of customising content, the integrity of the outcome of the learning program must be maintained. The authors of the learning manuals and power point presentations acknowledge there is significant variation and diversity between Aboriginal and Torres Strait Islander peoples, communities and community controlled primary health care services. This variation and diversity has implications on the type of terms used and the differing interpretations of terms. For the purposes of this learning module, several terms are used to be consistent with terms used in the Vocational Education and Training sector and to be adaptable to individual and group contexts. For example, the term ‘client’ is used in lieu of ‘patient’ to describe individuals who may be interested in using the service; individuals that live in the service catchment area and/or patients. The term ‘learning’ is used where possible to describe training. As mentioned above, your organisation may customise learning content and delivery to meet the work environment and learning styles of the target audience (i.e. contextualise). In all cases of customising content, the integrity of the outcome of the learning program must be maintained. </a:t>
            </a:r>
            <a:endParaRPr lang="en-US" sz="1100" dirty="0"/>
          </a:p>
          <a:p>
            <a:pPr eaLnBrk="1" hangingPunct="1">
              <a:spcBef>
                <a:spcPct val="0"/>
              </a:spcBef>
              <a:defRPr/>
            </a:pPr>
            <a:endParaRPr lang="en-AU" altLang="en-US" sz="1100" dirty="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A4ECFA64-71B9-4B8D-A057-A7740D5C5B8D}" type="slidenum">
              <a:rPr lang="en-AU" altLang="en-US" sz="1200" smtClean="0"/>
              <a:pPr/>
              <a:t>9</a:t>
            </a:fld>
            <a:endParaRPr lang="en-AU" altLang="en-US" sz="1200"/>
          </a:p>
        </p:txBody>
      </p:sp>
    </p:spTree>
    <p:extLst>
      <p:ext uri="{BB962C8B-B14F-4D97-AF65-F5344CB8AC3E}">
        <p14:creationId xmlns:p14="http://schemas.microsoft.com/office/powerpoint/2010/main" val="2796734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AU"/>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C6673C5-1030-480B-909C-601CCFF56166}" type="datetimeFigureOut">
              <a:rPr lang="en-US" altLang="en-US"/>
              <a:pPr>
                <a:defRPr/>
              </a:pPr>
              <a:t>3/6/2018</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A2D2C09-8B17-4DC0-873D-5A82F2C25E6E}" type="slidenum">
              <a:rPr lang="en-US" altLang="en-US"/>
              <a:pPr>
                <a:defRPr/>
              </a:pPr>
              <a:t>‹#›</a:t>
            </a:fld>
            <a:endParaRPr lang="en-US" altLang="en-US" dirty="0"/>
          </a:p>
        </p:txBody>
      </p:sp>
    </p:spTree>
    <p:extLst>
      <p:ext uri="{BB962C8B-B14F-4D97-AF65-F5344CB8AC3E}">
        <p14:creationId xmlns:p14="http://schemas.microsoft.com/office/powerpoint/2010/main" val="3144520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lvl1pPr>
              <a:defRPr/>
            </a:lvl1pPr>
          </a:lstStyle>
          <a:p>
            <a:pPr>
              <a:defRPr/>
            </a:pPr>
            <a:fld id="{58DF4F69-DF3A-4D59-8782-48510FA92A17}" type="datetimeFigureOut">
              <a:rPr lang="en-US" altLang="en-US"/>
              <a:pPr>
                <a:defRPr/>
              </a:pPr>
              <a:t>3/6/2018</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20D02CF-0610-4A35-AFEC-0179BA0CE52E}" type="slidenum">
              <a:rPr lang="en-US" altLang="en-US"/>
              <a:pPr>
                <a:defRPr/>
              </a:pPr>
              <a:t>‹#›</a:t>
            </a:fld>
            <a:endParaRPr lang="en-US" altLang="en-US" dirty="0"/>
          </a:p>
        </p:txBody>
      </p:sp>
    </p:spTree>
    <p:extLst>
      <p:ext uri="{BB962C8B-B14F-4D97-AF65-F5344CB8AC3E}">
        <p14:creationId xmlns:p14="http://schemas.microsoft.com/office/powerpoint/2010/main" val="1747928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lvl1pPr>
              <a:defRPr/>
            </a:lvl1pPr>
          </a:lstStyle>
          <a:p>
            <a:pPr>
              <a:defRPr/>
            </a:pPr>
            <a:fld id="{1B3981C3-3004-4B7C-A864-C912B74D2E55}" type="datetimeFigureOut">
              <a:rPr lang="en-US" altLang="en-US"/>
              <a:pPr>
                <a:defRPr/>
              </a:pPr>
              <a:t>3/6/2018</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0B4575D-711B-4F18-940D-4ED813933771}" type="slidenum">
              <a:rPr lang="en-US" altLang="en-US"/>
              <a:pPr>
                <a:defRPr/>
              </a:pPr>
              <a:t>‹#›</a:t>
            </a:fld>
            <a:endParaRPr lang="en-US" altLang="en-US" dirty="0"/>
          </a:p>
        </p:txBody>
      </p:sp>
    </p:spTree>
    <p:extLst>
      <p:ext uri="{BB962C8B-B14F-4D97-AF65-F5344CB8AC3E}">
        <p14:creationId xmlns:p14="http://schemas.microsoft.com/office/powerpoint/2010/main" val="4141603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8" name="Text Placeholder 7"/>
          <p:cNvSpPr>
            <a:spLocks noGrp="1"/>
          </p:cNvSpPr>
          <p:nvPr>
            <p:ph type="body" sz="quarter" idx="13"/>
          </p:nvPr>
        </p:nvSpPr>
        <p:spPr>
          <a:xfrm rot="18086197">
            <a:off x="1668623" y="2203471"/>
            <a:ext cx="5093238" cy="694406"/>
          </a:xfrm>
        </p:spPr>
        <p:txBody>
          <a:bodyPr/>
          <a:lstStyle>
            <a:lvl1pPr marL="0" indent="0" algn="ctr">
              <a:buNone/>
              <a:defRPr b="0" baseline="0"/>
            </a:lvl1pPr>
          </a:lstStyle>
          <a:p>
            <a:pPr lvl="0"/>
            <a:r>
              <a:rPr lang="en-US"/>
              <a:t>Edit Master text styles</a:t>
            </a:r>
          </a:p>
        </p:txBody>
      </p:sp>
      <p:sp>
        <p:nvSpPr>
          <p:cNvPr id="5" name="Date Placeholder 3"/>
          <p:cNvSpPr>
            <a:spLocks noGrp="1"/>
          </p:cNvSpPr>
          <p:nvPr>
            <p:ph type="dt" sz="half" idx="14"/>
          </p:nvPr>
        </p:nvSpPr>
        <p:spPr/>
        <p:txBody>
          <a:bodyPr/>
          <a:lstStyle>
            <a:lvl1pPr>
              <a:defRPr/>
            </a:lvl1pPr>
          </a:lstStyle>
          <a:p>
            <a:pPr>
              <a:defRPr/>
            </a:pPr>
            <a:fld id="{7DB2B179-D409-4816-B55B-83B5A42427F6}" type="datetimeFigureOut">
              <a:rPr lang="en-US" altLang="en-US"/>
              <a:pPr>
                <a:defRPr/>
              </a:pPr>
              <a:t>3/6/2018</a:t>
            </a:fld>
            <a:endParaRPr lang="en-US" altLang="en-US" dirty="0"/>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E342B52E-90AE-4B69-8B5B-BA3594991735}" type="slidenum">
              <a:rPr lang="en-US" altLang="en-US"/>
              <a:pPr>
                <a:defRPr/>
              </a:pPr>
              <a:t>‹#›</a:t>
            </a:fld>
            <a:endParaRPr lang="en-US" altLang="en-US" dirty="0"/>
          </a:p>
        </p:txBody>
      </p:sp>
    </p:spTree>
    <p:extLst>
      <p:ext uri="{BB962C8B-B14F-4D97-AF65-F5344CB8AC3E}">
        <p14:creationId xmlns:p14="http://schemas.microsoft.com/office/powerpoint/2010/main" val="3109898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lvl1pPr>
              <a:defRPr/>
            </a:lvl1pPr>
          </a:lstStyle>
          <a:p>
            <a:pPr>
              <a:defRPr/>
            </a:pPr>
            <a:fld id="{8049D855-B702-4DBF-93FB-96AA1A132C3B}" type="datetimeFigureOut">
              <a:rPr lang="en-US" altLang="en-US"/>
              <a:pPr>
                <a:defRPr/>
              </a:pPr>
              <a:t>3/6/2018</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A1C0801-A626-43B0-B1F2-2F66EA77A0FE}" type="slidenum">
              <a:rPr lang="en-US" altLang="en-US"/>
              <a:pPr>
                <a:defRPr/>
              </a:pPr>
              <a:t>‹#›</a:t>
            </a:fld>
            <a:endParaRPr lang="en-US" altLang="en-US" dirty="0"/>
          </a:p>
        </p:txBody>
      </p:sp>
    </p:spTree>
    <p:extLst>
      <p:ext uri="{BB962C8B-B14F-4D97-AF65-F5344CB8AC3E}">
        <p14:creationId xmlns:p14="http://schemas.microsoft.com/office/powerpoint/2010/main" val="1158279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lvl1pPr>
              <a:defRPr/>
            </a:lvl1pPr>
          </a:lstStyle>
          <a:p>
            <a:pPr>
              <a:defRPr/>
            </a:pPr>
            <a:fld id="{F8809FB2-9B2F-4831-9760-414CC2D1C690}" type="datetimeFigureOut">
              <a:rPr lang="en-US" altLang="en-US"/>
              <a:pPr>
                <a:defRPr/>
              </a:pPr>
              <a:t>3/6/2018</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BB932B-86AD-4DBB-82F9-0A4534A14142}" type="slidenum">
              <a:rPr lang="en-US" altLang="en-US"/>
              <a:pPr>
                <a:defRPr/>
              </a:pPr>
              <a:t>‹#›</a:t>
            </a:fld>
            <a:endParaRPr lang="en-US" altLang="en-US" dirty="0"/>
          </a:p>
        </p:txBody>
      </p:sp>
    </p:spTree>
    <p:extLst>
      <p:ext uri="{BB962C8B-B14F-4D97-AF65-F5344CB8AC3E}">
        <p14:creationId xmlns:p14="http://schemas.microsoft.com/office/powerpoint/2010/main" val="2361576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3"/>
          <p:cNvSpPr>
            <a:spLocks noGrp="1"/>
          </p:cNvSpPr>
          <p:nvPr>
            <p:ph type="dt" sz="half" idx="10"/>
          </p:nvPr>
        </p:nvSpPr>
        <p:spPr/>
        <p:txBody>
          <a:bodyPr/>
          <a:lstStyle>
            <a:lvl1pPr>
              <a:defRPr/>
            </a:lvl1pPr>
          </a:lstStyle>
          <a:p>
            <a:pPr>
              <a:defRPr/>
            </a:pPr>
            <a:fld id="{72857B37-C2B8-400A-848F-F730F9C7E389}" type="datetimeFigureOut">
              <a:rPr lang="en-US" altLang="en-US"/>
              <a:pPr>
                <a:defRPr/>
              </a:pPr>
              <a:t>3/6/2018</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ADE2DB2-9081-428D-B9CA-25A443EFCC68}" type="slidenum">
              <a:rPr lang="en-US" altLang="en-US"/>
              <a:pPr>
                <a:defRPr/>
              </a:pPr>
              <a:t>‹#›</a:t>
            </a:fld>
            <a:endParaRPr lang="en-US" altLang="en-US" dirty="0"/>
          </a:p>
        </p:txBody>
      </p:sp>
    </p:spTree>
    <p:extLst>
      <p:ext uri="{BB962C8B-B14F-4D97-AF65-F5344CB8AC3E}">
        <p14:creationId xmlns:p14="http://schemas.microsoft.com/office/powerpoint/2010/main" val="1831473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3"/>
          <p:cNvSpPr>
            <a:spLocks noGrp="1"/>
          </p:cNvSpPr>
          <p:nvPr>
            <p:ph type="dt" sz="half" idx="10"/>
          </p:nvPr>
        </p:nvSpPr>
        <p:spPr/>
        <p:txBody>
          <a:bodyPr/>
          <a:lstStyle>
            <a:lvl1pPr>
              <a:defRPr/>
            </a:lvl1pPr>
          </a:lstStyle>
          <a:p>
            <a:pPr>
              <a:defRPr/>
            </a:pPr>
            <a:fld id="{293278E5-5692-43E4-B31E-9044D51BEC5C}" type="datetimeFigureOut">
              <a:rPr lang="en-US" altLang="en-US"/>
              <a:pPr>
                <a:defRPr/>
              </a:pPr>
              <a:t>3/6/2018</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CC40500-75EC-42F7-B655-F0F67392ABE6}" type="slidenum">
              <a:rPr lang="en-US" altLang="en-US"/>
              <a:pPr>
                <a:defRPr/>
              </a:pPr>
              <a:t>‹#›</a:t>
            </a:fld>
            <a:endParaRPr lang="en-US" altLang="en-US" dirty="0"/>
          </a:p>
        </p:txBody>
      </p:sp>
    </p:spTree>
    <p:extLst>
      <p:ext uri="{BB962C8B-B14F-4D97-AF65-F5344CB8AC3E}">
        <p14:creationId xmlns:p14="http://schemas.microsoft.com/office/powerpoint/2010/main" val="4069981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65A43A1-EC2C-418E-95E2-9B6F684100BC}" type="datetimeFigureOut">
              <a:rPr lang="en-US" altLang="en-US"/>
              <a:pPr>
                <a:defRPr/>
              </a:pPr>
              <a:t>3/6/2018</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5D4F4B8-55BD-443C-9D6B-A291E0A16BFF}" type="slidenum">
              <a:rPr lang="en-US" altLang="en-US"/>
              <a:pPr>
                <a:defRPr/>
              </a:pPr>
              <a:t>‹#›</a:t>
            </a:fld>
            <a:endParaRPr lang="en-US" altLang="en-US" dirty="0"/>
          </a:p>
        </p:txBody>
      </p:sp>
    </p:spTree>
    <p:extLst>
      <p:ext uri="{BB962C8B-B14F-4D97-AF65-F5344CB8AC3E}">
        <p14:creationId xmlns:p14="http://schemas.microsoft.com/office/powerpoint/2010/main" val="1900440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7AE9263-1B40-4357-8498-B3691875429A}" type="datetimeFigureOut">
              <a:rPr lang="en-US" altLang="en-US"/>
              <a:pPr>
                <a:defRPr/>
              </a:pPr>
              <a:t>3/6/2018</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03A4FEB-6AAC-4DB7-95C1-17729C6C3F04}" type="slidenum">
              <a:rPr lang="en-US" altLang="en-US"/>
              <a:pPr>
                <a:defRPr/>
              </a:pPr>
              <a:t>‹#›</a:t>
            </a:fld>
            <a:endParaRPr lang="en-US" altLang="en-US" dirty="0"/>
          </a:p>
        </p:txBody>
      </p:sp>
    </p:spTree>
    <p:extLst>
      <p:ext uri="{BB962C8B-B14F-4D97-AF65-F5344CB8AC3E}">
        <p14:creationId xmlns:p14="http://schemas.microsoft.com/office/powerpoint/2010/main" val="2643526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3"/>
          <p:cNvSpPr>
            <a:spLocks noGrp="1"/>
          </p:cNvSpPr>
          <p:nvPr>
            <p:ph type="dt" sz="half" idx="10"/>
          </p:nvPr>
        </p:nvSpPr>
        <p:spPr/>
        <p:txBody>
          <a:bodyPr/>
          <a:lstStyle>
            <a:lvl1pPr>
              <a:defRPr/>
            </a:lvl1pPr>
          </a:lstStyle>
          <a:p>
            <a:pPr>
              <a:defRPr/>
            </a:pPr>
            <a:fld id="{2AE378FB-5253-4B85-85F1-6917D7E59058}" type="datetimeFigureOut">
              <a:rPr lang="en-US" altLang="en-US"/>
              <a:pPr>
                <a:defRPr/>
              </a:pPr>
              <a:t>3/6/2018</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281D7B2-4799-4902-99DD-02FA445B3853}" type="slidenum">
              <a:rPr lang="en-US" altLang="en-US"/>
              <a:pPr>
                <a:defRPr/>
              </a:pPr>
              <a:t>‹#›</a:t>
            </a:fld>
            <a:endParaRPr lang="en-US" altLang="en-US" dirty="0"/>
          </a:p>
        </p:txBody>
      </p:sp>
    </p:spTree>
    <p:extLst>
      <p:ext uri="{BB962C8B-B14F-4D97-AF65-F5344CB8AC3E}">
        <p14:creationId xmlns:p14="http://schemas.microsoft.com/office/powerpoint/2010/main" val="3141254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dirty="0"/>
              <a:t>Drag picture to placeholder or click icon to add</a:t>
            </a:r>
            <a:endParaRPr lang="en-US" noProof="0"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3"/>
          <p:cNvSpPr>
            <a:spLocks noGrp="1"/>
          </p:cNvSpPr>
          <p:nvPr>
            <p:ph type="dt" sz="half" idx="10"/>
          </p:nvPr>
        </p:nvSpPr>
        <p:spPr/>
        <p:txBody>
          <a:bodyPr/>
          <a:lstStyle>
            <a:lvl1pPr>
              <a:defRPr/>
            </a:lvl1pPr>
          </a:lstStyle>
          <a:p>
            <a:pPr>
              <a:defRPr/>
            </a:pPr>
            <a:fld id="{AE226E08-35D7-437C-B7E2-CFC79548F23B}" type="datetimeFigureOut">
              <a:rPr lang="en-US" altLang="en-US"/>
              <a:pPr>
                <a:defRPr/>
              </a:pPr>
              <a:t>3/6/2018</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8065789-4D0B-4D61-BE41-4187B7010521}" type="slidenum">
              <a:rPr lang="en-US" altLang="en-US"/>
              <a:pPr>
                <a:defRPr/>
              </a:pPr>
              <a:t>‹#›</a:t>
            </a:fld>
            <a:endParaRPr lang="en-US" altLang="en-US" dirty="0"/>
          </a:p>
        </p:txBody>
      </p:sp>
    </p:spTree>
    <p:extLst>
      <p:ext uri="{BB962C8B-B14F-4D97-AF65-F5344CB8AC3E}">
        <p14:creationId xmlns:p14="http://schemas.microsoft.com/office/powerpoint/2010/main" val="4128177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cs typeface="MS PGothic" pitchFamily="34" charset="-128"/>
              </a:defRPr>
            </a:lvl1pPr>
          </a:lstStyle>
          <a:p>
            <a:pPr>
              <a:defRPr/>
            </a:pPr>
            <a:fld id="{7B0070AF-628A-4697-9156-48B811177FCA}" type="datetimeFigureOut">
              <a:rPr lang="en-US" altLang="en-US"/>
              <a:pPr>
                <a:defRPr/>
              </a:pPr>
              <a:t>3/6/2018</a:t>
            </a:fld>
            <a:endParaRPr lang="en-US" altLang="en-US" dirty="0"/>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cs typeface="MS PGothic" pitchFamily="34" charset="-128"/>
              </a:defRPr>
            </a:lvl1pPr>
          </a:lstStyle>
          <a:p>
            <a:pPr>
              <a:defRPr/>
            </a:pPr>
            <a:fld id="{0CEA4F8F-A699-4E49-B038-3799B8D972F2}"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Franklin Gothic Medium" panose="020B0603020102020204"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Franklin Gothic Medium" panose="020B0603020102020204"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Franklin Gothic Medium" panose="020B0603020102020204"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Franklin Gothic Medium" panose="020B0603020102020204" pitchFamily="34" charset="0"/>
          <a:ea typeface="MS PGothic" pitchFamily="34" charset="-128"/>
          <a:cs typeface="MS PGothic"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video" Target="https://www.youtube.com/embed/P1tiYB5EWE8" TargetMode="External"/><Relationship Id="rId5" Type="http://schemas.openxmlformats.org/officeDocument/2006/relationships/image" Target="../media/image7.png"/><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ideo" Target="https://www.youtube.com/embed/auSo1MyWf8g" TargetMode="External"/><Relationship Id="rId5" Type="http://schemas.openxmlformats.org/officeDocument/2006/relationships/image" Target="../media/image8.jpeg"/><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9.jp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ideo" Target="https://www.youtube.com/embed/Oqnmg2qKhDo" TargetMode="External"/><Relationship Id="rId5" Type="http://schemas.openxmlformats.org/officeDocument/2006/relationships/image" Target="../media/image12.jpeg"/><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14.jp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xml"/><Relationship Id="rId1" Type="http://schemas.openxmlformats.org/officeDocument/2006/relationships/video" Target="https://www.youtube.com/embed/82aBw-3_k2A" TargetMode="External"/><Relationship Id="rId5" Type="http://schemas.openxmlformats.org/officeDocument/2006/relationships/image" Target="../media/image15.jpeg"/><Relationship Id="rId4" Type="http://schemas.openxmlformats.org/officeDocument/2006/relationships/image" Target="../media/image2.jpe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xml"/><Relationship Id="rId1" Type="http://schemas.openxmlformats.org/officeDocument/2006/relationships/video" Target="https://www.youtube.com/embed/uBCP0CgewHY" TargetMode="External"/><Relationship Id="rId5" Type="http://schemas.openxmlformats.org/officeDocument/2006/relationships/image" Target="../media/image17.jpeg"/><Relationship Id="rId4" Type="http://schemas.openxmlformats.org/officeDocument/2006/relationships/image" Target="../media/image2.jpe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video" Target="https://www.youtube.com/embed/9ll01UNrbR4" TargetMode="External"/><Relationship Id="rId5" Type="http://schemas.openxmlformats.org/officeDocument/2006/relationships/image" Target="../media/image19.jpeg"/><Relationship Id="rId4" Type="http://schemas.openxmlformats.org/officeDocument/2006/relationships/image" Target="../media/image2.jpe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video" Target="https://www.youtube.com/embed/tuE-P9_Dm8U" TargetMode="External"/><Relationship Id="rId5" Type="http://schemas.openxmlformats.org/officeDocument/2006/relationships/image" Target="../media/image20.jpeg"/><Relationship Id="rId4" Type="http://schemas.openxmlformats.org/officeDocument/2006/relationships/image" Target="../media/image2.jpeg"/></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Powerpoint16x9-Lowitj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6"/>
          <p:cNvSpPr txBox="1">
            <a:spLocks noChangeArrowheads="1"/>
          </p:cNvSpPr>
          <p:nvPr/>
        </p:nvSpPr>
        <p:spPr bwMode="auto">
          <a:xfrm>
            <a:off x="142875" y="1690688"/>
            <a:ext cx="8655050"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Franklin Gothic Book" panose="020B05030201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Franklin Gothic Book" panose="020B05030201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9pPr>
          </a:lstStyle>
          <a:p>
            <a:pPr algn="ctr" eaLnBrk="1" hangingPunct="1">
              <a:spcBef>
                <a:spcPct val="0"/>
              </a:spcBef>
              <a:buFontTx/>
              <a:buNone/>
            </a:pPr>
            <a:r>
              <a:rPr lang="en-US" altLang="en-US" sz="2800" b="1" dirty="0">
                <a:solidFill>
                  <a:srgbClr val="B22B47"/>
                </a:solidFill>
                <a:latin typeface="Calibri" panose="020F0502020204030204" pitchFamily="34" charset="0"/>
              </a:rPr>
              <a:t>Orientation and Induction to CQI Learning Program</a:t>
            </a:r>
            <a:r>
              <a:rPr lang="en-US" altLang="en-US" sz="3600" b="1" dirty="0">
                <a:solidFill>
                  <a:srgbClr val="B22B47"/>
                </a:solidFill>
                <a:latin typeface="Calibri" panose="020F0502020204030204" pitchFamily="34" charset="0"/>
              </a:rPr>
              <a:t> </a:t>
            </a:r>
          </a:p>
          <a:p>
            <a:pPr algn="ctr" eaLnBrk="1" hangingPunct="1">
              <a:spcBef>
                <a:spcPct val="0"/>
              </a:spcBef>
              <a:buFontTx/>
              <a:buNone/>
            </a:pPr>
            <a:r>
              <a:rPr lang="en-US" altLang="en-US" sz="3600" b="1" dirty="0">
                <a:solidFill>
                  <a:srgbClr val="B22B47"/>
                </a:solidFill>
                <a:latin typeface="Calibri" panose="020F0502020204030204" pitchFamily="34" charset="0"/>
              </a:rPr>
              <a:t>Module 2 </a:t>
            </a:r>
          </a:p>
          <a:p>
            <a:pPr algn="ctr" eaLnBrk="1" hangingPunct="1">
              <a:spcBef>
                <a:spcPct val="0"/>
              </a:spcBef>
              <a:buFontTx/>
              <a:buNone/>
            </a:pPr>
            <a:r>
              <a:rPr lang="en-US" altLang="en-US" sz="3600" b="1" dirty="0">
                <a:solidFill>
                  <a:srgbClr val="43220F"/>
                </a:solidFill>
                <a:latin typeface="Calibri" panose="020F0502020204030204" pitchFamily="34" charset="0"/>
              </a:rPr>
              <a:t>Instructions </a:t>
            </a:r>
            <a:r>
              <a:rPr lang="en-US" altLang="en-US" sz="3600" b="1">
                <a:solidFill>
                  <a:srgbClr val="43220F"/>
                </a:solidFill>
                <a:latin typeface="Calibri" panose="020F0502020204030204" pitchFamily="34" charset="0"/>
              </a:rPr>
              <a:t>for trainers</a:t>
            </a:r>
            <a:endParaRPr lang="en-US" altLang="en-US" sz="3600" b="1" dirty="0">
              <a:solidFill>
                <a:srgbClr val="43220F"/>
              </a:solidFill>
              <a:latin typeface="Calibri" panose="020F0502020204030204" pitchFamily="34" charset="0"/>
            </a:endParaRPr>
          </a:p>
        </p:txBody>
      </p:sp>
      <p:sp>
        <p:nvSpPr>
          <p:cNvPr id="3" name="TextBox 2"/>
          <p:cNvSpPr txBox="1"/>
          <p:nvPr/>
        </p:nvSpPr>
        <p:spPr>
          <a:xfrm>
            <a:off x="0" y="4579938"/>
            <a:ext cx="9144000" cy="415925"/>
          </a:xfrm>
          <a:prstGeom prst="rect">
            <a:avLst/>
          </a:prstGeom>
          <a:noFill/>
        </p:spPr>
        <p:txBody>
          <a:bodyPr>
            <a:spAutoFit/>
          </a:bodyPr>
          <a:lstStyle/>
          <a:p>
            <a:pPr algn="ctr">
              <a:defRPr/>
            </a:pPr>
            <a:r>
              <a:rPr lang="en-AU" altLang="en-US" sz="1050" dirty="0">
                <a:solidFill>
                  <a:schemeClr val="bg1">
                    <a:lumMod val="65000"/>
                  </a:schemeClr>
                </a:solidFill>
              </a:rPr>
              <a:t>The learning module was developed by the </a:t>
            </a:r>
            <a:r>
              <a:rPr lang="en-AU" altLang="en-US" sz="1050" dirty="0" err="1">
                <a:solidFill>
                  <a:schemeClr val="bg1">
                    <a:lumMod val="65000"/>
                  </a:schemeClr>
                </a:solidFill>
              </a:rPr>
              <a:t>ThinkThrough</a:t>
            </a:r>
            <a:r>
              <a:rPr lang="en-AU" altLang="en-US" sz="1050" dirty="0">
                <a:solidFill>
                  <a:schemeClr val="bg1">
                    <a:lumMod val="65000"/>
                  </a:schemeClr>
                </a:solidFill>
              </a:rPr>
              <a:t> team led by Dr </a:t>
            </a:r>
            <a:r>
              <a:rPr lang="en-AU" altLang="en-US" sz="1050" dirty="0" err="1">
                <a:solidFill>
                  <a:schemeClr val="bg1">
                    <a:lumMod val="65000"/>
                  </a:schemeClr>
                </a:solidFill>
              </a:rPr>
              <a:t>Sanchia</a:t>
            </a:r>
            <a:r>
              <a:rPr lang="en-AU" altLang="en-US" sz="1050" dirty="0">
                <a:solidFill>
                  <a:schemeClr val="bg1">
                    <a:lumMod val="65000"/>
                  </a:schemeClr>
                </a:solidFill>
              </a:rPr>
              <a:t> </a:t>
            </a:r>
            <a:r>
              <a:rPr lang="en-AU" altLang="en-US" sz="1050" dirty="0" err="1">
                <a:solidFill>
                  <a:schemeClr val="bg1">
                    <a:lumMod val="65000"/>
                  </a:schemeClr>
                </a:solidFill>
              </a:rPr>
              <a:t>Shibasaki</a:t>
            </a:r>
            <a:r>
              <a:rPr lang="en-AU" altLang="en-US" sz="1050" dirty="0">
                <a:solidFill>
                  <a:schemeClr val="bg1">
                    <a:lumMod val="65000"/>
                  </a:schemeClr>
                </a:solidFill>
              </a:rPr>
              <a:t> and Dr Beverly </a:t>
            </a:r>
            <a:r>
              <a:rPr lang="en-AU" altLang="en-US" sz="1050" dirty="0" err="1">
                <a:solidFill>
                  <a:schemeClr val="bg1">
                    <a:lumMod val="65000"/>
                  </a:schemeClr>
                </a:solidFill>
              </a:rPr>
              <a:t>Sibthorpe</a:t>
            </a:r>
            <a:r>
              <a:rPr lang="en-AU" altLang="en-US" sz="1050" dirty="0">
                <a:solidFill>
                  <a:schemeClr val="bg1">
                    <a:lumMod val="65000"/>
                  </a:schemeClr>
                </a:solidFill>
              </a:rPr>
              <a:t>, with contributions from Dr Jacki Mein, Ms Kerry Copley, Ms Carolyn </a:t>
            </a:r>
            <a:r>
              <a:rPr lang="en-AU" altLang="en-US" sz="1050" dirty="0" err="1">
                <a:solidFill>
                  <a:schemeClr val="bg1">
                    <a:lumMod val="65000"/>
                  </a:schemeClr>
                </a:solidFill>
              </a:rPr>
              <a:t>Renehan</a:t>
            </a:r>
            <a:r>
              <a:rPr lang="en-AU" altLang="en-US" sz="1050" dirty="0">
                <a:solidFill>
                  <a:schemeClr val="bg1">
                    <a:lumMod val="65000"/>
                  </a:schemeClr>
                </a:solidFill>
              </a:rPr>
              <a:t>, Professor Ross Bailie, and Mr </a:t>
            </a:r>
            <a:r>
              <a:rPr lang="en-AU" altLang="en-US" sz="1050">
                <a:solidFill>
                  <a:schemeClr val="bg1">
                    <a:lumMod val="65000"/>
                  </a:schemeClr>
                </a:solidFill>
              </a:rPr>
              <a:t>Alistair Harvey. </a:t>
            </a:r>
            <a:endParaRPr lang="en-AU" altLang="en-US" sz="1050" dirty="0">
              <a:solidFill>
                <a:schemeClr val="bg1">
                  <a:lumMod val="65000"/>
                </a:schemeClr>
              </a:solidFill>
            </a:endParaRPr>
          </a:p>
        </p:txBody>
      </p:sp>
      <p:sp>
        <p:nvSpPr>
          <p:cNvPr id="4101" name="TextBox 1"/>
          <p:cNvSpPr txBox="1">
            <a:spLocks noChangeArrowheads="1"/>
          </p:cNvSpPr>
          <p:nvPr/>
        </p:nvSpPr>
        <p:spPr bwMode="auto">
          <a:xfrm>
            <a:off x="7526338" y="127000"/>
            <a:ext cx="13060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Franklin Gothic Book" panose="020B05030201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Franklin Gothic Book" panose="020B05030201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9pPr>
          </a:lstStyle>
          <a:p>
            <a:pPr>
              <a:spcBef>
                <a:spcPct val="0"/>
              </a:spcBef>
              <a:buFontTx/>
              <a:buNone/>
            </a:pPr>
            <a:r>
              <a:rPr lang="en-AU" altLang="en-US" sz="1200" dirty="0">
                <a:latin typeface="Calibri" panose="020F0502020204030204" pitchFamily="34" charset="0"/>
              </a:rPr>
              <a:t>1606_Version 2.0 </a:t>
            </a:r>
            <a:endParaRPr lang="en-US" altLang="en-US" sz="1200" dirty="0">
              <a:latin typeface="Calibri" panose="020F0502020204030204" pitchFamily="34" charset="0"/>
            </a:endParaRPr>
          </a:p>
        </p:txBody>
      </p:sp>
      <p:sp>
        <p:nvSpPr>
          <p:cNvPr id="4102" name="TextBox 1"/>
          <p:cNvSpPr txBox="1">
            <a:spLocks noChangeArrowheads="1"/>
          </p:cNvSpPr>
          <p:nvPr/>
        </p:nvSpPr>
        <p:spPr bwMode="auto">
          <a:xfrm>
            <a:off x="142875" y="265113"/>
            <a:ext cx="349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Franklin Gothic Book" panose="020B05030201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Franklin Gothic Book" panose="020B05030201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9pPr>
          </a:lstStyle>
          <a:p>
            <a:pPr>
              <a:spcBef>
                <a:spcPct val="0"/>
              </a:spcBef>
              <a:buFontTx/>
              <a:buNone/>
            </a:pPr>
            <a:r>
              <a:rPr lang="en-AU" altLang="en-US" sz="1200" b="1" dirty="0">
                <a:latin typeface="Calibri" panose="020F0502020204030204" pitchFamily="34" charset="0"/>
              </a:rPr>
              <a:t>PowerPoint Presentation – For the Trainer</a:t>
            </a:r>
            <a:endParaRPr lang="en-US" altLang="en-US" sz="1200" b="1" dirty="0">
              <a:latin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4"/>
          <p:cNvSpPr>
            <a:spLocks noGrp="1"/>
          </p:cNvSpPr>
          <p:nvPr>
            <p:ph type="title"/>
          </p:nvPr>
        </p:nvSpPr>
        <p:spPr/>
        <p:txBody>
          <a:bodyPr/>
          <a:lstStyle/>
          <a:p>
            <a:r>
              <a:rPr lang="en-AU" altLang="en-US" sz="3600" b="1" dirty="0">
                <a:latin typeface="Calibri" panose="020F0502020204030204" pitchFamily="34" charset="0"/>
              </a:rPr>
              <a:t>Criteria for delivering the modules</a:t>
            </a:r>
            <a:endParaRPr lang="en-US" altLang="en-US" sz="4000" b="1" dirty="0">
              <a:latin typeface="Calibri" panose="020F0502020204030204" pitchFamily="34" charset="0"/>
            </a:endParaRPr>
          </a:p>
        </p:txBody>
      </p:sp>
      <p:sp>
        <p:nvSpPr>
          <p:cNvPr id="10244" name="Content Placeholder 5"/>
          <p:cNvSpPr>
            <a:spLocks noGrp="1"/>
          </p:cNvSpPr>
          <p:nvPr>
            <p:ph idx="1"/>
          </p:nvPr>
        </p:nvSpPr>
        <p:spPr>
          <a:xfrm>
            <a:off x="193675" y="1063625"/>
            <a:ext cx="8797925" cy="3660775"/>
          </a:xfrm>
        </p:spPr>
        <p:txBody>
          <a:bodyPr/>
          <a:lstStyle/>
          <a:p>
            <a:pPr>
              <a:defRPr/>
            </a:pPr>
            <a:r>
              <a:rPr lang="en-AU" sz="2400" dirty="0">
                <a:latin typeface="Calibri" panose="020F0502020204030204" pitchFamily="34" charset="0"/>
              </a:rPr>
              <a:t>Adopt a reflective and narrative based approach to CQI (e.g. opportunities to describe experiences in applying CQI and to discuss what works, what didn’t work, and contribute personal opinions)</a:t>
            </a:r>
          </a:p>
          <a:p>
            <a:pPr>
              <a:defRPr/>
            </a:pPr>
            <a:r>
              <a:rPr lang="en-AU" sz="2400" dirty="0">
                <a:latin typeface="Calibri" panose="020F0502020204030204" pitchFamily="34" charset="0"/>
              </a:rPr>
              <a:t>Assess and monitor the quality of learning and training using processes such as a CQI training group that includes experts with relevant knowledge of the learning topic; adult learning; and the industry sector. </a:t>
            </a:r>
            <a:endParaRPr lang="en-US" sz="2400" dirty="0">
              <a:latin typeface="Calibri" panose="020F0502020204030204" pitchFamily="34" charset="0"/>
            </a:endParaRPr>
          </a:p>
        </p:txBody>
      </p:sp>
    </p:spTree>
    <p:extLst>
      <p:ext uri="{BB962C8B-B14F-4D97-AF65-F5344CB8AC3E}">
        <p14:creationId xmlns:p14="http://schemas.microsoft.com/office/powerpoint/2010/main" val="1014161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itle 4"/>
          <p:cNvSpPr>
            <a:spLocks noGrp="1"/>
          </p:cNvSpPr>
          <p:nvPr>
            <p:ph type="title"/>
          </p:nvPr>
        </p:nvSpPr>
        <p:spPr/>
        <p:txBody>
          <a:bodyPr/>
          <a:lstStyle/>
          <a:p>
            <a:r>
              <a:rPr lang="en-AU" altLang="en-US" sz="3200" b="1" dirty="0">
                <a:latin typeface="Calibri" panose="020F0502020204030204" pitchFamily="34" charset="0"/>
              </a:rPr>
              <a:t>In preparation for the delivery of this module</a:t>
            </a:r>
            <a:endParaRPr lang="en-US" altLang="en-US" sz="3600" b="1" dirty="0">
              <a:latin typeface="Calibri" panose="020F0502020204030204" pitchFamily="34" charset="0"/>
            </a:endParaRPr>
          </a:p>
        </p:txBody>
      </p:sp>
      <p:sp>
        <p:nvSpPr>
          <p:cNvPr id="20484" name="Content Placeholder 5"/>
          <p:cNvSpPr>
            <a:spLocks noGrp="1"/>
          </p:cNvSpPr>
          <p:nvPr>
            <p:ph idx="1"/>
          </p:nvPr>
        </p:nvSpPr>
        <p:spPr>
          <a:xfrm>
            <a:off x="457200" y="944563"/>
            <a:ext cx="8229600" cy="3779837"/>
          </a:xfrm>
        </p:spPr>
        <p:txBody>
          <a:bodyPr/>
          <a:lstStyle/>
          <a:p>
            <a:pPr eaLnBrk="1" hangingPunct="1">
              <a:spcBef>
                <a:spcPct val="0"/>
              </a:spcBef>
              <a:spcAft>
                <a:spcPts val="600"/>
              </a:spcAft>
            </a:pPr>
            <a:r>
              <a:rPr lang="en-AU" altLang="en-US" sz="1400" dirty="0">
                <a:latin typeface="Calibri" panose="020F0502020204030204" pitchFamily="34" charset="0"/>
              </a:rPr>
              <a:t>Identify language, literacy, and numeracy needs for learners and adjust learning approach and tools as needed</a:t>
            </a:r>
          </a:p>
          <a:p>
            <a:pPr eaLnBrk="1" hangingPunct="1">
              <a:spcBef>
                <a:spcPct val="0"/>
              </a:spcBef>
              <a:spcAft>
                <a:spcPts val="600"/>
              </a:spcAft>
            </a:pPr>
            <a:r>
              <a:rPr lang="en-AU" altLang="en-US" sz="1400" dirty="0">
                <a:latin typeface="Calibri" panose="020F0502020204030204" pitchFamily="34" charset="0"/>
              </a:rPr>
              <a:t>Familiarise yourself with the learning manual, power point presentation and notes, and any associated materials</a:t>
            </a:r>
          </a:p>
          <a:p>
            <a:pPr eaLnBrk="1" hangingPunct="1">
              <a:spcBef>
                <a:spcPct val="0"/>
              </a:spcBef>
              <a:spcAft>
                <a:spcPts val="600"/>
              </a:spcAft>
            </a:pPr>
            <a:r>
              <a:rPr lang="en-AU" altLang="en-US" sz="1400" dirty="0">
                <a:latin typeface="Calibri" panose="020F0502020204030204" pitchFamily="34" charset="0"/>
              </a:rPr>
              <a:t>Tailor group discussions and tasks to the learners’ workplace and role</a:t>
            </a:r>
          </a:p>
          <a:p>
            <a:pPr eaLnBrk="1" hangingPunct="1">
              <a:spcBef>
                <a:spcPct val="0"/>
              </a:spcBef>
              <a:spcAft>
                <a:spcPts val="600"/>
              </a:spcAft>
            </a:pPr>
            <a:r>
              <a:rPr lang="en-AU" altLang="en-US" sz="1400" dirty="0">
                <a:latin typeface="Calibri" panose="020F0502020204030204" pitchFamily="34" charset="0"/>
              </a:rPr>
              <a:t>Review the timing of sessions and base the length and number of sessions on the requirements of the learner’s workplace and the learner</a:t>
            </a:r>
          </a:p>
          <a:p>
            <a:pPr eaLnBrk="1" hangingPunct="1">
              <a:spcBef>
                <a:spcPct val="0"/>
              </a:spcBef>
              <a:spcAft>
                <a:spcPts val="600"/>
              </a:spcAft>
            </a:pPr>
            <a:r>
              <a:rPr lang="en-AU" altLang="en-US" sz="1400" dirty="0">
                <a:latin typeface="Calibri" panose="020F0502020204030204" pitchFamily="34" charset="0"/>
              </a:rPr>
              <a:t>Check the organisation setting – available space, layout, access to computers, internet, YouTube</a:t>
            </a:r>
          </a:p>
          <a:p>
            <a:pPr eaLnBrk="1" hangingPunct="1">
              <a:spcBef>
                <a:spcPct val="0"/>
              </a:spcBef>
              <a:spcAft>
                <a:spcPts val="600"/>
              </a:spcAft>
            </a:pPr>
            <a:r>
              <a:rPr lang="en-AU" altLang="en-US" sz="1400" dirty="0">
                <a:latin typeface="Calibri" panose="020F0502020204030204" pitchFamily="34" charset="0"/>
              </a:rPr>
              <a:t>Review the PowerPoint presentation and associated resources such as YouTube links (check if links are still current)</a:t>
            </a:r>
          </a:p>
          <a:p>
            <a:pPr eaLnBrk="1" hangingPunct="1">
              <a:spcBef>
                <a:spcPct val="0"/>
              </a:spcBef>
              <a:spcAft>
                <a:spcPts val="600"/>
              </a:spcAft>
            </a:pPr>
            <a:r>
              <a:rPr lang="en-AU" altLang="en-US" sz="1400" dirty="0">
                <a:latin typeface="Calibri" panose="020F0502020204030204" pitchFamily="34" charset="0"/>
              </a:rPr>
              <a:t>Decide what tasks you want learners to complete (based on their knowledge, skills and relevance to their job and tasks)</a:t>
            </a:r>
          </a:p>
          <a:p>
            <a:pPr eaLnBrk="1" hangingPunct="1">
              <a:spcBef>
                <a:spcPct val="0"/>
              </a:spcBef>
              <a:spcAft>
                <a:spcPts val="600"/>
              </a:spcAft>
            </a:pPr>
            <a:r>
              <a:rPr lang="en-AU" altLang="en-US" sz="1400" dirty="0">
                <a:latin typeface="Calibri" panose="020F0502020204030204" pitchFamily="34" charset="0"/>
              </a:rPr>
              <a:t>Find relevant information learners may need (e.g., blank forms, policies, instruction manuals)</a:t>
            </a:r>
          </a:p>
          <a:p>
            <a:pPr eaLnBrk="1" hangingPunct="1">
              <a:spcBef>
                <a:spcPct val="0"/>
              </a:spcBef>
              <a:spcAft>
                <a:spcPts val="600"/>
              </a:spcAft>
            </a:pPr>
            <a:r>
              <a:rPr lang="en-AU" altLang="en-US" sz="1400" dirty="0">
                <a:latin typeface="Calibri" panose="020F0502020204030204" pitchFamily="34" charset="0"/>
              </a:rPr>
              <a:t>Discuss any changes to the learning and training resources with the registered owner.  </a:t>
            </a:r>
            <a:endParaRPr lang="en-AU" altLang="en-US" sz="1200" dirty="0">
              <a:latin typeface="Calibri" panose="020F0502020204030204" pitchFamily="34" charset="0"/>
            </a:endParaRPr>
          </a:p>
        </p:txBody>
      </p:sp>
    </p:spTree>
    <p:extLst>
      <p:ext uri="{BB962C8B-B14F-4D97-AF65-F5344CB8AC3E}">
        <p14:creationId xmlns:p14="http://schemas.microsoft.com/office/powerpoint/2010/main" val="3904112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itle 4"/>
          <p:cNvSpPr>
            <a:spLocks noGrp="1"/>
          </p:cNvSpPr>
          <p:nvPr>
            <p:ph type="title"/>
          </p:nvPr>
        </p:nvSpPr>
        <p:spPr/>
        <p:txBody>
          <a:bodyPr/>
          <a:lstStyle/>
          <a:p>
            <a:r>
              <a:rPr lang="en-AU" altLang="en-US" sz="3200" b="1" dirty="0">
                <a:latin typeface="Calibri" panose="020F0502020204030204" pitchFamily="34" charset="0"/>
              </a:rPr>
              <a:t>On the day …</a:t>
            </a:r>
            <a:endParaRPr lang="en-US" altLang="en-US" sz="3600" b="1" dirty="0">
              <a:latin typeface="Calibri" panose="020F0502020204030204" pitchFamily="34" charset="0"/>
            </a:endParaRPr>
          </a:p>
        </p:txBody>
      </p:sp>
      <p:sp>
        <p:nvSpPr>
          <p:cNvPr id="22532" name="Content Placeholder 5"/>
          <p:cNvSpPr>
            <a:spLocks noGrp="1"/>
          </p:cNvSpPr>
          <p:nvPr>
            <p:ph idx="1"/>
          </p:nvPr>
        </p:nvSpPr>
        <p:spPr>
          <a:xfrm>
            <a:off x="457200" y="944563"/>
            <a:ext cx="8229600" cy="3525837"/>
          </a:xfrm>
        </p:spPr>
        <p:txBody>
          <a:bodyPr/>
          <a:lstStyle/>
          <a:p>
            <a:pPr eaLnBrk="1" hangingPunct="1">
              <a:spcBef>
                <a:spcPct val="0"/>
              </a:spcBef>
              <a:spcAft>
                <a:spcPts val="600"/>
              </a:spcAft>
            </a:pPr>
            <a:r>
              <a:rPr lang="en-AU" altLang="en-US" sz="1400" dirty="0">
                <a:latin typeface="Calibri" panose="020F0502020204030204" pitchFamily="34" charset="0"/>
              </a:rPr>
              <a:t>Confirm front desk / reception are aware of the training and the location – organise appropriate signage if required</a:t>
            </a:r>
          </a:p>
          <a:p>
            <a:pPr eaLnBrk="1" hangingPunct="1">
              <a:spcBef>
                <a:spcPct val="0"/>
              </a:spcBef>
              <a:spcAft>
                <a:spcPts val="600"/>
              </a:spcAft>
            </a:pPr>
            <a:r>
              <a:rPr lang="en-AU" altLang="en-US" sz="1400" dirty="0">
                <a:latin typeface="Calibri" panose="020F0502020204030204" pitchFamily="34" charset="0"/>
              </a:rPr>
              <a:t>Check room layout</a:t>
            </a:r>
          </a:p>
          <a:p>
            <a:pPr eaLnBrk="1" hangingPunct="1">
              <a:spcBef>
                <a:spcPct val="0"/>
              </a:spcBef>
              <a:spcAft>
                <a:spcPts val="600"/>
              </a:spcAft>
            </a:pPr>
            <a:r>
              <a:rPr lang="en-AU" altLang="en-US" sz="1400" dirty="0">
                <a:latin typeface="Calibri" panose="020F0502020204030204" pitchFamily="34" charset="0"/>
              </a:rPr>
              <a:t>Assess OH&amp;S</a:t>
            </a:r>
          </a:p>
          <a:p>
            <a:pPr eaLnBrk="1" hangingPunct="1">
              <a:spcBef>
                <a:spcPct val="0"/>
              </a:spcBef>
              <a:spcAft>
                <a:spcPts val="600"/>
              </a:spcAft>
            </a:pPr>
            <a:r>
              <a:rPr lang="en-AU" altLang="en-US" sz="1400" dirty="0">
                <a:latin typeface="Calibri" panose="020F0502020204030204" pitchFamily="34" charset="0"/>
              </a:rPr>
              <a:t>Check room temperature – adjust ventilation and/or air conditioning</a:t>
            </a:r>
          </a:p>
          <a:p>
            <a:pPr eaLnBrk="1" hangingPunct="1">
              <a:spcBef>
                <a:spcPct val="0"/>
              </a:spcBef>
              <a:spcAft>
                <a:spcPts val="600"/>
              </a:spcAft>
            </a:pPr>
            <a:r>
              <a:rPr lang="en-AU" altLang="en-US" sz="1400" dirty="0">
                <a:latin typeface="Calibri" panose="020F0502020204030204" pitchFamily="34" charset="0"/>
              </a:rPr>
              <a:t>Check water, cups, refreshments</a:t>
            </a:r>
          </a:p>
          <a:p>
            <a:pPr eaLnBrk="1" hangingPunct="1">
              <a:spcBef>
                <a:spcPct val="0"/>
              </a:spcBef>
              <a:spcAft>
                <a:spcPts val="600"/>
              </a:spcAft>
            </a:pPr>
            <a:r>
              <a:rPr lang="en-AU" altLang="en-US" sz="1400" dirty="0">
                <a:latin typeface="Calibri" panose="020F0502020204030204" pitchFamily="34" charset="0"/>
              </a:rPr>
              <a:t>Open PowerPoint presentation</a:t>
            </a:r>
          </a:p>
          <a:p>
            <a:pPr eaLnBrk="1" hangingPunct="1">
              <a:spcBef>
                <a:spcPct val="0"/>
              </a:spcBef>
              <a:spcAft>
                <a:spcPts val="600"/>
              </a:spcAft>
            </a:pPr>
            <a:r>
              <a:rPr lang="en-AU" altLang="en-US" sz="1400" dirty="0">
                <a:latin typeface="Calibri" panose="020F0502020204030204" pitchFamily="34" charset="0"/>
              </a:rPr>
              <a:t>Write name and contact details on the whiteboard</a:t>
            </a:r>
          </a:p>
          <a:p>
            <a:pPr eaLnBrk="1" hangingPunct="1">
              <a:spcBef>
                <a:spcPct val="0"/>
              </a:spcBef>
              <a:spcAft>
                <a:spcPts val="600"/>
              </a:spcAft>
            </a:pPr>
            <a:r>
              <a:rPr lang="en-AU" altLang="en-US" sz="1400" dirty="0">
                <a:latin typeface="Calibri" panose="020F0502020204030204" pitchFamily="34" charset="0"/>
              </a:rPr>
              <a:t>Organise forms – record of attendance, evaluation forms</a:t>
            </a:r>
          </a:p>
          <a:p>
            <a:pPr eaLnBrk="1" hangingPunct="1">
              <a:spcBef>
                <a:spcPct val="0"/>
              </a:spcBef>
              <a:spcAft>
                <a:spcPts val="600"/>
              </a:spcAft>
            </a:pPr>
            <a:r>
              <a:rPr lang="en-AU" altLang="en-US" sz="1400" dirty="0">
                <a:latin typeface="Calibri" panose="020F0502020204030204" pitchFamily="34" charset="0"/>
              </a:rPr>
              <a:t>If required, complete OH&amp;S hazard identification and risk assessment form</a:t>
            </a:r>
          </a:p>
          <a:p>
            <a:pPr eaLnBrk="1" hangingPunct="1">
              <a:spcBef>
                <a:spcPct val="0"/>
              </a:spcBef>
              <a:spcAft>
                <a:spcPts val="600"/>
              </a:spcAft>
            </a:pPr>
            <a:r>
              <a:rPr lang="en-AU" altLang="en-US" sz="1400" dirty="0">
                <a:latin typeface="Calibri" panose="020F0502020204030204" pitchFamily="34" charset="0"/>
              </a:rPr>
              <a:t>Check availability of markers, butchers paper, stationary (pens, notepaper, sticky notes)</a:t>
            </a:r>
          </a:p>
          <a:p>
            <a:pPr eaLnBrk="1" hangingPunct="1">
              <a:spcBef>
                <a:spcPct val="0"/>
              </a:spcBef>
              <a:spcAft>
                <a:spcPts val="600"/>
              </a:spcAft>
            </a:pPr>
            <a:r>
              <a:rPr lang="en-AU" altLang="en-US" sz="1400" dirty="0">
                <a:latin typeface="Calibri" panose="020F0502020204030204" pitchFamily="34" charset="0"/>
              </a:rPr>
              <a:t>Check access to computer, internet, YouTube.</a:t>
            </a:r>
          </a:p>
        </p:txBody>
      </p:sp>
    </p:spTree>
    <p:extLst>
      <p:ext uri="{BB962C8B-B14F-4D97-AF65-F5344CB8AC3E}">
        <p14:creationId xmlns:p14="http://schemas.microsoft.com/office/powerpoint/2010/main" val="364797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itle 4"/>
          <p:cNvSpPr>
            <a:spLocks noGrp="1"/>
          </p:cNvSpPr>
          <p:nvPr>
            <p:ph type="title"/>
          </p:nvPr>
        </p:nvSpPr>
        <p:spPr>
          <a:xfrm>
            <a:off x="457200" y="1929994"/>
            <a:ext cx="8229600" cy="857250"/>
          </a:xfrm>
        </p:spPr>
        <p:txBody>
          <a:bodyPr/>
          <a:lstStyle/>
          <a:p>
            <a:r>
              <a:rPr lang="en-AU" altLang="en-US" sz="4000" dirty="0"/>
              <a:t>End of Notes</a:t>
            </a:r>
            <a:endParaRPr lang="en-US" alt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descr="Powerpoint16x9-Lowitj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6"/>
          <p:cNvSpPr txBox="1">
            <a:spLocks noChangeArrowheads="1"/>
          </p:cNvSpPr>
          <p:nvPr/>
        </p:nvSpPr>
        <p:spPr bwMode="auto">
          <a:xfrm>
            <a:off x="244475" y="1722438"/>
            <a:ext cx="8655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Franklin Gothic Book" panose="020B05030201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Franklin Gothic Book" panose="020B05030201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9pPr>
          </a:lstStyle>
          <a:p>
            <a:pPr algn="ctr" eaLnBrk="1" hangingPunct="1">
              <a:spcBef>
                <a:spcPct val="0"/>
              </a:spcBef>
              <a:buFontTx/>
              <a:buNone/>
            </a:pPr>
            <a:r>
              <a:rPr lang="en-US" altLang="en-US" sz="2800" b="1">
                <a:solidFill>
                  <a:srgbClr val="B22B47"/>
                </a:solidFill>
                <a:latin typeface="Calibri" panose="020F0502020204030204" pitchFamily="34" charset="0"/>
              </a:rPr>
              <a:t>Orientation and Induction to CQI Learning Program</a:t>
            </a:r>
            <a:r>
              <a:rPr lang="en-US" altLang="en-US" sz="3600" b="1">
                <a:solidFill>
                  <a:srgbClr val="B22B47"/>
                </a:solidFill>
                <a:latin typeface="Calibri" panose="020F0502020204030204" pitchFamily="34" charset="0"/>
              </a:rPr>
              <a:t> </a:t>
            </a:r>
          </a:p>
          <a:p>
            <a:pPr algn="ctr" eaLnBrk="1" hangingPunct="1">
              <a:spcBef>
                <a:spcPct val="0"/>
              </a:spcBef>
              <a:buFontTx/>
              <a:buNone/>
            </a:pPr>
            <a:r>
              <a:rPr lang="en-US" altLang="en-US" sz="3600" b="1">
                <a:solidFill>
                  <a:srgbClr val="B22B47"/>
                </a:solidFill>
                <a:latin typeface="Calibri" panose="020F0502020204030204" pitchFamily="34" charset="0"/>
              </a:rPr>
              <a:t>Module 2</a:t>
            </a:r>
          </a:p>
        </p:txBody>
      </p:sp>
      <p:sp>
        <p:nvSpPr>
          <p:cNvPr id="3" name="TextBox 2"/>
          <p:cNvSpPr txBox="1"/>
          <p:nvPr/>
        </p:nvSpPr>
        <p:spPr>
          <a:xfrm>
            <a:off x="0" y="4579938"/>
            <a:ext cx="9144000" cy="415925"/>
          </a:xfrm>
          <a:prstGeom prst="rect">
            <a:avLst/>
          </a:prstGeom>
          <a:noFill/>
        </p:spPr>
        <p:txBody>
          <a:bodyPr>
            <a:spAutoFit/>
          </a:bodyPr>
          <a:lstStyle/>
          <a:p>
            <a:pPr algn="ctr">
              <a:defRPr/>
            </a:pPr>
            <a:r>
              <a:rPr lang="en-AU" altLang="en-US" sz="1050" dirty="0">
                <a:solidFill>
                  <a:schemeClr val="bg1">
                    <a:lumMod val="65000"/>
                  </a:schemeClr>
                </a:solidFill>
              </a:rPr>
              <a:t>The learning module was developed by the </a:t>
            </a:r>
            <a:r>
              <a:rPr lang="en-AU" altLang="en-US" sz="1050" dirty="0" err="1">
                <a:solidFill>
                  <a:schemeClr val="bg1">
                    <a:lumMod val="65000"/>
                  </a:schemeClr>
                </a:solidFill>
              </a:rPr>
              <a:t>ThinkThrough</a:t>
            </a:r>
            <a:r>
              <a:rPr lang="en-AU" altLang="en-US" sz="1050" dirty="0">
                <a:solidFill>
                  <a:schemeClr val="bg1">
                    <a:lumMod val="65000"/>
                  </a:schemeClr>
                </a:solidFill>
              </a:rPr>
              <a:t> team led by Dr </a:t>
            </a:r>
            <a:r>
              <a:rPr lang="en-AU" altLang="en-US" sz="1050" dirty="0" err="1">
                <a:solidFill>
                  <a:schemeClr val="bg1">
                    <a:lumMod val="65000"/>
                  </a:schemeClr>
                </a:solidFill>
              </a:rPr>
              <a:t>Sanchia</a:t>
            </a:r>
            <a:r>
              <a:rPr lang="en-AU" altLang="en-US" sz="1050" dirty="0">
                <a:solidFill>
                  <a:schemeClr val="bg1">
                    <a:lumMod val="65000"/>
                  </a:schemeClr>
                </a:solidFill>
              </a:rPr>
              <a:t> </a:t>
            </a:r>
            <a:r>
              <a:rPr lang="en-AU" altLang="en-US" sz="1050" dirty="0" err="1">
                <a:solidFill>
                  <a:schemeClr val="bg1">
                    <a:lumMod val="65000"/>
                  </a:schemeClr>
                </a:solidFill>
              </a:rPr>
              <a:t>Shibasaki</a:t>
            </a:r>
            <a:r>
              <a:rPr lang="en-AU" altLang="en-US" sz="1050" dirty="0">
                <a:solidFill>
                  <a:schemeClr val="bg1">
                    <a:lumMod val="65000"/>
                  </a:schemeClr>
                </a:solidFill>
              </a:rPr>
              <a:t> and Dr Beverly </a:t>
            </a:r>
            <a:r>
              <a:rPr lang="en-AU" altLang="en-US" sz="1050" dirty="0" err="1">
                <a:solidFill>
                  <a:schemeClr val="bg1">
                    <a:lumMod val="65000"/>
                  </a:schemeClr>
                </a:solidFill>
              </a:rPr>
              <a:t>Sibthorpe</a:t>
            </a:r>
            <a:r>
              <a:rPr lang="en-AU" altLang="en-US" sz="1050" dirty="0">
                <a:solidFill>
                  <a:schemeClr val="bg1">
                    <a:lumMod val="65000"/>
                  </a:schemeClr>
                </a:solidFill>
              </a:rPr>
              <a:t>, with contributions from Dr Jacki Mein, Ms Kerry Copley, Ms Carolyn </a:t>
            </a:r>
            <a:r>
              <a:rPr lang="en-AU" altLang="en-US" sz="1050" dirty="0" err="1">
                <a:solidFill>
                  <a:schemeClr val="bg1">
                    <a:lumMod val="65000"/>
                  </a:schemeClr>
                </a:solidFill>
              </a:rPr>
              <a:t>Renehan</a:t>
            </a:r>
            <a:r>
              <a:rPr lang="en-AU" altLang="en-US" sz="1050" dirty="0">
                <a:solidFill>
                  <a:schemeClr val="bg1">
                    <a:lumMod val="65000"/>
                  </a:schemeClr>
                </a:solidFill>
              </a:rPr>
              <a:t>, Professor Ross Bailie and Mr Alistair Harvey.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itle 4"/>
          <p:cNvSpPr>
            <a:spLocks noGrp="1"/>
          </p:cNvSpPr>
          <p:nvPr>
            <p:ph type="title"/>
          </p:nvPr>
        </p:nvSpPr>
        <p:spPr/>
        <p:txBody>
          <a:bodyPr/>
          <a:lstStyle/>
          <a:p>
            <a:r>
              <a:rPr lang="en-AU" altLang="en-US" sz="4000" b="1" dirty="0">
                <a:latin typeface="Calibri" panose="020F0502020204030204" pitchFamily="34" charset="0"/>
              </a:rPr>
              <a:t>Welcome</a:t>
            </a:r>
            <a:endParaRPr lang="en-US" altLang="en-US" b="1" dirty="0">
              <a:latin typeface="Calibri" panose="020F0502020204030204" pitchFamily="34" charset="0"/>
            </a:endParaRPr>
          </a:p>
        </p:txBody>
      </p:sp>
      <p:sp>
        <p:nvSpPr>
          <p:cNvPr id="28676" name="Content Placeholder 5"/>
          <p:cNvSpPr>
            <a:spLocks noGrp="1"/>
          </p:cNvSpPr>
          <p:nvPr>
            <p:ph idx="1"/>
          </p:nvPr>
        </p:nvSpPr>
        <p:spPr>
          <a:xfrm>
            <a:off x="457200" y="1076325"/>
            <a:ext cx="8564563" cy="3394075"/>
          </a:xfrm>
        </p:spPr>
        <p:txBody>
          <a:bodyPr/>
          <a:lstStyle/>
          <a:p>
            <a:pPr>
              <a:spcBef>
                <a:spcPts val="0"/>
              </a:spcBef>
              <a:spcAft>
                <a:spcPts val="1200"/>
              </a:spcAft>
            </a:pPr>
            <a:r>
              <a:rPr lang="en-AU" altLang="en-US" sz="2800" dirty="0">
                <a:latin typeface="Calibri" panose="020F0502020204030204" pitchFamily="34" charset="0"/>
              </a:rPr>
              <a:t>Welcome to the learning journey for CQI</a:t>
            </a:r>
          </a:p>
          <a:p>
            <a:pPr>
              <a:spcBef>
                <a:spcPts val="0"/>
              </a:spcBef>
              <a:spcAft>
                <a:spcPts val="1200"/>
              </a:spcAft>
            </a:pPr>
            <a:r>
              <a:rPr lang="en-AU" altLang="en-US" sz="2800" dirty="0">
                <a:latin typeface="Calibri" panose="020F0502020204030204" pitchFamily="34" charset="0"/>
              </a:rPr>
              <a:t>Acknowledgement of Country and Traditional Owners</a:t>
            </a:r>
          </a:p>
          <a:p>
            <a:pPr>
              <a:spcBef>
                <a:spcPts val="0"/>
              </a:spcBef>
              <a:spcAft>
                <a:spcPts val="1200"/>
              </a:spcAft>
            </a:pPr>
            <a:r>
              <a:rPr lang="en-AU" altLang="en-US" sz="2800" dirty="0">
                <a:latin typeface="Calibri" panose="020F0502020204030204" pitchFamily="34" charset="0"/>
              </a:rPr>
              <a:t>Introduction of trainer.</a:t>
            </a:r>
          </a:p>
          <a:p>
            <a:endParaRPr lang="en-AU" altLang="en-US" dirty="0">
              <a:latin typeface="Calibri" panose="020F050202020403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itle 4"/>
          <p:cNvSpPr>
            <a:spLocks noGrp="1"/>
          </p:cNvSpPr>
          <p:nvPr>
            <p:ph type="title"/>
          </p:nvPr>
        </p:nvSpPr>
        <p:spPr/>
        <p:txBody>
          <a:bodyPr/>
          <a:lstStyle/>
          <a:p>
            <a:r>
              <a:rPr lang="en-AU" altLang="en-US" sz="4000" b="1" dirty="0">
                <a:latin typeface="Calibri" panose="020F0502020204030204" pitchFamily="34" charset="0"/>
              </a:rPr>
              <a:t>About the CQI Learning Programs</a:t>
            </a:r>
            <a:endParaRPr lang="en-US" altLang="en-US" b="1" dirty="0">
              <a:latin typeface="Calibri" panose="020F0502020204030204" pitchFamily="34" charset="0"/>
            </a:endParaRPr>
          </a:p>
        </p:txBody>
      </p:sp>
      <p:sp>
        <p:nvSpPr>
          <p:cNvPr id="30724" name="Content Placeholder 5"/>
          <p:cNvSpPr>
            <a:spLocks noGrp="1"/>
          </p:cNvSpPr>
          <p:nvPr>
            <p:ph idx="1"/>
          </p:nvPr>
        </p:nvSpPr>
        <p:spPr>
          <a:xfrm>
            <a:off x="3260726" y="1157288"/>
            <a:ext cx="5635768" cy="3670300"/>
          </a:xfrm>
        </p:spPr>
        <p:txBody>
          <a:bodyPr/>
          <a:lstStyle/>
          <a:p>
            <a:pPr>
              <a:spcBef>
                <a:spcPts val="1200"/>
              </a:spcBef>
            </a:pPr>
            <a:r>
              <a:rPr lang="en-AU" altLang="en-US" sz="2400" dirty="0">
                <a:latin typeface="Calibri" panose="020F0502020204030204" pitchFamily="34" charset="0"/>
              </a:rPr>
              <a:t>Based on a Professional Development Course Outline for CQI that aligns to the Australian Qualifications Framework (AQF)</a:t>
            </a:r>
          </a:p>
          <a:p>
            <a:pPr>
              <a:spcBef>
                <a:spcPts val="1200"/>
              </a:spcBef>
            </a:pPr>
            <a:r>
              <a:rPr lang="en-AU" altLang="en-US" sz="2400" dirty="0">
                <a:latin typeface="Calibri" panose="020F0502020204030204" pitchFamily="34" charset="0"/>
              </a:rPr>
              <a:t>Six learning programs – build on each other.</a:t>
            </a:r>
            <a:endParaRPr lang="en-AU" altLang="en-US" sz="2000" dirty="0">
              <a:latin typeface="Calibri" panose="020F0502020204030204" pitchFamily="34" charset="0"/>
            </a:endParaRPr>
          </a:p>
        </p:txBody>
      </p:sp>
      <p:pic>
        <p:nvPicPr>
          <p:cNvPr id="2" name="Picture 1"/>
          <p:cNvPicPr>
            <a:picLocks noChangeAspect="1"/>
          </p:cNvPicPr>
          <p:nvPr/>
        </p:nvPicPr>
        <p:blipFill>
          <a:blip r:embed="rId4"/>
          <a:stretch>
            <a:fillRect/>
          </a:stretch>
        </p:blipFill>
        <p:spPr>
          <a:xfrm>
            <a:off x="330517" y="1057036"/>
            <a:ext cx="2855113" cy="337550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itle 4"/>
          <p:cNvSpPr>
            <a:spLocks noGrp="1"/>
          </p:cNvSpPr>
          <p:nvPr>
            <p:ph type="title"/>
          </p:nvPr>
        </p:nvSpPr>
        <p:spPr>
          <a:xfrm>
            <a:off x="187325" y="206375"/>
            <a:ext cx="8856663" cy="857250"/>
          </a:xfrm>
        </p:spPr>
        <p:txBody>
          <a:bodyPr/>
          <a:lstStyle/>
          <a:p>
            <a:r>
              <a:rPr lang="en-AU" altLang="en-US" sz="4000" b="1" dirty="0">
                <a:latin typeface="Calibri" panose="020F0502020204030204" pitchFamily="34" charset="0"/>
              </a:rPr>
              <a:t>About Orientation and Induction to CQI</a:t>
            </a:r>
            <a:endParaRPr lang="en-US" altLang="en-US" b="1" dirty="0">
              <a:latin typeface="Calibri" panose="020F0502020204030204" pitchFamily="34" charset="0"/>
            </a:endParaRPr>
          </a:p>
        </p:txBody>
      </p:sp>
      <p:sp>
        <p:nvSpPr>
          <p:cNvPr id="32772" name="Content Placeholder 5"/>
          <p:cNvSpPr>
            <a:spLocks noGrp="1"/>
          </p:cNvSpPr>
          <p:nvPr>
            <p:ph idx="1"/>
          </p:nvPr>
        </p:nvSpPr>
        <p:spPr>
          <a:xfrm>
            <a:off x="187325" y="976313"/>
            <a:ext cx="4835525" cy="3625850"/>
          </a:xfrm>
        </p:spPr>
        <p:txBody>
          <a:bodyPr/>
          <a:lstStyle/>
          <a:p>
            <a:pPr>
              <a:spcBef>
                <a:spcPts val="0"/>
              </a:spcBef>
              <a:spcAft>
                <a:spcPts val="1200"/>
              </a:spcAft>
            </a:pPr>
            <a:r>
              <a:rPr lang="en-AU" altLang="en-US" sz="2200" dirty="0">
                <a:latin typeface="Calibri" panose="020F0502020204030204" pitchFamily="34" charset="0"/>
              </a:rPr>
              <a:t>Is a professional development learning program for all staff, Board members and others working in Aboriginal and Torres Strait Islander primary health care services</a:t>
            </a:r>
          </a:p>
          <a:p>
            <a:pPr>
              <a:spcBef>
                <a:spcPts val="0"/>
              </a:spcBef>
              <a:spcAft>
                <a:spcPts val="1200"/>
              </a:spcAft>
            </a:pPr>
            <a:r>
              <a:rPr lang="en-AU" altLang="en-US" sz="2200" dirty="0">
                <a:latin typeface="Calibri" panose="020F0502020204030204" pitchFamily="34" charset="0"/>
              </a:rPr>
              <a:t>Made up of three modules.</a:t>
            </a:r>
          </a:p>
        </p:txBody>
      </p:sp>
      <p:sp>
        <p:nvSpPr>
          <p:cNvPr id="3" name="Right Arrow 2"/>
          <p:cNvSpPr/>
          <p:nvPr/>
        </p:nvSpPr>
        <p:spPr>
          <a:xfrm>
            <a:off x="6403251" y="3939159"/>
            <a:ext cx="792480" cy="484632"/>
          </a:xfrm>
          <a:prstGeom prst="rightArrow">
            <a:avLst/>
          </a:prstGeom>
          <a:solidFill>
            <a:srgbClr val="00B050"/>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pic>
        <p:nvPicPr>
          <p:cNvPr id="2" name="Picture 1"/>
          <p:cNvPicPr>
            <a:picLocks noChangeAspect="1"/>
          </p:cNvPicPr>
          <p:nvPr/>
        </p:nvPicPr>
        <p:blipFill>
          <a:blip r:embed="rId4"/>
          <a:stretch>
            <a:fillRect/>
          </a:stretch>
        </p:blipFill>
        <p:spPr>
          <a:xfrm>
            <a:off x="4594225" y="1118908"/>
            <a:ext cx="3981906" cy="356601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itle 4"/>
          <p:cNvSpPr>
            <a:spLocks noGrp="1"/>
          </p:cNvSpPr>
          <p:nvPr>
            <p:ph type="title"/>
          </p:nvPr>
        </p:nvSpPr>
        <p:spPr/>
        <p:txBody>
          <a:bodyPr/>
          <a:lstStyle/>
          <a:p>
            <a:r>
              <a:rPr lang="en-AU" altLang="en-US" sz="3600" b="1" dirty="0">
                <a:latin typeface="Calibri" panose="020F0502020204030204" pitchFamily="34" charset="0"/>
              </a:rPr>
              <a:t>Orientation and Induction to CQI Modules</a:t>
            </a:r>
            <a:endParaRPr lang="en-US" altLang="en-US" sz="3600" b="1" dirty="0">
              <a:latin typeface="Calibri" panose="020F0502020204030204" pitchFamily="34" charset="0"/>
            </a:endParaRPr>
          </a:p>
        </p:txBody>
      </p:sp>
      <p:sp>
        <p:nvSpPr>
          <p:cNvPr id="34820" name="Content Placeholder 5"/>
          <p:cNvSpPr>
            <a:spLocks noGrp="1"/>
          </p:cNvSpPr>
          <p:nvPr>
            <p:ph idx="1"/>
          </p:nvPr>
        </p:nvSpPr>
        <p:spPr>
          <a:xfrm>
            <a:off x="457200" y="1401763"/>
            <a:ext cx="8229600" cy="2968625"/>
          </a:xfrm>
        </p:spPr>
        <p:txBody>
          <a:bodyPr/>
          <a:lstStyle/>
          <a:p>
            <a:pPr marL="0" indent="0">
              <a:spcBef>
                <a:spcPts val="0"/>
              </a:spcBef>
              <a:buFont typeface="Arial" panose="020B0604020202020204" pitchFamily="34" charset="0"/>
              <a:buNone/>
            </a:pPr>
            <a:r>
              <a:rPr lang="en-AU" altLang="en-US" sz="2800" dirty="0">
                <a:latin typeface="Calibri" panose="020F0502020204030204" pitchFamily="34" charset="0"/>
              </a:rPr>
              <a:t>Provide foundational knowledge and skills to prepare you for work in continuous quality improvement (CQI) in primary health care.</a:t>
            </a:r>
          </a:p>
          <a:p>
            <a:pPr marL="0" indent="0">
              <a:lnSpc>
                <a:spcPct val="200000"/>
              </a:lnSpc>
              <a:buFont typeface="Arial" panose="020B0604020202020204" pitchFamily="34" charset="0"/>
              <a:buNone/>
            </a:pPr>
            <a:r>
              <a:rPr lang="en-AU" altLang="en-US" sz="2400" dirty="0">
                <a:latin typeface="Calibri" panose="020F0502020204030204" pitchFamily="34" charset="0"/>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itle 4"/>
          <p:cNvSpPr>
            <a:spLocks noGrp="1"/>
          </p:cNvSpPr>
          <p:nvPr>
            <p:ph type="title"/>
          </p:nvPr>
        </p:nvSpPr>
        <p:spPr/>
        <p:txBody>
          <a:bodyPr/>
          <a:lstStyle/>
          <a:p>
            <a:r>
              <a:rPr lang="en-AU" altLang="en-US" sz="4000" b="1" dirty="0">
                <a:latin typeface="Calibri" panose="020F0502020204030204" pitchFamily="34" charset="0"/>
              </a:rPr>
              <a:t>Icebreaker</a:t>
            </a:r>
            <a:endParaRPr lang="en-US" altLang="en-US" b="1" dirty="0">
              <a:latin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171449" y="276224"/>
            <a:ext cx="8810625" cy="4361627"/>
          </a:xfrm>
        </p:spPr>
        <p:txBody>
          <a:bodyPr/>
          <a:lstStyle/>
          <a:p>
            <a:pPr marL="0" indent="0">
              <a:spcBef>
                <a:spcPts val="0"/>
              </a:spcBef>
              <a:spcAft>
                <a:spcPts val="1200"/>
              </a:spcAft>
              <a:buFont typeface="Arial" panose="020B0604020202020204" pitchFamily="34" charset="0"/>
              <a:buNone/>
              <a:defRPr/>
            </a:pPr>
            <a:r>
              <a:rPr lang="en-AU" altLang="en-US" sz="2400" dirty="0">
                <a:latin typeface="Calibri" panose="020F0502020204030204" pitchFamily="34" charset="0"/>
              </a:rPr>
              <a:t>The following presentation is consists of </a:t>
            </a:r>
            <a:r>
              <a:rPr lang="en-AU" altLang="en-US" sz="2400" b="1" u="sng" dirty="0">
                <a:latin typeface="Calibri" panose="020F0502020204030204" pitchFamily="34" charset="0"/>
              </a:rPr>
              <a:t>two parts</a:t>
            </a:r>
            <a:r>
              <a:rPr lang="en-AU" altLang="en-US" sz="2400" dirty="0">
                <a:latin typeface="Calibri" panose="020F0502020204030204" pitchFamily="34" charset="0"/>
              </a:rPr>
              <a:t>. Please ensure you read the content on the slide and in the notes section.</a:t>
            </a:r>
          </a:p>
          <a:p>
            <a:pPr marL="0" indent="0">
              <a:spcBef>
                <a:spcPts val="0"/>
              </a:spcBef>
              <a:spcAft>
                <a:spcPts val="1200"/>
              </a:spcAft>
              <a:buFont typeface="Arial" panose="020B0604020202020204" pitchFamily="34" charset="0"/>
              <a:buNone/>
              <a:defRPr/>
            </a:pPr>
            <a:r>
              <a:rPr lang="en-AU" altLang="en-US" sz="2400" b="1" dirty="0">
                <a:latin typeface="Calibri" panose="020F0502020204030204" pitchFamily="34" charset="0"/>
              </a:rPr>
              <a:t>Part 1:</a:t>
            </a:r>
            <a:r>
              <a:rPr lang="en-AU" altLang="en-US" sz="2400" dirty="0">
                <a:latin typeface="Calibri" panose="020F0502020204030204" pitchFamily="34" charset="0"/>
              </a:rPr>
              <a:t> Instructions for those delivering the modules – slides 2 to 12</a:t>
            </a:r>
          </a:p>
          <a:p>
            <a:pPr marL="0" indent="0">
              <a:spcBef>
                <a:spcPts val="0"/>
              </a:spcBef>
              <a:spcAft>
                <a:spcPts val="1200"/>
              </a:spcAft>
              <a:buFont typeface="Arial" panose="020B0604020202020204" pitchFamily="34" charset="0"/>
              <a:buNone/>
              <a:defRPr/>
            </a:pPr>
            <a:r>
              <a:rPr lang="en-AU" altLang="en-US" sz="2400" b="1" dirty="0">
                <a:latin typeface="Calibri" panose="020F0502020204030204" pitchFamily="34" charset="0"/>
              </a:rPr>
              <a:t>Part 2:</a:t>
            </a:r>
            <a:r>
              <a:rPr lang="en-AU" altLang="en-US" sz="2400" dirty="0">
                <a:latin typeface="Calibri" panose="020F0502020204030204" pitchFamily="34" charset="0"/>
              </a:rPr>
              <a:t> Presentation for learning participants – slides 13 onwards</a:t>
            </a:r>
          </a:p>
          <a:p>
            <a:pPr>
              <a:spcBef>
                <a:spcPts val="0"/>
              </a:spcBef>
              <a:spcAft>
                <a:spcPts val="1200"/>
              </a:spcAft>
              <a:defRPr/>
            </a:pPr>
            <a:r>
              <a:rPr lang="en-AU" altLang="en-US" sz="2400" dirty="0">
                <a:latin typeface="Calibri" panose="020F0502020204030204" pitchFamily="34" charset="0"/>
              </a:rPr>
              <a:t>Instructions for the trainer are written in the notes section</a:t>
            </a:r>
          </a:p>
          <a:p>
            <a:pPr>
              <a:spcBef>
                <a:spcPts val="0"/>
              </a:spcBef>
              <a:spcAft>
                <a:spcPts val="1200"/>
              </a:spcAft>
              <a:defRPr/>
            </a:pPr>
            <a:r>
              <a:rPr lang="en-AU" altLang="en-US" sz="2400" dirty="0">
                <a:latin typeface="Calibri" panose="020F0502020204030204" pitchFamily="34" charset="0"/>
              </a:rPr>
              <a:t>When delivering the module, we recommend you print the presentation in notes pages format.</a:t>
            </a:r>
            <a:endParaRPr lang="en-AU" altLang="en-US" sz="2000" b="1" dirty="0">
              <a:latin typeface="Calibri" panose="020F0502020204030204" pitchFamily="34" charset="0"/>
            </a:endParaRPr>
          </a:p>
          <a:p>
            <a:pPr marL="0" indent="0">
              <a:buFont typeface="Arial" panose="020B0604020202020204" pitchFamily="34" charset="0"/>
              <a:buNone/>
              <a:defRPr/>
            </a:pPr>
            <a:r>
              <a:rPr lang="en-AU" altLang="en-US" sz="2000" b="1" dirty="0">
                <a:latin typeface="Calibri" panose="020F0502020204030204" pitchFamily="34" charset="0"/>
              </a:rPr>
              <a:t>It is highly recommended that those delivering the Orientation and Induction Modules are familiar with the Professional Development Course Outline for CQI and the Learning Manuals. </a:t>
            </a:r>
          </a:p>
        </p:txBody>
      </p:sp>
    </p:spTree>
    <p:extLst>
      <p:ext uri="{BB962C8B-B14F-4D97-AF65-F5344CB8AC3E}">
        <p14:creationId xmlns:p14="http://schemas.microsoft.com/office/powerpoint/2010/main" val="754855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itle 4"/>
          <p:cNvSpPr>
            <a:spLocks noGrp="1"/>
          </p:cNvSpPr>
          <p:nvPr>
            <p:ph type="title"/>
          </p:nvPr>
        </p:nvSpPr>
        <p:spPr/>
        <p:txBody>
          <a:bodyPr/>
          <a:lstStyle/>
          <a:p>
            <a:r>
              <a:rPr lang="en-AU" altLang="en-US" sz="4000" b="1" dirty="0">
                <a:latin typeface="Calibri" panose="020F0502020204030204" pitchFamily="34" charset="0"/>
              </a:rPr>
              <a:t>Learning outcomes</a:t>
            </a:r>
            <a:endParaRPr lang="en-US" altLang="en-US" b="1" dirty="0">
              <a:latin typeface="Calibri" panose="020F0502020204030204" pitchFamily="34" charset="0"/>
            </a:endParaRPr>
          </a:p>
        </p:txBody>
      </p:sp>
      <p:sp>
        <p:nvSpPr>
          <p:cNvPr id="2" name="Content Placeholder 1"/>
          <p:cNvSpPr>
            <a:spLocks noGrp="1"/>
          </p:cNvSpPr>
          <p:nvPr>
            <p:ph idx="1"/>
          </p:nvPr>
        </p:nvSpPr>
        <p:spPr>
          <a:xfrm>
            <a:off x="457200" y="931863"/>
            <a:ext cx="8229600" cy="3700462"/>
          </a:xfrm>
        </p:spPr>
        <p:txBody>
          <a:bodyPr/>
          <a:lstStyle/>
          <a:p>
            <a:pPr>
              <a:spcBef>
                <a:spcPts val="0"/>
              </a:spcBef>
              <a:spcAft>
                <a:spcPts val="600"/>
              </a:spcAft>
              <a:buFont typeface="Symbol" panose="05050102010706020507" pitchFamily="18" charset="2"/>
              <a:buChar char=""/>
              <a:defRPr/>
            </a:pPr>
            <a:r>
              <a:rPr lang="en-AU" sz="2300" kern="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Define community control</a:t>
            </a:r>
            <a:endParaRPr lang="en-US" sz="2300" kern="1400" dirty="0">
              <a:solidFill>
                <a:srgbClr val="000000"/>
              </a:solidFill>
              <a:latin typeface="Calibri" panose="020F0502020204030204" pitchFamily="34" charset="0"/>
              <a:ea typeface="Times New Roman" panose="02020603050405020304" pitchFamily="18" charset="0"/>
              <a:cs typeface="Century Gothic" panose="020B0502020202020204" pitchFamily="34" charset="0"/>
            </a:endParaRPr>
          </a:p>
          <a:p>
            <a:pPr>
              <a:spcBef>
                <a:spcPts val="0"/>
              </a:spcBef>
              <a:spcAft>
                <a:spcPts val="600"/>
              </a:spcAft>
              <a:buFont typeface="Symbol" panose="05050102010706020507" pitchFamily="18" charset="2"/>
              <a:buChar char=""/>
              <a:defRPr/>
            </a:pPr>
            <a:r>
              <a:rPr lang="en-AU" sz="2300" kern="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Define primary health care as system and process</a:t>
            </a:r>
            <a:endParaRPr lang="en-US" sz="2300" kern="1400" dirty="0">
              <a:solidFill>
                <a:srgbClr val="000000"/>
              </a:solidFill>
              <a:latin typeface="Calibri" panose="020F0502020204030204" pitchFamily="34" charset="0"/>
              <a:ea typeface="Times New Roman" panose="02020603050405020304" pitchFamily="18" charset="0"/>
              <a:cs typeface="Century Gothic" panose="020B0502020202020204" pitchFamily="34" charset="0"/>
            </a:endParaRPr>
          </a:p>
          <a:p>
            <a:pPr>
              <a:spcBef>
                <a:spcPts val="0"/>
              </a:spcBef>
              <a:spcAft>
                <a:spcPts val="600"/>
              </a:spcAft>
              <a:buFont typeface="Symbol" panose="05050102010706020507" pitchFamily="18" charset="2"/>
              <a:buChar char=""/>
              <a:defRPr/>
            </a:pPr>
            <a:r>
              <a:rPr lang="en-AU" sz="2300" kern="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Identify the main primary health care service structures and processes</a:t>
            </a:r>
            <a:endParaRPr lang="en-US" sz="2300" kern="1400" dirty="0">
              <a:solidFill>
                <a:srgbClr val="000000"/>
              </a:solidFill>
              <a:latin typeface="Calibri" panose="020F0502020204030204" pitchFamily="34" charset="0"/>
              <a:ea typeface="Times New Roman" panose="02020603050405020304" pitchFamily="18" charset="0"/>
              <a:cs typeface="Century Gothic" panose="020B0502020202020204" pitchFamily="34" charset="0"/>
            </a:endParaRPr>
          </a:p>
          <a:p>
            <a:pPr>
              <a:spcBef>
                <a:spcPts val="0"/>
              </a:spcBef>
              <a:spcAft>
                <a:spcPts val="600"/>
              </a:spcAft>
              <a:buFont typeface="Symbol" panose="05050102010706020507" pitchFamily="18" charset="2"/>
              <a:buChar char=""/>
              <a:defRPr/>
            </a:pPr>
            <a:r>
              <a:rPr lang="en-AU" sz="2300" kern="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Define empowerment</a:t>
            </a:r>
            <a:endParaRPr lang="en-US" sz="2300" kern="1400" dirty="0">
              <a:solidFill>
                <a:srgbClr val="000000"/>
              </a:solidFill>
              <a:latin typeface="Calibri" panose="020F0502020204030204" pitchFamily="34" charset="0"/>
              <a:ea typeface="Times New Roman" panose="02020603050405020304" pitchFamily="18" charset="0"/>
              <a:cs typeface="Century Gothic" panose="020B0502020202020204" pitchFamily="34" charset="0"/>
            </a:endParaRPr>
          </a:p>
          <a:p>
            <a:pPr>
              <a:spcBef>
                <a:spcPts val="0"/>
              </a:spcBef>
              <a:spcAft>
                <a:spcPts val="600"/>
              </a:spcAft>
              <a:buFont typeface="Symbol" panose="05050102010706020507" pitchFamily="18" charset="2"/>
              <a:buChar char=""/>
              <a:defRPr/>
            </a:pPr>
            <a:r>
              <a:rPr lang="en-AU" sz="2300" kern="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Define health literacy</a:t>
            </a:r>
            <a:endParaRPr lang="en-US" sz="2300" kern="1400" dirty="0">
              <a:solidFill>
                <a:srgbClr val="000000"/>
              </a:solidFill>
              <a:latin typeface="Calibri" panose="020F0502020204030204" pitchFamily="34" charset="0"/>
              <a:ea typeface="Times New Roman" panose="02020603050405020304" pitchFamily="18" charset="0"/>
              <a:cs typeface="Century Gothic" panose="020B0502020202020204" pitchFamily="34" charset="0"/>
            </a:endParaRPr>
          </a:p>
          <a:p>
            <a:pPr>
              <a:spcBef>
                <a:spcPts val="0"/>
              </a:spcBef>
              <a:spcAft>
                <a:spcPts val="600"/>
              </a:spcAft>
              <a:buFont typeface="Symbol" panose="05050102010706020507" pitchFamily="18" charset="2"/>
              <a:buChar char=""/>
              <a:defRPr/>
            </a:pPr>
            <a:r>
              <a:rPr lang="en-AU" sz="2300" kern="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Describe the roles of the client and community in CQI</a:t>
            </a:r>
          </a:p>
          <a:p>
            <a:pPr>
              <a:spcBef>
                <a:spcPts val="0"/>
              </a:spcBef>
              <a:spcAft>
                <a:spcPts val="600"/>
              </a:spcAft>
              <a:buFont typeface="Symbol" panose="05050102010706020507" pitchFamily="18" charset="2"/>
              <a:buChar char=""/>
              <a:defRPr/>
            </a:pPr>
            <a:r>
              <a:rPr lang="en-AU" sz="2300" kern="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Identify  organisational policies and procedures that apply to client and community engagement in primary health care</a:t>
            </a:r>
            <a:endParaRPr lang="en-US" sz="2300" kern="1400" dirty="0">
              <a:solidFill>
                <a:srgbClr val="000000"/>
              </a:solidFill>
              <a:latin typeface="Calibri" panose="020F0502020204030204" pitchFamily="34" charset="0"/>
              <a:ea typeface="Times New Roman" panose="02020603050405020304" pitchFamily="18" charset="0"/>
              <a:cs typeface="Century Gothic" panose="020B0502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itle 4"/>
          <p:cNvSpPr>
            <a:spLocks noGrp="1"/>
          </p:cNvSpPr>
          <p:nvPr>
            <p:ph type="title"/>
          </p:nvPr>
        </p:nvSpPr>
        <p:spPr>
          <a:xfrm>
            <a:off x="457200" y="196850"/>
            <a:ext cx="8229600" cy="857250"/>
          </a:xfrm>
        </p:spPr>
        <p:txBody>
          <a:bodyPr/>
          <a:lstStyle/>
          <a:p>
            <a:r>
              <a:rPr lang="en-AU" altLang="en-US" sz="4000" b="1" dirty="0">
                <a:latin typeface="Calibri" panose="020F0502020204030204" pitchFamily="34" charset="0"/>
              </a:rPr>
              <a:t>Learning outcomes</a:t>
            </a:r>
            <a:endParaRPr lang="en-US" altLang="en-US" b="1" dirty="0">
              <a:latin typeface="Calibri" panose="020F0502020204030204" pitchFamily="34" charset="0"/>
            </a:endParaRPr>
          </a:p>
        </p:txBody>
      </p:sp>
      <p:sp>
        <p:nvSpPr>
          <p:cNvPr id="2" name="Content Placeholder 1"/>
          <p:cNvSpPr>
            <a:spLocks noGrp="1"/>
          </p:cNvSpPr>
          <p:nvPr>
            <p:ph idx="1"/>
          </p:nvPr>
        </p:nvSpPr>
        <p:spPr>
          <a:xfrm>
            <a:off x="346075" y="946150"/>
            <a:ext cx="8229600" cy="3686175"/>
          </a:xfrm>
        </p:spPr>
        <p:txBody>
          <a:bodyPr/>
          <a:lstStyle/>
          <a:p>
            <a:pPr>
              <a:spcBef>
                <a:spcPts val="0"/>
              </a:spcBef>
              <a:spcAft>
                <a:spcPts val="600"/>
              </a:spcAft>
              <a:buFont typeface="Symbol" panose="05050102010706020507" pitchFamily="18" charset="2"/>
              <a:buChar char=""/>
              <a:defRPr/>
            </a:pPr>
            <a:r>
              <a:rPr lang="en-AU" sz="2300" kern="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Identify the main organisational barriers and enablers for CQI</a:t>
            </a:r>
            <a:endParaRPr lang="en-US" sz="2300" kern="1400" dirty="0">
              <a:solidFill>
                <a:srgbClr val="000000"/>
              </a:solidFill>
              <a:latin typeface="Calibri" panose="020F0502020204030204" pitchFamily="34" charset="0"/>
              <a:ea typeface="Times New Roman" panose="02020603050405020304" pitchFamily="18" charset="0"/>
              <a:cs typeface="Century Gothic" panose="020B0502020202020204" pitchFamily="34" charset="0"/>
            </a:endParaRPr>
          </a:p>
          <a:p>
            <a:pPr>
              <a:spcBef>
                <a:spcPts val="0"/>
              </a:spcBef>
              <a:spcAft>
                <a:spcPts val="600"/>
              </a:spcAft>
              <a:buFont typeface="Symbol" panose="05050102010706020507" pitchFamily="18" charset="2"/>
              <a:buChar char=""/>
              <a:defRPr/>
            </a:pPr>
            <a:r>
              <a:rPr lang="en-AU" sz="2300" kern="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Define team and teamwork</a:t>
            </a:r>
            <a:endParaRPr lang="en-US" sz="2300" kern="1400" dirty="0">
              <a:solidFill>
                <a:srgbClr val="000000"/>
              </a:solidFill>
              <a:latin typeface="Calibri" panose="020F0502020204030204" pitchFamily="34" charset="0"/>
              <a:ea typeface="Times New Roman" panose="02020603050405020304" pitchFamily="18" charset="0"/>
              <a:cs typeface="Century Gothic" panose="020B0502020202020204" pitchFamily="34" charset="0"/>
            </a:endParaRPr>
          </a:p>
          <a:p>
            <a:pPr>
              <a:spcBef>
                <a:spcPts val="0"/>
              </a:spcBef>
              <a:spcAft>
                <a:spcPts val="600"/>
              </a:spcAft>
              <a:buFont typeface="Symbol" panose="05050102010706020507" pitchFamily="18" charset="2"/>
              <a:buChar char=""/>
              <a:defRPr/>
            </a:pPr>
            <a:r>
              <a:rPr lang="en-AU" sz="2300" kern="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Identify and describe organisational roles and responsibilities for CQI</a:t>
            </a:r>
            <a:endParaRPr lang="en-US" sz="2300" kern="1400" dirty="0">
              <a:solidFill>
                <a:srgbClr val="000000"/>
              </a:solidFill>
              <a:latin typeface="Calibri" panose="020F0502020204030204" pitchFamily="34" charset="0"/>
              <a:ea typeface="Times New Roman" panose="02020603050405020304" pitchFamily="18" charset="0"/>
              <a:cs typeface="Century Gothic" panose="020B0502020202020204" pitchFamily="34" charset="0"/>
            </a:endParaRPr>
          </a:p>
          <a:p>
            <a:pPr>
              <a:spcBef>
                <a:spcPts val="0"/>
              </a:spcBef>
              <a:spcAft>
                <a:spcPts val="600"/>
              </a:spcAft>
              <a:buFont typeface="Symbol" panose="05050102010706020507" pitchFamily="18" charset="2"/>
              <a:buChar char=""/>
              <a:defRPr/>
            </a:pPr>
            <a:r>
              <a:rPr lang="en-AU" sz="2300" kern="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Describe own role and responsibility as it applies to CQI within an organisation</a:t>
            </a:r>
            <a:endParaRPr lang="en-US" sz="2300" kern="1400" dirty="0">
              <a:solidFill>
                <a:srgbClr val="000000"/>
              </a:solidFill>
              <a:latin typeface="Calibri" panose="020F0502020204030204" pitchFamily="34" charset="0"/>
              <a:ea typeface="Times New Roman" panose="02020603050405020304" pitchFamily="18" charset="0"/>
              <a:cs typeface="Century Gothic" panose="020B0502020202020204" pitchFamily="34" charset="0"/>
            </a:endParaRPr>
          </a:p>
          <a:p>
            <a:pPr>
              <a:spcBef>
                <a:spcPts val="0"/>
              </a:spcBef>
              <a:spcAft>
                <a:spcPts val="600"/>
              </a:spcAft>
              <a:buFont typeface="Symbol" panose="05050102010706020507" pitchFamily="18" charset="2"/>
              <a:buChar char=""/>
              <a:defRPr/>
            </a:pPr>
            <a:r>
              <a:rPr lang="en-AU" sz="2300" kern="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Describe the key enablers and barriers to teamwork in CQI</a:t>
            </a:r>
            <a:endParaRPr lang="en-US" sz="2300" kern="1400" dirty="0">
              <a:solidFill>
                <a:srgbClr val="000000"/>
              </a:solidFill>
              <a:latin typeface="Calibri" panose="020F0502020204030204" pitchFamily="34" charset="0"/>
              <a:ea typeface="Times New Roman" panose="02020603050405020304" pitchFamily="18" charset="0"/>
              <a:cs typeface="Century Gothic" panose="020B0502020202020204" pitchFamily="34" charset="0"/>
            </a:endParaRPr>
          </a:p>
          <a:p>
            <a:pPr>
              <a:spcBef>
                <a:spcPts val="0"/>
              </a:spcBef>
              <a:spcAft>
                <a:spcPts val="600"/>
              </a:spcAft>
              <a:buFont typeface="Symbol" panose="05050102010706020507" pitchFamily="18" charset="2"/>
              <a:buChar char=""/>
              <a:defRPr/>
            </a:pPr>
            <a:r>
              <a:rPr lang="en-AU" sz="2300" kern="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Describe the key principles of working with people of different ages, gender, race, religion or political persuasion. </a:t>
            </a:r>
            <a:endParaRPr lang="en-US" sz="2300" kern="1400" dirty="0">
              <a:solidFill>
                <a:srgbClr val="000000"/>
              </a:solidFill>
              <a:latin typeface="Calibri" panose="020F0502020204030204" pitchFamily="34" charset="0"/>
              <a:ea typeface="Times New Roman" panose="02020603050405020304" pitchFamily="18" charset="0"/>
              <a:cs typeface="Century Gothic" panose="020B0502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itle 4"/>
          <p:cNvSpPr>
            <a:spLocks noGrp="1"/>
          </p:cNvSpPr>
          <p:nvPr>
            <p:ph type="title"/>
          </p:nvPr>
        </p:nvSpPr>
        <p:spPr/>
        <p:txBody>
          <a:bodyPr/>
          <a:lstStyle/>
          <a:p>
            <a:r>
              <a:rPr lang="en-AU" altLang="en-US" sz="4000" b="1" dirty="0">
                <a:latin typeface="Calibri" panose="020F0502020204030204" pitchFamily="34" charset="0"/>
              </a:rPr>
              <a:t>Session outline</a:t>
            </a:r>
            <a:endParaRPr lang="en-US" altLang="en-US" b="1" dirty="0">
              <a:latin typeface="Calibri" panose="020F0502020204030204" pitchFamily="34" charset="0"/>
            </a:endParaRPr>
          </a:p>
        </p:txBody>
      </p:sp>
      <p:sp>
        <p:nvSpPr>
          <p:cNvPr id="43012" name="Content Placeholder 5"/>
          <p:cNvSpPr>
            <a:spLocks noGrp="1"/>
          </p:cNvSpPr>
          <p:nvPr>
            <p:ph idx="1"/>
          </p:nvPr>
        </p:nvSpPr>
        <p:spPr>
          <a:xfrm>
            <a:off x="457200" y="1063625"/>
            <a:ext cx="8229600" cy="3394075"/>
          </a:xfrm>
        </p:spPr>
        <p:txBody>
          <a:bodyPr/>
          <a:lstStyle/>
          <a:p>
            <a:pPr>
              <a:spcBef>
                <a:spcPts val="0"/>
              </a:spcBef>
              <a:spcAft>
                <a:spcPts val="1200"/>
              </a:spcAft>
            </a:pPr>
            <a:r>
              <a:rPr lang="en-AU" altLang="en-US" sz="2400" dirty="0">
                <a:latin typeface="Calibri" panose="020F0502020204030204" pitchFamily="34" charset="0"/>
              </a:rPr>
              <a:t>Learning program tools</a:t>
            </a:r>
          </a:p>
          <a:p>
            <a:pPr lvl="1">
              <a:spcBef>
                <a:spcPts val="0"/>
              </a:spcBef>
              <a:spcAft>
                <a:spcPts val="1200"/>
              </a:spcAft>
            </a:pPr>
            <a:r>
              <a:rPr lang="en-AU" altLang="en-US" sz="2000" dirty="0">
                <a:latin typeface="Calibri" panose="020F0502020204030204" pitchFamily="34" charset="0"/>
              </a:rPr>
              <a:t>Learning manual</a:t>
            </a:r>
          </a:p>
          <a:p>
            <a:pPr lvl="1">
              <a:spcBef>
                <a:spcPts val="0"/>
              </a:spcBef>
              <a:spcAft>
                <a:spcPts val="1200"/>
              </a:spcAft>
            </a:pPr>
            <a:r>
              <a:rPr lang="en-AU" altLang="en-US" sz="2000" dirty="0">
                <a:latin typeface="Calibri" panose="020F0502020204030204" pitchFamily="34" charset="0"/>
              </a:rPr>
              <a:t>PowerPoint presentation</a:t>
            </a:r>
          </a:p>
          <a:p>
            <a:pPr lvl="1">
              <a:spcBef>
                <a:spcPts val="0"/>
              </a:spcBef>
              <a:spcAft>
                <a:spcPts val="1200"/>
              </a:spcAft>
            </a:pPr>
            <a:r>
              <a:rPr lang="en-AU" altLang="en-US" sz="2000" dirty="0">
                <a:latin typeface="Calibri" panose="020F0502020204030204" pitchFamily="34" charset="0"/>
              </a:rPr>
              <a:t>Other handouts </a:t>
            </a:r>
          </a:p>
          <a:p>
            <a:pPr>
              <a:spcBef>
                <a:spcPts val="0"/>
              </a:spcBef>
              <a:spcAft>
                <a:spcPts val="1200"/>
              </a:spcAft>
            </a:pPr>
            <a:r>
              <a:rPr lang="en-AU" altLang="en-US" sz="2400" dirty="0">
                <a:latin typeface="Calibri" panose="020F0502020204030204" pitchFamily="34" charset="0"/>
              </a:rPr>
              <a:t>Include group and individual tasks, individual self-reflection, videos.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itle 4"/>
          <p:cNvSpPr>
            <a:spLocks noGrp="1"/>
          </p:cNvSpPr>
          <p:nvPr>
            <p:ph type="title"/>
          </p:nvPr>
        </p:nvSpPr>
        <p:spPr/>
        <p:txBody>
          <a:bodyPr/>
          <a:lstStyle/>
          <a:p>
            <a:r>
              <a:rPr lang="en-AU" altLang="en-US" sz="4000" b="1" dirty="0">
                <a:latin typeface="Calibri" panose="020F0502020204030204" pitchFamily="34" charset="0"/>
              </a:rPr>
              <a:t>Review of Module 1 </a:t>
            </a:r>
            <a:endParaRPr lang="en-US" altLang="en-US" b="1" dirty="0">
              <a:latin typeface="Calibri" panose="020F050202020403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itle 3"/>
          <p:cNvSpPr>
            <a:spLocks noGrp="1"/>
          </p:cNvSpPr>
          <p:nvPr>
            <p:ph type="title"/>
          </p:nvPr>
        </p:nvSpPr>
        <p:spPr/>
        <p:txBody>
          <a:bodyPr/>
          <a:lstStyle/>
          <a:p>
            <a:r>
              <a:rPr lang="en-AU" altLang="en-US" sz="4000" b="1" dirty="0">
                <a:latin typeface="Calibri" panose="020F0502020204030204" pitchFamily="34" charset="0"/>
              </a:rPr>
              <a:t>Where am I? </a:t>
            </a:r>
            <a:endParaRPr lang="en-US" altLang="en-US" sz="4000" b="1" dirty="0">
              <a:latin typeface="Calibri" panose="020F0502020204030204" pitchFamily="34" charset="0"/>
            </a:endParaRPr>
          </a:p>
        </p:txBody>
      </p:sp>
      <p:pic>
        <p:nvPicPr>
          <p:cNvPr id="4710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1270000"/>
            <a:ext cx="3759200"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Rectangle 3"/>
          <p:cNvSpPr>
            <a:spLocks noChangeArrowheads="1"/>
          </p:cNvSpPr>
          <p:nvPr/>
        </p:nvSpPr>
        <p:spPr bwMode="auto">
          <a:xfrm>
            <a:off x="2300288" y="4775200"/>
            <a:ext cx="68437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Franklin Gothic Book" panose="020B05030201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Franklin Gothic Book" panose="020B05030201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9pPr>
          </a:lstStyle>
          <a:p>
            <a:pPr>
              <a:spcBef>
                <a:spcPct val="0"/>
              </a:spcBef>
              <a:buFontTx/>
              <a:buNone/>
            </a:pPr>
            <a:r>
              <a:rPr lang="en-US" altLang="en-US" sz="700" b="1" dirty="0">
                <a:solidFill>
                  <a:schemeClr val="bg1"/>
                </a:solidFill>
                <a:latin typeface="Calibri" panose="020F0502020204030204" pitchFamily="34" charset="0"/>
              </a:rPr>
              <a:t>Source: </a:t>
            </a:r>
            <a:r>
              <a:rPr lang="en-US" altLang="en-US" sz="700" dirty="0">
                <a:solidFill>
                  <a:schemeClr val="bg1"/>
                </a:solidFill>
                <a:latin typeface="Calibri" panose="020F0502020204030204" pitchFamily="34" charset="0"/>
              </a:rPr>
              <a:t>Bean man - </a:t>
            </a:r>
          </a:p>
          <a:p>
            <a:pPr>
              <a:spcBef>
                <a:spcPct val="0"/>
              </a:spcBef>
              <a:buFontTx/>
              <a:buNone/>
            </a:pPr>
            <a:r>
              <a:rPr lang="en-US" altLang="en-US" sz="700" dirty="0">
                <a:solidFill>
                  <a:schemeClr val="bg1"/>
                </a:solidFill>
                <a:latin typeface="Calibri" panose="020F0502020204030204" pitchFamily="34" charset="0"/>
              </a:rPr>
              <a:t>https://cdn2.vox-cdn.com/thumbor/93Yaxs7y3Tb8tzFfppyRsSn_yN8=/1020x0/cdn0.voxcdn.com/uploads/chorus_asset/file/2509782/confused_man.0.jpg (adapted)</a:t>
            </a:r>
          </a:p>
        </p:txBody>
      </p:sp>
      <p:pic>
        <p:nvPicPr>
          <p:cNvPr id="47110"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25525" y="1268413"/>
            <a:ext cx="3232150"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TextBox 6"/>
          <p:cNvSpPr txBox="1">
            <a:spLocks noChangeArrowheads="1"/>
          </p:cNvSpPr>
          <p:nvPr/>
        </p:nvSpPr>
        <p:spPr bwMode="auto">
          <a:xfrm rot="-412367">
            <a:off x="1598613" y="2022475"/>
            <a:ext cx="21367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Franklin Gothic Book" panose="020B05030201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Franklin Gothic Book" panose="020B05030201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9pPr>
          </a:lstStyle>
          <a:p>
            <a:pPr algn="ctr">
              <a:spcBef>
                <a:spcPct val="0"/>
              </a:spcBef>
              <a:buFontTx/>
              <a:buNone/>
            </a:pPr>
            <a:r>
              <a:rPr lang="en-AU" altLang="en-US" dirty="0">
                <a:latin typeface="Playbill" panose="040506030A0602020202" pitchFamily="82" charset="0"/>
              </a:rPr>
              <a:t>Primary Health Care</a:t>
            </a:r>
            <a:endParaRPr lang="en-US" altLang="en-US" dirty="0">
              <a:latin typeface="Playbill" panose="040506030A0602020202" pitchFamily="82"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itle 3"/>
          <p:cNvSpPr>
            <a:spLocks noGrp="1"/>
          </p:cNvSpPr>
          <p:nvPr>
            <p:ph type="title"/>
          </p:nvPr>
        </p:nvSpPr>
        <p:spPr/>
        <p:txBody>
          <a:bodyPr/>
          <a:lstStyle/>
          <a:p>
            <a:r>
              <a:rPr lang="en-AU" altLang="en-US" sz="3600" b="1" dirty="0">
                <a:latin typeface="Calibri" panose="020F0502020204030204" pitchFamily="34" charset="0"/>
              </a:rPr>
              <a:t>Aboriginal Community Controlled Health Services (ACCHSs)</a:t>
            </a:r>
            <a:endParaRPr lang="en-US" altLang="en-US" sz="4000" b="1" dirty="0">
              <a:latin typeface="Calibri" panose="020F0502020204030204" pitchFamily="34" charset="0"/>
            </a:endParaRPr>
          </a:p>
        </p:txBody>
      </p:sp>
      <p:sp>
        <p:nvSpPr>
          <p:cNvPr id="49156" name="Content Placeholder 5"/>
          <p:cNvSpPr>
            <a:spLocks noGrp="1"/>
          </p:cNvSpPr>
          <p:nvPr>
            <p:ph idx="1"/>
          </p:nvPr>
        </p:nvSpPr>
        <p:spPr>
          <a:xfrm>
            <a:off x="457200" y="1195388"/>
            <a:ext cx="8229600" cy="3246437"/>
          </a:xfrm>
        </p:spPr>
        <p:txBody>
          <a:bodyPr/>
          <a:lstStyle/>
          <a:p>
            <a:pPr marL="0" indent="0" algn="ctr">
              <a:lnSpc>
                <a:spcPct val="150000"/>
              </a:lnSpc>
              <a:buFont typeface="Arial" panose="020B0604020202020204" pitchFamily="34" charset="0"/>
              <a:buNone/>
            </a:pPr>
            <a:r>
              <a:rPr lang="en-AU" altLang="en-US" sz="2800" dirty="0">
                <a:latin typeface="Calibri" panose="020F0502020204030204" pitchFamily="34" charset="0"/>
              </a:rPr>
              <a:t>ACCHSs are one type of primary health care model</a:t>
            </a:r>
          </a:p>
          <a:p>
            <a:pPr lvl="1"/>
            <a:r>
              <a:rPr lang="en-AU" altLang="en-US" sz="2000" dirty="0">
                <a:latin typeface="Calibri" panose="020F0502020204030204" pitchFamily="34" charset="0"/>
              </a:rPr>
              <a:t>An incorporated Aboriginal organisation</a:t>
            </a:r>
            <a:endParaRPr lang="en-US" altLang="en-US" sz="2000" dirty="0">
              <a:latin typeface="Calibri" panose="020F0502020204030204" pitchFamily="34" charset="0"/>
            </a:endParaRPr>
          </a:p>
          <a:p>
            <a:pPr lvl="1"/>
            <a:r>
              <a:rPr lang="en-AU" altLang="en-US" sz="2000" dirty="0">
                <a:latin typeface="Calibri" panose="020F0502020204030204" pitchFamily="34" charset="0"/>
              </a:rPr>
              <a:t>Initiated by a local Aboriginal community</a:t>
            </a:r>
            <a:endParaRPr lang="en-US" altLang="en-US" sz="2000" dirty="0">
              <a:latin typeface="Calibri" panose="020F0502020204030204" pitchFamily="34" charset="0"/>
            </a:endParaRPr>
          </a:p>
          <a:p>
            <a:pPr lvl="1"/>
            <a:r>
              <a:rPr lang="en-AU" altLang="en-US" sz="2000" dirty="0">
                <a:latin typeface="Calibri" panose="020F0502020204030204" pitchFamily="34" charset="0"/>
              </a:rPr>
              <a:t>Based in a local Aboriginal community</a:t>
            </a:r>
            <a:endParaRPr lang="en-US" altLang="en-US" sz="2000" dirty="0">
              <a:latin typeface="Calibri" panose="020F0502020204030204" pitchFamily="34" charset="0"/>
            </a:endParaRPr>
          </a:p>
          <a:p>
            <a:pPr lvl="1"/>
            <a:r>
              <a:rPr lang="en-AU" altLang="en-US" sz="2000" dirty="0">
                <a:latin typeface="Calibri" panose="020F0502020204030204" pitchFamily="34" charset="0"/>
              </a:rPr>
              <a:t>Governed by an Aboriginal body which is elected by the local Aboriginal community</a:t>
            </a:r>
            <a:endParaRPr lang="en-US" altLang="en-US" sz="2000" dirty="0">
              <a:latin typeface="Calibri" panose="020F0502020204030204" pitchFamily="34" charset="0"/>
            </a:endParaRPr>
          </a:p>
          <a:p>
            <a:pPr lvl="1"/>
            <a:r>
              <a:rPr lang="en-AU" altLang="en-US" sz="2000" dirty="0">
                <a:latin typeface="Calibri" panose="020F0502020204030204" pitchFamily="34" charset="0"/>
              </a:rPr>
              <a:t>Delivering a holistic and culturally appropriate health service to the community which controls it. (NACCHO 2014)</a:t>
            </a:r>
            <a:endParaRPr lang="en-US" altLang="en-US" sz="2000" dirty="0">
              <a:latin typeface="Calibri" panose="020F0502020204030204" pitchFamily="34" charset="0"/>
            </a:endParaRPr>
          </a:p>
          <a:p>
            <a:pPr marL="0" indent="0">
              <a:lnSpc>
                <a:spcPct val="150000"/>
              </a:lnSpc>
              <a:buFont typeface="Arial" panose="020B0604020202020204" pitchFamily="34" charset="0"/>
              <a:buNone/>
            </a:pPr>
            <a:endParaRPr lang="en-US" altLang="en-US" sz="2800" dirty="0">
              <a:latin typeface="Calibri" panose="020F050202020403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itle 3"/>
          <p:cNvSpPr>
            <a:spLocks noGrp="1"/>
          </p:cNvSpPr>
          <p:nvPr>
            <p:ph type="title"/>
          </p:nvPr>
        </p:nvSpPr>
        <p:spPr/>
        <p:txBody>
          <a:bodyPr/>
          <a:lstStyle/>
          <a:p>
            <a:r>
              <a:rPr lang="en-AU" altLang="en-US" sz="3600" b="1" dirty="0">
                <a:latin typeface="Calibri" panose="020F0502020204030204" pitchFamily="34" charset="0"/>
              </a:rPr>
              <a:t>Aboriginal Community Controlled Health Services</a:t>
            </a:r>
            <a:endParaRPr lang="en-US" altLang="en-US" sz="4000" b="1" dirty="0">
              <a:latin typeface="Calibri" panose="020F0502020204030204" pitchFamily="34" charset="0"/>
            </a:endParaRPr>
          </a:p>
        </p:txBody>
      </p:sp>
      <p:sp>
        <p:nvSpPr>
          <p:cNvPr id="38916" name="Content Placeholder 5"/>
          <p:cNvSpPr>
            <a:spLocks noGrp="1"/>
          </p:cNvSpPr>
          <p:nvPr>
            <p:ph idx="1"/>
          </p:nvPr>
        </p:nvSpPr>
        <p:spPr>
          <a:xfrm>
            <a:off x="457200" y="1195388"/>
            <a:ext cx="8229600" cy="3246437"/>
          </a:xfrm>
        </p:spPr>
        <p:txBody>
          <a:bodyPr/>
          <a:lstStyle/>
          <a:p>
            <a:pPr>
              <a:defRPr/>
            </a:pPr>
            <a:r>
              <a:rPr lang="en-AU" sz="2400" dirty="0">
                <a:latin typeface="Calibri" panose="020F0502020204030204" pitchFamily="34" charset="0"/>
              </a:rPr>
              <a:t>In 2015, there were over 150 ACCHSs across the country. </a:t>
            </a:r>
          </a:p>
          <a:p>
            <a:pPr>
              <a:defRPr/>
            </a:pPr>
            <a:r>
              <a:rPr lang="en-AU" sz="2400" dirty="0">
                <a:latin typeface="Calibri" panose="020F0502020204030204" pitchFamily="34" charset="0"/>
              </a:rPr>
              <a:t>The ACCHS sector comprises local, and in some areas regional, organisations and is supported by state/territory peak bodies and NACCHO, which are very active in sector and service development and advocacy. </a:t>
            </a:r>
          </a:p>
          <a:p>
            <a:pPr>
              <a:defRPr/>
            </a:pPr>
            <a:r>
              <a:rPr lang="en-AU" sz="2400" dirty="0">
                <a:latin typeface="Calibri" panose="020F0502020204030204" pitchFamily="34" charset="0"/>
              </a:rPr>
              <a:t>ACCHSs provide services to an estimated 51% (2011–12) of the Aboriginal and Torres Strait Islander population.</a:t>
            </a:r>
          </a:p>
          <a:p>
            <a:pPr marL="0" indent="0" algn="r">
              <a:buFont typeface="Arial" panose="020B0604020202020204" pitchFamily="34" charset="0"/>
              <a:buNone/>
              <a:defRPr/>
            </a:pPr>
            <a:r>
              <a:rPr lang="en-AU" sz="2400" dirty="0">
                <a:latin typeface="Calibri" panose="020F0502020204030204" pitchFamily="34" charset="0"/>
              </a:rPr>
              <a:t>(NACCHO 2014) </a:t>
            </a:r>
            <a:endParaRPr lang="en-US" sz="2400" dirty="0">
              <a:latin typeface="Calibri" panose="020F0502020204030204" pitchFamily="34" charset="0"/>
            </a:endParaRPr>
          </a:p>
          <a:p>
            <a:pPr marL="0" indent="0">
              <a:lnSpc>
                <a:spcPct val="150000"/>
              </a:lnSpc>
              <a:buFont typeface="Arial" panose="020B0604020202020204" pitchFamily="34" charset="0"/>
              <a:buNone/>
              <a:defRPr/>
            </a:pPr>
            <a:endParaRPr lang="en-US" altLang="en-US" sz="2800" dirty="0">
              <a:latin typeface="Calibri" panose="020F050202020403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descr="Powerpoint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itle 3"/>
          <p:cNvSpPr>
            <a:spLocks noGrp="1"/>
          </p:cNvSpPr>
          <p:nvPr>
            <p:ph type="title"/>
          </p:nvPr>
        </p:nvSpPr>
        <p:spPr/>
        <p:txBody>
          <a:bodyPr/>
          <a:lstStyle/>
          <a:p>
            <a:r>
              <a:rPr lang="en-AU" altLang="en-US" sz="4000" b="1" dirty="0">
                <a:latin typeface="Calibri" panose="020F0502020204030204" pitchFamily="34" charset="0"/>
              </a:rPr>
              <a:t>Learning activity</a:t>
            </a:r>
            <a:endParaRPr lang="en-US" altLang="en-US" b="1" dirty="0">
              <a:latin typeface="Calibri" panose="020F0502020204030204" pitchFamily="34" charset="0"/>
            </a:endParaRPr>
          </a:p>
        </p:txBody>
      </p:sp>
      <p:pic>
        <p:nvPicPr>
          <p:cNvPr id="5" name="P1tiYB5EWE8"/>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1519416" y="1045463"/>
            <a:ext cx="6294439" cy="35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951631" y="4804945"/>
            <a:ext cx="2236510" cy="246221"/>
          </a:xfrm>
          <a:prstGeom prst="rect">
            <a:avLst/>
          </a:prstGeom>
        </p:spPr>
        <p:txBody>
          <a:bodyPr wrap="none">
            <a:spAutoFit/>
          </a:bodyPr>
          <a:lstStyle/>
          <a:p>
            <a:r>
              <a:rPr lang="en-US" altLang="en-US" sz="1000" b="1" dirty="0">
                <a:solidFill>
                  <a:schemeClr val="bg1"/>
                </a:solidFill>
              </a:rPr>
              <a:t>Source: </a:t>
            </a:r>
            <a:r>
              <a:rPr lang="en-US" altLang="en-US" sz="1000" dirty="0">
                <a:solidFill>
                  <a:schemeClr val="bg1"/>
                </a:solidFill>
              </a:rPr>
              <a:t>https://youtu.be/P1tiYB5EWE8</a:t>
            </a:r>
            <a:endParaRPr lang="en-AU" sz="1000" dirty="0">
              <a:solidFill>
                <a:schemeClr val="bg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itle 4"/>
          <p:cNvSpPr>
            <a:spLocks noGrp="1"/>
          </p:cNvSpPr>
          <p:nvPr>
            <p:ph type="title"/>
          </p:nvPr>
        </p:nvSpPr>
        <p:spPr/>
        <p:txBody>
          <a:bodyPr/>
          <a:lstStyle/>
          <a:p>
            <a:r>
              <a:rPr lang="en-AU" altLang="en-US" sz="4000" b="1" dirty="0">
                <a:latin typeface="Calibri" panose="020F0502020204030204" pitchFamily="34" charset="0"/>
              </a:rPr>
              <a:t>PHC as system and processes</a:t>
            </a:r>
            <a:endParaRPr lang="en-US" altLang="en-US" b="1" dirty="0">
              <a:latin typeface="Calibri" panose="020F0502020204030204" pitchFamily="34" charset="0"/>
            </a:endParaRPr>
          </a:p>
        </p:txBody>
      </p:sp>
      <p:sp>
        <p:nvSpPr>
          <p:cNvPr id="55300" name="Content Placeholder 5"/>
          <p:cNvSpPr>
            <a:spLocks noGrp="1"/>
          </p:cNvSpPr>
          <p:nvPr>
            <p:ph idx="1"/>
          </p:nvPr>
        </p:nvSpPr>
        <p:spPr>
          <a:xfrm>
            <a:off x="609600" y="1063625"/>
            <a:ext cx="8229600" cy="3538538"/>
          </a:xfrm>
        </p:spPr>
        <p:txBody>
          <a:bodyPr/>
          <a:lstStyle/>
          <a:p>
            <a:r>
              <a:rPr lang="en-AU" altLang="en-US" sz="2400" dirty="0">
                <a:latin typeface="Calibri" panose="020F0502020204030204" pitchFamily="34" charset="0"/>
              </a:rPr>
              <a:t>The first level of contact individuals, families and communities have with the health care system</a:t>
            </a:r>
            <a:endParaRPr lang="en-US" altLang="en-US" sz="2400" dirty="0">
              <a:latin typeface="Calibri" panose="020F0502020204030204" pitchFamily="34" charset="0"/>
            </a:endParaRPr>
          </a:p>
          <a:p>
            <a:r>
              <a:rPr lang="en-AU" altLang="en-US" sz="2400" dirty="0">
                <a:latin typeface="Calibri" panose="020F0502020204030204" pitchFamily="34" charset="0"/>
              </a:rPr>
              <a:t>A type of model or sector that has different governance, funding, administrative and workforce arrangements such the ACCHS sector, general practices and state and territory government funded clinics</a:t>
            </a:r>
            <a:endParaRPr lang="en-US" altLang="en-US" sz="2400" dirty="0">
              <a:latin typeface="Calibri" panose="020F0502020204030204" pitchFamily="34" charset="0"/>
            </a:endParaRPr>
          </a:p>
          <a:p>
            <a:r>
              <a:rPr lang="en-AU" altLang="en-US" sz="2400" dirty="0">
                <a:latin typeface="Calibri" panose="020F0502020204030204" pitchFamily="34" charset="0"/>
              </a:rPr>
              <a:t>The type of services and programs offered and delivered, for example, comprehensive primary health care. </a:t>
            </a:r>
            <a:endParaRPr lang="en-US" altLang="en-US" sz="2400" dirty="0">
              <a:latin typeface="Calibri" panose="020F050202020403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itle 4"/>
          <p:cNvSpPr>
            <a:spLocks noGrp="1"/>
          </p:cNvSpPr>
          <p:nvPr>
            <p:ph type="title"/>
          </p:nvPr>
        </p:nvSpPr>
        <p:spPr/>
        <p:txBody>
          <a:bodyPr/>
          <a:lstStyle/>
          <a:p>
            <a:r>
              <a:rPr lang="en-AU" altLang="en-US" sz="4000" b="1" dirty="0">
                <a:latin typeface="Calibri" panose="020F0502020204030204" pitchFamily="34" charset="0"/>
              </a:rPr>
              <a:t>Primary health care (PHC)</a:t>
            </a:r>
            <a:endParaRPr lang="en-US" altLang="en-US" b="1" dirty="0">
              <a:latin typeface="Calibri" panose="020F0502020204030204" pitchFamily="34" charset="0"/>
            </a:endParaRPr>
          </a:p>
        </p:txBody>
      </p:sp>
      <p:sp>
        <p:nvSpPr>
          <p:cNvPr id="57348" name="Content Placeholder 5"/>
          <p:cNvSpPr>
            <a:spLocks noGrp="1"/>
          </p:cNvSpPr>
          <p:nvPr>
            <p:ph idx="1"/>
          </p:nvPr>
        </p:nvSpPr>
        <p:spPr>
          <a:xfrm>
            <a:off x="609600" y="1163638"/>
            <a:ext cx="8229600" cy="3438525"/>
          </a:xfrm>
        </p:spPr>
        <p:txBody>
          <a:bodyPr/>
          <a:lstStyle/>
          <a:p>
            <a:pPr marL="0" indent="0">
              <a:buFont typeface="Arial" panose="020B0604020202020204" pitchFamily="34" charset="0"/>
              <a:buNone/>
            </a:pPr>
            <a:r>
              <a:rPr lang="en-AU" altLang="en-US" dirty="0">
                <a:latin typeface="Calibri" panose="020F0502020204030204" pitchFamily="34" charset="0"/>
              </a:rPr>
              <a:t>Services, clinics or practices can also be described as</a:t>
            </a:r>
          </a:p>
          <a:p>
            <a:pPr marL="0" indent="0" algn="ctr">
              <a:lnSpc>
                <a:spcPct val="150000"/>
              </a:lnSpc>
              <a:buFont typeface="Arial" panose="020B0604020202020204" pitchFamily="34" charset="0"/>
              <a:buNone/>
            </a:pPr>
            <a:r>
              <a:rPr lang="en-AU" altLang="en-US" b="1" dirty="0">
                <a:latin typeface="Calibri" panose="020F0502020204030204" pitchFamily="34" charset="0"/>
              </a:rPr>
              <a:t>system and processes</a:t>
            </a:r>
            <a:endParaRPr lang="en-US" altLang="en-US" b="1" dirty="0">
              <a:latin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457200" y="395207"/>
            <a:ext cx="8229600" cy="4184542"/>
          </a:xfrm>
        </p:spPr>
        <p:txBody>
          <a:bodyPr/>
          <a:lstStyle/>
          <a:p>
            <a:pPr marL="0" indent="0">
              <a:spcBef>
                <a:spcPts val="0"/>
              </a:spcBef>
              <a:spcAft>
                <a:spcPts val="1200"/>
              </a:spcAft>
              <a:buNone/>
              <a:defRPr/>
            </a:pPr>
            <a:r>
              <a:rPr lang="en-AU" altLang="en-US" sz="2800" dirty="0">
                <a:latin typeface="Calibri" panose="020F0502020204030204" pitchFamily="34" charset="0"/>
              </a:rPr>
              <a:t>The learning manuals and PowerPoint presentations are designed to be </a:t>
            </a:r>
            <a:r>
              <a:rPr lang="en-AU" altLang="en-US" sz="2800" b="1" u="sng" dirty="0">
                <a:latin typeface="Calibri" panose="020F0502020204030204" pitchFamily="34" charset="0"/>
              </a:rPr>
              <a:t>tailored or customised </a:t>
            </a:r>
            <a:r>
              <a:rPr lang="en-AU" altLang="en-US" sz="2800" dirty="0">
                <a:latin typeface="Calibri" panose="020F0502020204030204" pitchFamily="34" charset="0"/>
              </a:rPr>
              <a:t>to your workplace. As such, you may </a:t>
            </a:r>
            <a:r>
              <a:rPr lang="en-AU" altLang="en-US" sz="2800" b="1" u="sng" dirty="0">
                <a:latin typeface="Calibri" panose="020F0502020204030204" pitchFamily="34" charset="0"/>
              </a:rPr>
              <a:t>replace </a:t>
            </a:r>
            <a:r>
              <a:rPr lang="en-AU" altLang="en-US" sz="2800" dirty="0">
                <a:latin typeface="Calibri" panose="020F0502020204030204" pitchFamily="34" charset="0"/>
              </a:rPr>
              <a:t>videos, images, words and so on. You may </a:t>
            </a:r>
            <a:r>
              <a:rPr lang="en-AU" altLang="en-US" sz="2800" b="1" u="sng" dirty="0">
                <a:latin typeface="Calibri" panose="020F0502020204030204" pitchFamily="34" charset="0"/>
              </a:rPr>
              <a:t>add examples </a:t>
            </a:r>
            <a:r>
              <a:rPr lang="en-AU" altLang="en-US" sz="2800" dirty="0">
                <a:latin typeface="Calibri" panose="020F0502020204030204" pitchFamily="34" charset="0"/>
              </a:rPr>
              <a:t>that are reflective of your organisation, situation, and process. </a:t>
            </a:r>
          </a:p>
        </p:txBody>
      </p:sp>
    </p:spTree>
    <p:extLst>
      <p:ext uri="{BB962C8B-B14F-4D97-AF65-F5344CB8AC3E}">
        <p14:creationId xmlns:p14="http://schemas.microsoft.com/office/powerpoint/2010/main" val="1811684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descr="Powerpoint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itle 4"/>
          <p:cNvSpPr>
            <a:spLocks noGrp="1"/>
          </p:cNvSpPr>
          <p:nvPr>
            <p:ph type="title"/>
          </p:nvPr>
        </p:nvSpPr>
        <p:spPr/>
        <p:txBody>
          <a:bodyPr/>
          <a:lstStyle/>
          <a:p>
            <a:r>
              <a:rPr lang="en-AU" altLang="en-US" sz="4000" b="1" dirty="0">
                <a:latin typeface="Calibri" panose="020F0502020204030204" pitchFamily="34" charset="0"/>
              </a:rPr>
              <a:t>Systems</a:t>
            </a:r>
            <a:endParaRPr lang="en-US" altLang="en-US" b="1" dirty="0">
              <a:latin typeface="Calibri" panose="020F0502020204030204" pitchFamily="34" charset="0"/>
            </a:endParaRPr>
          </a:p>
        </p:txBody>
      </p:sp>
      <p:pic>
        <p:nvPicPr>
          <p:cNvPr id="3" name="auSo1MyWf8g"/>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2076307" y="948712"/>
            <a:ext cx="4922634" cy="369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299341" y="4802425"/>
            <a:ext cx="2295821" cy="246221"/>
          </a:xfrm>
          <a:prstGeom prst="rect">
            <a:avLst/>
          </a:prstGeom>
        </p:spPr>
        <p:txBody>
          <a:bodyPr wrap="none">
            <a:spAutoFit/>
          </a:bodyPr>
          <a:lstStyle/>
          <a:p>
            <a:r>
              <a:rPr lang="en-AU" altLang="en-US" sz="1000" b="1" dirty="0">
                <a:solidFill>
                  <a:schemeClr val="bg1"/>
                </a:solidFill>
              </a:rPr>
              <a:t>Source: </a:t>
            </a:r>
            <a:r>
              <a:rPr lang="en-AU" altLang="en-US" sz="1000" dirty="0">
                <a:solidFill>
                  <a:schemeClr val="bg1"/>
                </a:solidFill>
              </a:rPr>
              <a:t>https://youtu.be/auSo1MyWf8g</a:t>
            </a:r>
            <a:endParaRPr lang="en-AU" sz="1000" dirty="0">
              <a:solidFill>
                <a:schemeClr val="bg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itle 1"/>
          <p:cNvSpPr>
            <a:spLocks noGrp="1"/>
          </p:cNvSpPr>
          <p:nvPr>
            <p:ph type="title"/>
          </p:nvPr>
        </p:nvSpPr>
        <p:spPr>
          <a:xfrm>
            <a:off x="457200" y="204788"/>
            <a:ext cx="8315325" cy="871537"/>
          </a:xfrm>
        </p:spPr>
        <p:txBody>
          <a:bodyPr/>
          <a:lstStyle/>
          <a:p>
            <a:pPr algn="ctr"/>
            <a:r>
              <a:rPr lang="en-AU" altLang="en-US" sz="4000" dirty="0">
                <a:latin typeface="Calibri" panose="020F0502020204030204" pitchFamily="34" charset="0"/>
              </a:rPr>
              <a:t>PHC service as a system</a:t>
            </a:r>
            <a:endParaRPr lang="en-US" altLang="en-US" dirty="0">
              <a:latin typeface="Calibri" panose="020F0502020204030204" pitchFamily="34" charset="0"/>
            </a:endParaRPr>
          </a:p>
        </p:txBody>
      </p:sp>
      <p:sp>
        <p:nvSpPr>
          <p:cNvPr id="4" name="Content Placeholder 3"/>
          <p:cNvSpPr>
            <a:spLocks noGrp="1"/>
          </p:cNvSpPr>
          <p:nvPr>
            <p:ph idx="1"/>
          </p:nvPr>
        </p:nvSpPr>
        <p:spPr>
          <a:xfrm>
            <a:off x="3908425" y="1076325"/>
            <a:ext cx="5033963" cy="3517900"/>
          </a:xfrm>
        </p:spPr>
        <p:txBody>
          <a:bodyPr/>
          <a:lstStyle/>
          <a:p>
            <a:pPr marL="0" indent="0">
              <a:buFont typeface="Arial" panose="020B0604020202020204" pitchFamily="34" charset="0"/>
              <a:buNone/>
              <a:defRPr/>
            </a:pPr>
            <a:r>
              <a:rPr lang="en-AU" sz="2000" dirty="0">
                <a:latin typeface="Calibri" panose="020F0502020204030204" pitchFamily="34" charset="0"/>
              </a:rPr>
              <a:t>Components include: </a:t>
            </a:r>
          </a:p>
          <a:p>
            <a:pPr>
              <a:defRPr/>
            </a:pPr>
            <a:r>
              <a:rPr lang="en-AU" sz="2000" dirty="0">
                <a:latin typeface="Calibri" panose="020F0502020204030204" pitchFamily="34" charset="0"/>
              </a:rPr>
              <a:t>People (e.g. human resources)</a:t>
            </a:r>
          </a:p>
          <a:p>
            <a:pPr>
              <a:defRPr/>
            </a:pPr>
            <a:r>
              <a:rPr lang="en-AU" sz="2000" dirty="0">
                <a:latin typeface="Calibri" panose="020F0502020204030204" pitchFamily="34" charset="0"/>
              </a:rPr>
              <a:t>Money (e.g. financial systems)</a:t>
            </a:r>
          </a:p>
          <a:p>
            <a:pPr>
              <a:defRPr/>
            </a:pPr>
            <a:r>
              <a:rPr lang="en-AU" sz="2000" dirty="0">
                <a:latin typeface="Calibri" panose="020F0502020204030204" pitchFamily="34" charset="0"/>
              </a:rPr>
              <a:t>Buildings and equipment (e.g. infrastructure)</a:t>
            </a:r>
          </a:p>
          <a:p>
            <a:pPr>
              <a:defRPr/>
            </a:pPr>
            <a:r>
              <a:rPr lang="en-AU" sz="2000" dirty="0">
                <a:latin typeface="Calibri" panose="020F0502020204030204" pitchFamily="34" charset="0"/>
              </a:rPr>
              <a:t>Computers and software (e.g. technology systems) and so on.</a:t>
            </a:r>
          </a:p>
          <a:p>
            <a:pPr marL="0" indent="0">
              <a:buFont typeface="Arial" panose="020B0604020202020204" pitchFamily="34" charset="0"/>
              <a:buNone/>
              <a:defRPr/>
            </a:pPr>
            <a:endParaRPr lang="en-AU" sz="2000" dirty="0">
              <a:latin typeface="Calibri" panose="020F0502020204030204" pitchFamily="34" charset="0"/>
            </a:endParaRPr>
          </a:p>
          <a:p>
            <a:pPr marL="0" indent="0" algn="ctr">
              <a:buFont typeface="Arial" panose="020B0604020202020204" pitchFamily="34" charset="0"/>
              <a:buNone/>
              <a:defRPr/>
            </a:pPr>
            <a:r>
              <a:rPr lang="en-AU" sz="2000" b="1" dirty="0">
                <a:latin typeface="Calibri" panose="020F0502020204030204" pitchFamily="34" charset="0"/>
              </a:rPr>
              <a:t>Changes in one part or parts of the system will affect the system as a whole. </a:t>
            </a:r>
            <a:endParaRPr lang="en-US" sz="2000" b="1" dirty="0">
              <a:latin typeface="Calibri" panose="020F0502020204030204" pitchFamily="34" charset="0"/>
            </a:endParaRPr>
          </a:p>
        </p:txBody>
      </p:sp>
      <p:pic>
        <p:nvPicPr>
          <p:cNvPr id="61445" name="Picture 2"/>
          <p:cNvPicPr>
            <a:picLocks noChangeAspect="1"/>
          </p:cNvPicPr>
          <p:nvPr/>
        </p:nvPicPr>
        <p:blipFill>
          <a:blip r:embed="rId4"/>
          <a:stretch>
            <a:fillRect/>
          </a:stretch>
        </p:blipFill>
        <p:spPr bwMode="auto">
          <a:xfrm>
            <a:off x="488950" y="1220012"/>
            <a:ext cx="3213100" cy="3190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Rectangle 5"/>
          <p:cNvSpPr>
            <a:spLocks noChangeArrowheads="1"/>
          </p:cNvSpPr>
          <p:nvPr/>
        </p:nvSpPr>
        <p:spPr bwMode="auto">
          <a:xfrm>
            <a:off x="2902511" y="4811859"/>
            <a:ext cx="66516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Franklin Gothic Book" panose="020B05030201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Franklin Gothic Book" panose="020B05030201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9pPr>
          </a:lstStyle>
          <a:p>
            <a:pPr>
              <a:spcBef>
                <a:spcPct val="0"/>
              </a:spcBef>
              <a:buFontTx/>
              <a:buNone/>
            </a:pPr>
            <a:r>
              <a:rPr lang="en-US" altLang="en-US" sz="1000" b="1" dirty="0">
                <a:solidFill>
                  <a:schemeClr val="bg1"/>
                </a:solidFill>
                <a:latin typeface="Calibri" panose="020F0502020204030204" pitchFamily="34" charset="0"/>
              </a:rPr>
              <a:t>Image source: </a:t>
            </a:r>
            <a:r>
              <a:rPr lang="en-US" altLang="en-US" sz="1000" dirty="0">
                <a:solidFill>
                  <a:schemeClr val="bg1"/>
                </a:solidFill>
                <a:latin typeface="Calibri" panose="020F0502020204030204" pitchFamily="34" charset="0"/>
              </a:rPr>
              <a:t>Clock Gears http://comps.canstockphoto.com/can-stock-photo_csp16241535.jpg</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itle 3"/>
          <p:cNvSpPr>
            <a:spLocks noGrp="1"/>
          </p:cNvSpPr>
          <p:nvPr>
            <p:ph type="title"/>
          </p:nvPr>
        </p:nvSpPr>
        <p:spPr/>
        <p:txBody>
          <a:bodyPr/>
          <a:lstStyle/>
          <a:p>
            <a:r>
              <a:rPr lang="en-AU" altLang="en-US" sz="4000" b="1">
                <a:latin typeface="Calibri" panose="020F0502020204030204" pitchFamily="34" charset="0"/>
              </a:rPr>
              <a:t>CQI and system</a:t>
            </a:r>
            <a:endParaRPr lang="en-US" altLang="en-US" sz="4000" b="1">
              <a:latin typeface="Calibri" panose="020F0502020204030204" pitchFamily="34" charset="0"/>
            </a:endParaRPr>
          </a:p>
        </p:txBody>
      </p:sp>
      <p:sp>
        <p:nvSpPr>
          <p:cNvPr id="63492" name="Content Placeholder 1"/>
          <p:cNvSpPr>
            <a:spLocks noGrp="1"/>
          </p:cNvSpPr>
          <p:nvPr>
            <p:ph idx="1"/>
          </p:nvPr>
        </p:nvSpPr>
        <p:spPr>
          <a:xfrm>
            <a:off x="125413" y="955675"/>
            <a:ext cx="4994275" cy="3625850"/>
          </a:xfrm>
        </p:spPr>
        <p:txBody>
          <a:bodyPr/>
          <a:lstStyle/>
          <a:p>
            <a:pPr eaLnBrk="1" hangingPunct="1">
              <a:spcBef>
                <a:spcPct val="0"/>
              </a:spcBef>
              <a:spcAft>
                <a:spcPts val="1200"/>
              </a:spcAft>
            </a:pPr>
            <a:r>
              <a:rPr lang="en-AU" altLang="en-US" sz="2400" dirty="0">
                <a:latin typeface="Calibri" panose="020F0502020204030204" pitchFamily="34" charset="0"/>
              </a:rPr>
              <a:t>CQI views the service, practice or clinic, as a </a:t>
            </a:r>
            <a:r>
              <a:rPr lang="en-AU" altLang="en-US" sz="2400" b="1" u="sng" dirty="0">
                <a:latin typeface="Calibri" panose="020F0502020204030204" pitchFamily="34" charset="0"/>
              </a:rPr>
              <a:t>system</a:t>
            </a:r>
            <a:r>
              <a:rPr lang="en-AU" altLang="en-US" sz="2400" dirty="0">
                <a:latin typeface="Calibri" panose="020F0502020204030204" pitchFamily="34" charset="0"/>
              </a:rPr>
              <a:t> made up of </a:t>
            </a:r>
            <a:r>
              <a:rPr lang="en-AU" altLang="en-US" sz="2400" b="1" u="sng" dirty="0">
                <a:latin typeface="Calibri" panose="020F0502020204030204" pitchFamily="34" charset="0"/>
              </a:rPr>
              <a:t>interconnecting parts</a:t>
            </a:r>
          </a:p>
          <a:p>
            <a:pPr eaLnBrk="1" hangingPunct="1">
              <a:spcBef>
                <a:spcPct val="0"/>
              </a:spcBef>
              <a:spcAft>
                <a:spcPts val="1200"/>
              </a:spcAft>
            </a:pPr>
            <a:r>
              <a:rPr lang="en-AU" altLang="en-US" sz="2400" dirty="0">
                <a:latin typeface="Calibri" panose="020F0502020204030204" pitchFamily="34" charset="0"/>
              </a:rPr>
              <a:t>A change to one part of the organisation will affect the organisation as a whole.</a:t>
            </a:r>
          </a:p>
        </p:txBody>
      </p:sp>
      <p:pic>
        <p:nvPicPr>
          <p:cNvPr id="63493" name="Picture 6"/>
          <p:cNvPicPr>
            <a:picLocks noChangeAspect="1" noChangeArrowheads="1"/>
          </p:cNvPicPr>
          <p:nvPr/>
        </p:nvPicPr>
        <p:blipFill>
          <a:blip r:embed="rId4"/>
          <a:stretch>
            <a:fillRect/>
          </a:stretch>
        </p:blipFill>
        <p:spPr bwMode="auto">
          <a:xfrm>
            <a:off x="4663295" y="1539875"/>
            <a:ext cx="4384647"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Rectangle 1"/>
          <p:cNvSpPr>
            <a:spLocks noChangeArrowheads="1"/>
          </p:cNvSpPr>
          <p:nvPr/>
        </p:nvSpPr>
        <p:spPr bwMode="auto">
          <a:xfrm>
            <a:off x="4437529" y="4810682"/>
            <a:ext cx="438420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Franklin Gothic Book" panose="020B05030201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Franklin Gothic Book" panose="020B05030201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9pPr>
          </a:lstStyle>
          <a:p>
            <a:pPr>
              <a:spcBef>
                <a:spcPct val="0"/>
              </a:spcBef>
              <a:buFontTx/>
              <a:buNone/>
            </a:pPr>
            <a:r>
              <a:rPr lang="en-US" altLang="en-US" sz="1000" b="1" dirty="0">
                <a:solidFill>
                  <a:schemeClr val="bg1"/>
                </a:solidFill>
                <a:latin typeface="Calibri" panose="020F0502020204030204" pitchFamily="34" charset="0"/>
              </a:rPr>
              <a:t>Image source: </a:t>
            </a:r>
            <a:r>
              <a:rPr lang="en-US" altLang="en-US" sz="1000" dirty="0">
                <a:solidFill>
                  <a:schemeClr val="bg1"/>
                </a:solidFill>
                <a:latin typeface="Calibri" panose="020F0502020204030204" pitchFamily="34" charset="0"/>
              </a:rPr>
              <a:t>http://cdn.grid.fotosearch.com/CSP/CSP991/k12244274.jpg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itle 3"/>
          <p:cNvSpPr>
            <a:spLocks noGrp="1"/>
          </p:cNvSpPr>
          <p:nvPr>
            <p:ph type="title"/>
          </p:nvPr>
        </p:nvSpPr>
        <p:spPr/>
        <p:txBody>
          <a:bodyPr/>
          <a:lstStyle/>
          <a:p>
            <a:r>
              <a:rPr lang="en-AU" altLang="en-US" sz="4000"/>
              <a:t>PHC service as processes</a:t>
            </a:r>
            <a:endParaRPr lang="en-US" altLang="en-US"/>
          </a:p>
        </p:txBody>
      </p:sp>
      <p:pic>
        <p:nvPicPr>
          <p:cNvPr id="6554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68517" y="1063625"/>
            <a:ext cx="3652909" cy="362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descr="Powerpoint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itle 3"/>
          <p:cNvSpPr>
            <a:spLocks noGrp="1"/>
          </p:cNvSpPr>
          <p:nvPr>
            <p:ph type="title"/>
          </p:nvPr>
        </p:nvSpPr>
        <p:spPr/>
        <p:txBody>
          <a:bodyPr/>
          <a:lstStyle/>
          <a:p>
            <a:r>
              <a:rPr lang="en-AU" altLang="en-US" sz="4000" b="1" dirty="0">
                <a:latin typeface="Calibri" panose="020F0502020204030204" pitchFamily="34" charset="0"/>
              </a:rPr>
              <a:t>PHC</a:t>
            </a:r>
            <a:endParaRPr lang="en-US" altLang="en-US" b="1" dirty="0">
              <a:latin typeface="Calibri" panose="020F0502020204030204" pitchFamily="34" charset="0"/>
            </a:endParaRPr>
          </a:p>
        </p:txBody>
      </p:sp>
      <p:pic>
        <p:nvPicPr>
          <p:cNvPr id="2" name="Oqnmg2qKhDo"/>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2171700" y="942974"/>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127615" y="4812798"/>
            <a:ext cx="2326278" cy="246221"/>
          </a:xfrm>
          <a:prstGeom prst="rect">
            <a:avLst/>
          </a:prstGeom>
        </p:spPr>
        <p:txBody>
          <a:bodyPr wrap="none">
            <a:spAutoFit/>
          </a:bodyPr>
          <a:lstStyle/>
          <a:p>
            <a:r>
              <a:rPr lang="en-AU" altLang="en-US" sz="1000" b="1" dirty="0">
                <a:solidFill>
                  <a:schemeClr val="bg1"/>
                </a:solidFill>
              </a:rPr>
              <a:t>Source: </a:t>
            </a:r>
            <a:r>
              <a:rPr lang="en-AU" altLang="en-US" sz="1000" dirty="0">
                <a:solidFill>
                  <a:schemeClr val="bg1"/>
                </a:solidFill>
              </a:rPr>
              <a:t>https://youtu.be/Oqnmg2qKhDo</a:t>
            </a:r>
            <a:endParaRPr lang="en-AU" sz="1000" dirty="0">
              <a:solidFill>
                <a:schemeClr val="bg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itle 3"/>
          <p:cNvSpPr>
            <a:spLocks noGrp="1"/>
          </p:cNvSpPr>
          <p:nvPr>
            <p:ph type="title"/>
          </p:nvPr>
        </p:nvSpPr>
        <p:spPr>
          <a:xfrm>
            <a:off x="223838" y="206375"/>
            <a:ext cx="8747125" cy="857250"/>
          </a:xfrm>
        </p:spPr>
        <p:txBody>
          <a:bodyPr/>
          <a:lstStyle/>
          <a:p>
            <a:r>
              <a:rPr lang="en-AU" altLang="en-US" sz="3600" b="1" dirty="0">
                <a:latin typeface="Calibri" panose="020F0502020204030204" pitchFamily="34" charset="0"/>
              </a:rPr>
              <a:t>Client and community involvement in CQI</a:t>
            </a:r>
            <a:endParaRPr lang="en-US" altLang="en-US" sz="4000" b="1" dirty="0">
              <a:latin typeface="Calibri" panose="020F0502020204030204" pitchFamily="34" charset="0"/>
            </a:endParaRPr>
          </a:p>
        </p:txBody>
      </p:sp>
      <p:sp>
        <p:nvSpPr>
          <p:cNvPr id="69636" name="Content Placeholder 2"/>
          <p:cNvSpPr>
            <a:spLocks noGrp="1"/>
          </p:cNvSpPr>
          <p:nvPr>
            <p:ph idx="1"/>
          </p:nvPr>
        </p:nvSpPr>
        <p:spPr>
          <a:xfrm>
            <a:off x="322263" y="1063625"/>
            <a:ext cx="8648700" cy="3524250"/>
          </a:xfrm>
        </p:spPr>
        <p:txBody>
          <a:bodyPr/>
          <a:lstStyle/>
          <a:p>
            <a:pPr>
              <a:spcBef>
                <a:spcPts val="0"/>
              </a:spcBef>
              <a:spcAft>
                <a:spcPts val="600"/>
              </a:spcAft>
            </a:pPr>
            <a:r>
              <a:rPr lang="en-AU" altLang="en-US" sz="2400" dirty="0">
                <a:latin typeface="Calibri" panose="020F0502020204030204" pitchFamily="34" charset="0"/>
              </a:rPr>
              <a:t>Are at the centre of the health system</a:t>
            </a:r>
          </a:p>
          <a:p>
            <a:pPr>
              <a:spcBef>
                <a:spcPts val="0"/>
              </a:spcBef>
              <a:spcAft>
                <a:spcPts val="600"/>
              </a:spcAft>
            </a:pPr>
            <a:r>
              <a:rPr lang="en-AU" altLang="en-US" sz="2400" dirty="0">
                <a:latin typeface="Calibri" panose="020F0502020204030204" pitchFamily="34" charset="0"/>
              </a:rPr>
              <a:t>There decisions and actions are a vital component for ensuring that society achieves good health outcomes and safe and high-quality health care </a:t>
            </a:r>
            <a:r>
              <a:rPr lang="en-AU" altLang="en-US" sz="1800" dirty="0">
                <a:latin typeface="Calibri" panose="020F0502020204030204" pitchFamily="34" charset="0"/>
              </a:rPr>
              <a:t>(National Health and Hospitals Reform Commission 2009)</a:t>
            </a:r>
            <a:endParaRPr lang="en-AU" altLang="en-US" sz="2400" dirty="0">
              <a:latin typeface="Calibri" panose="020F0502020204030204" pitchFamily="34" charset="0"/>
            </a:endParaRPr>
          </a:p>
          <a:p>
            <a:pPr lvl="1">
              <a:spcBef>
                <a:spcPts val="0"/>
              </a:spcBef>
              <a:spcAft>
                <a:spcPts val="600"/>
              </a:spcAft>
            </a:pPr>
            <a:r>
              <a:rPr lang="en-AU" altLang="en-US" sz="2200" dirty="0">
                <a:latin typeface="Calibri" panose="020F0502020204030204" pitchFamily="34" charset="0"/>
              </a:rPr>
              <a:t>Influence by the individuals’ ability to make decisions and have control over their personal life (empowerment)</a:t>
            </a:r>
          </a:p>
          <a:p>
            <a:pPr lvl="1">
              <a:spcBef>
                <a:spcPts val="0"/>
              </a:spcBef>
              <a:spcAft>
                <a:spcPts val="600"/>
              </a:spcAft>
            </a:pPr>
            <a:r>
              <a:rPr lang="en-AU" altLang="en-US" sz="2200" dirty="0">
                <a:latin typeface="Calibri" panose="020F0502020204030204" pitchFamily="34" charset="0"/>
              </a:rPr>
              <a:t>Their own skills, capacities and knowledge; and by the environments in which these actions are taken (health literacy).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Content Placeholder 1"/>
          <p:cNvSpPr>
            <a:spLocks noGrp="1"/>
          </p:cNvSpPr>
          <p:nvPr>
            <p:ph idx="1"/>
          </p:nvPr>
        </p:nvSpPr>
        <p:spPr>
          <a:xfrm>
            <a:off x="563563" y="1884363"/>
            <a:ext cx="8229600" cy="1374775"/>
          </a:xfrm>
        </p:spPr>
        <p:txBody>
          <a:bodyPr anchor="ctr"/>
          <a:lstStyle/>
          <a:p>
            <a:pPr marL="0" indent="0" algn="ctr">
              <a:buFont typeface="Arial" panose="020B0604020202020204" pitchFamily="34" charset="0"/>
              <a:buNone/>
            </a:pPr>
            <a:r>
              <a:rPr lang="en-AU" altLang="en-US">
                <a:latin typeface="Calibri" panose="020F0502020204030204" pitchFamily="34" charset="0"/>
              </a:rPr>
              <a:t>What is good care?</a:t>
            </a:r>
            <a:endParaRPr lang="en-US" altLang="en-US">
              <a:latin typeface="Calibri" panose="020F0502020204030204" pitchFamily="34" charset="0"/>
            </a:endParaRPr>
          </a:p>
        </p:txBody>
      </p:sp>
      <p:sp>
        <p:nvSpPr>
          <p:cNvPr id="6" name="Title 3"/>
          <p:cNvSpPr txBox="1">
            <a:spLocks/>
          </p:cNvSpPr>
          <p:nvPr/>
        </p:nvSpPr>
        <p:spPr bwMode="auto">
          <a:xfrm>
            <a:off x="104775" y="44450"/>
            <a:ext cx="89471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Franklin Gothic Medium" panose="020B0603020102020204"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Franklin Gothic Medium" panose="020B0603020102020204"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Franklin Gothic Medium" panose="020B0603020102020204"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Franklin Gothic Medium" panose="020B0603020102020204" pitchFamily="34" charset="0"/>
                <a:ea typeface="MS PGothic" pitchFamily="34" charset="-128"/>
                <a:cs typeface="MS PGothic"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AU" altLang="en-US" sz="3600" b="1" dirty="0">
                <a:latin typeface="Calibri" panose="020F0502020204030204" pitchFamily="34" charset="0"/>
              </a:rPr>
              <a:t>Client and community involvement in CQI</a:t>
            </a:r>
            <a:endParaRPr lang="en-US" altLang="en-US" sz="4000" b="1" dirty="0">
              <a:latin typeface="Calibri" panose="020F050202020403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itle 3"/>
          <p:cNvSpPr>
            <a:spLocks noGrp="1"/>
          </p:cNvSpPr>
          <p:nvPr>
            <p:ph type="title"/>
          </p:nvPr>
        </p:nvSpPr>
        <p:spPr>
          <a:xfrm>
            <a:off x="104775" y="44450"/>
            <a:ext cx="8947150" cy="857250"/>
          </a:xfrm>
        </p:spPr>
        <p:txBody>
          <a:bodyPr/>
          <a:lstStyle/>
          <a:p>
            <a:r>
              <a:rPr lang="en-AU" altLang="en-US" sz="3600" b="1" dirty="0">
                <a:latin typeface="Calibri" panose="020F0502020204030204" pitchFamily="34" charset="0"/>
              </a:rPr>
              <a:t>Client and community involvement in CQI</a:t>
            </a:r>
            <a:endParaRPr lang="en-US" altLang="en-US" sz="4000" b="1" dirty="0">
              <a:latin typeface="Calibri" panose="020F0502020204030204" pitchFamily="34" charset="0"/>
            </a:endParaRPr>
          </a:p>
        </p:txBody>
      </p:sp>
      <p:sp>
        <p:nvSpPr>
          <p:cNvPr id="73732" name="Content Placeholder 1"/>
          <p:cNvSpPr>
            <a:spLocks noGrp="1"/>
          </p:cNvSpPr>
          <p:nvPr>
            <p:ph idx="1"/>
          </p:nvPr>
        </p:nvSpPr>
        <p:spPr>
          <a:xfrm>
            <a:off x="277813" y="809625"/>
            <a:ext cx="8553450" cy="3784600"/>
          </a:xfrm>
        </p:spPr>
        <p:txBody>
          <a:bodyPr/>
          <a:lstStyle/>
          <a:p>
            <a:r>
              <a:rPr lang="en-AU" altLang="en-US" sz="2400" dirty="0">
                <a:latin typeface="Calibri" panose="020F0502020204030204" pitchFamily="34" charset="0"/>
              </a:rPr>
              <a:t>Associated with improved health outcomes (Bath &amp; </a:t>
            </a:r>
            <a:r>
              <a:rPr lang="en-AU" altLang="en-US" sz="2400" dirty="0" err="1">
                <a:latin typeface="Calibri" panose="020F0502020204030204" pitchFamily="34" charset="0"/>
              </a:rPr>
              <a:t>Wakerman</a:t>
            </a:r>
            <a:r>
              <a:rPr lang="en-AU" altLang="en-US" sz="2400" dirty="0">
                <a:latin typeface="Calibri" panose="020F0502020204030204" pitchFamily="34" charset="0"/>
              </a:rPr>
              <a:t> 2013)</a:t>
            </a:r>
          </a:p>
          <a:p>
            <a:r>
              <a:rPr lang="en-AU" altLang="en-US" sz="2400" dirty="0">
                <a:latin typeface="Calibri" panose="020F0502020204030204" pitchFamily="34" charset="0"/>
              </a:rPr>
              <a:t>Where there was </a:t>
            </a:r>
            <a:r>
              <a:rPr lang="en-AU" altLang="en-US" sz="2400" b="1" u="sng" dirty="0">
                <a:latin typeface="Calibri" panose="020F0502020204030204" pitchFamily="34" charset="0"/>
              </a:rPr>
              <a:t>a lot </a:t>
            </a:r>
            <a:r>
              <a:rPr lang="en-AU" altLang="en-US" sz="2400" dirty="0">
                <a:latin typeface="Calibri" panose="020F0502020204030204" pitchFamily="34" charset="0"/>
              </a:rPr>
              <a:t>of client and community participation that is where community members are </a:t>
            </a:r>
            <a:r>
              <a:rPr lang="en-AU" altLang="en-US" sz="2400" b="1" u="sng" dirty="0">
                <a:latin typeface="Calibri" panose="020F0502020204030204" pitchFamily="34" charset="0"/>
              </a:rPr>
              <a:t>actively involved </a:t>
            </a:r>
            <a:r>
              <a:rPr lang="en-AU" altLang="en-US" sz="2400" dirty="0">
                <a:latin typeface="Calibri" panose="020F0502020204030204" pitchFamily="34" charset="0"/>
              </a:rPr>
              <a:t>in determining priorities and implementing solutions there appears to be an association with </a:t>
            </a:r>
            <a:r>
              <a:rPr lang="en-AU" altLang="en-US" sz="2400" b="1" u="sng" dirty="0">
                <a:latin typeface="Calibri" panose="020F0502020204030204" pitchFamily="34" charset="0"/>
              </a:rPr>
              <a:t>improved</a:t>
            </a:r>
            <a:r>
              <a:rPr lang="en-AU" altLang="en-US" sz="2400" dirty="0">
                <a:latin typeface="Calibri" panose="020F0502020204030204" pitchFamily="34" charset="0"/>
              </a:rPr>
              <a:t>: </a:t>
            </a:r>
          </a:p>
          <a:p>
            <a:pPr lvl="1"/>
            <a:r>
              <a:rPr lang="en-AU" altLang="en-US" sz="2000" dirty="0">
                <a:latin typeface="Calibri" panose="020F0502020204030204" pitchFamily="34" charset="0"/>
              </a:rPr>
              <a:t>Health outcomes </a:t>
            </a:r>
            <a:r>
              <a:rPr lang="en-AU" altLang="en-US" sz="1200" dirty="0">
                <a:latin typeface="Calibri" panose="020F0502020204030204" pitchFamily="34" charset="0"/>
              </a:rPr>
              <a:t>(</a:t>
            </a:r>
            <a:r>
              <a:rPr lang="en-AU" altLang="en-US" sz="1200" dirty="0" err="1">
                <a:latin typeface="Calibri" panose="020F0502020204030204" pitchFamily="34" charset="0"/>
              </a:rPr>
              <a:t>Sare</a:t>
            </a:r>
            <a:r>
              <a:rPr lang="en-AU" altLang="en-US" sz="1200" dirty="0">
                <a:latin typeface="Calibri" panose="020F0502020204030204" pitchFamily="34" charset="0"/>
              </a:rPr>
              <a:t> &amp; Kirby 1999, Hancock et al. 2001, </a:t>
            </a:r>
            <a:r>
              <a:rPr lang="en-AU" altLang="en-US" sz="1200" dirty="0" err="1">
                <a:latin typeface="Calibri" panose="020F0502020204030204" pitchFamily="34" charset="0"/>
              </a:rPr>
              <a:t>Nikniaz</a:t>
            </a:r>
            <a:r>
              <a:rPr lang="en-AU" altLang="en-US" sz="1200" dirty="0">
                <a:latin typeface="Calibri" panose="020F0502020204030204" pitchFamily="34" charset="0"/>
              </a:rPr>
              <a:t> &amp; </a:t>
            </a:r>
            <a:r>
              <a:rPr lang="en-AU" altLang="en-US" sz="1200" dirty="0" err="1">
                <a:latin typeface="Calibri" panose="020F0502020204030204" pitchFamily="34" charset="0"/>
              </a:rPr>
              <a:t>Alizadeh</a:t>
            </a:r>
            <a:r>
              <a:rPr lang="en-AU" altLang="en-US" sz="1200" dirty="0">
                <a:latin typeface="Calibri" panose="020F0502020204030204" pitchFamily="34" charset="0"/>
              </a:rPr>
              <a:t> 2007, Draper et al. 2010 ),</a:t>
            </a:r>
          </a:p>
          <a:p>
            <a:pPr lvl="1"/>
            <a:r>
              <a:rPr lang="en-AU" altLang="en-US" sz="2000" dirty="0">
                <a:latin typeface="Calibri" panose="020F0502020204030204" pitchFamily="34" charset="0"/>
              </a:rPr>
              <a:t>Service quality </a:t>
            </a:r>
            <a:r>
              <a:rPr lang="en-AU" altLang="en-US" sz="1200" dirty="0">
                <a:latin typeface="Calibri" panose="020F0502020204030204" pitchFamily="34" charset="0"/>
              </a:rPr>
              <a:t>(</a:t>
            </a:r>
            <a:r>
              <a:rPr lang="en-AU" altLang="en-US" sz="1200" dirty="0" err="1">
                <a:latin typeface="Calibri" panose="020F0502020204030204" pitchFamily="34" charset="0"/>
              </a:rPr>
              <a:t>Uddin</a:t>
            </a:r>
            <a:r>
              <a:rPr lang="en-AU" altLang="en-US" sz="1200" dirty="0">
                <a:latin typeface="Calibri" panose="020F0502020204030204" pitchFamily="34" charset="0"/>
              </a:rPr>
              <a:t> et al. 2001)</a:t>
            </a:r>
            <a:endParaRPr lang="en-AU" altLang="en-US" sz="2000" dirty="0">
              <a:latin typeface="Calibri" panose="020F0502020204030204" pitchFamily="34" charset="0"/>
            </a:endParaRPr>
          </a:p>
          <a:p>
            <a:pPr lvl="1"/>
            <a:r>
              <a:rPr lang="en-AU" altLang="en-US" sz="2000" dirty="0">
                <a:latin typeface="Calibri" panose="020F0502020204030204" pitchFamily="34" charset="0"/>
              </a:rPr>
              <a:t>Access </a:t>
            </a:r>
            <a:r>
              <a:rPr lang="en-AU" altLang="en-US" sz="1200" dirty="0">
                <a:latin typeface="Calibri" panose="020F0502020204030204" pitchFamily="34" charset="0"/>
              </a:rPr>
              <a:t>(Tyrrell et al. 2003)</a:t>
            </a:r>
            <a:r>
              <a:rPr lang="en-AU" altLang="en-US" sz="2000" dirty="0">
                <a:latin typeface="Calibri" panose="020F0502020204030204" pitchFamily="34" charset="0"/>
              </a:rPr>
              <a:t>. </a:t>
            </a:r>
            <a:endParaRPr lang="en-US" altLang="en-US" sz="2000" dirty="0">
              <a:latin typeface="Calibri" panose="020F050202020403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itle 3"/>
          <p:cNvSpPr>
            <a:spLocks noGrp="1"/>
          </p:cNvSpPr>
          <p:nvPr>
            <p:ph type="title"/>
          </p:nvPr>
        </p:nvSpPr>
        <p:spPr/>
        <p:txBody>
          <a:bodyPr/>
          <a:lstStyle/>
          <a:p>
            <a:r>
              <a:rPr lang="en-AU" altLang="en-US" sz="4000" b="1" dirty="0">
                <a:latin typeface="Calibri" panose="020F0502020204030204" pitchFamily="34" charset="0"/>
              </a:rPr>
              <a:t>Level of involvement in CQI</a:t>
            </a:r>
            <a:endParaRPr lang="en-US" altLang="en-US" b="1" dirty="0">
              <a:latin typeface="Calibri" panose="020F0502020204030204" pitchFamily="34" charset="0"/>
            </a:endParaRPr>
          </a:p>
        </p:txBody>
      </p:sp>
      <p:sp>
        <p:nvSpPr>
          <p:cNvPr id="75780" name="Content Placeholder 2"/>
          <p:cNvSpPr>
            <a:spLocks noGrp="1"/>
          </p:cNvSpPr>
          <p:nvPr>
            <p:ph idx="1"/>
          </p:nvPr>
        </p:nvSpPr>
        <p:spPr>
          <a:xfrm>
            <a:off x="457200" y="965200"/>
            <a:ext cx="8229600" cy="3629025"/>
          </a:xfrm>
        </p:spPr>
        <p:txBody>
          <a:bodyPr/>
          <a:lstStyle/>
          <a:p>
            <a:pPr>
              <a:spcBef>
                <a:spcPts val="0"/>
              </a:spcBef>
              <a:spcAft>
                <a:spcPts val="1200"/>
              </a:spcAft>
              <a:buFont typeface="Symbol" panose="05050102010706020507" pitchFamily="18" charset="2"/>
              <a:buChar char=""/>
            </a:pPr>
            <a:r>
              <a:rPr lang="en-AU" altLang="en-US" sz="2400" dirty="0">
                <a:latin typeface="Calibri" panose="020F0502020204030204" pitchFamily="34" charset="0"/>
                <a:ea typeface="Calibri" panose="020F0502020204030204" pitchFamily="34" charset="0"/>
                <a:cs typeface="Times New Roman" panose="02020603050405020304" pitchFamily="18" charset="0"/>
              </a:rPr>
              <a:t>Gathering </a:t>
            </a:r>
            <a:r>
              <a:rPr lang="en-AU" altLang="en-US" sz="2400" b="1" dirty="0">
                <a:latin typeface="Calibri" panose="020F0502020204030204" pitchFamily="34" charset="0"/>
                <a:ea typeface="Calibri" panose="020F0502020204030204" pitchFamily="34" charset="0"/>
                <a:cs typeface="Times New Roman" panose="02020603050405020304" pitchFamily="18" charset="0"/>
              </a:rPr>
              <a:t>information</a:t>
            </a:r>
            <a:r>
              <a:rPr lang="en-AU" altLang="en-US" sz="2400" dirty="0">
                <a:latin typeface="Calibri" panose="020F0502020204030204" pitchFamily="34" charset="0"/>
                <a:ea typeface="Calibri" panose="020F0502020204030204" pitchFamily="34" charset="0"/>
                <a:cs typeface="Times New Roman" panose="02020603050405020304" pitchFamily="18" charset="0"/>
              </a:rPr>
              <a:t>, for example through community consultation processes</a:t>
            </a:r>
            <a:endParaRPr lang="en-US" altLang="en-US" sz="24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1200"/>
              </a:spcAft>
              <a:buFont typeface="Symbol" panose="05050102010706020507" pitchFamily="18" charset="2"/>
              <a:buChar char=""/>
            </a:pPr>
            <a:r>
              <a:rPr lang="en-AU" altLang="en-US" sz="2400" dirty="0">
                <a:latin typeface="Calibri" panose="020F0502020204030204" pitchFamily="34" charset="0"/>
                <a:ea typeface="Calibri" panose="020F0502020204030204" pitchFamily="34" charset="0"/>
                <a:cs typeface="Times New Roman" panose="02020603050405020304" pitchFamily="18" charset="0"/>
              </a:rPr>
              <a:t>Obtaining </a:t>
            </a:r>
            <a:r>
              <a:rPr lang="en-AU" altLang="en-US" sz="2400" b="1" dirty="0">
                <a:latin typeface="Calibri" panose="020F0502020204030204" pitchFamily="34" charset="0"/>
                <a:ea typeface="Calibri" panose="020F0502020204030204" pitchFamily="34" charset="0"/>
                <a:cs typeface="Times New Roman" panose="02020603050405020304" pitchFamily="18" charset="0"/>
              </a:rPr>
              <a:t>advice</a:t>
            </a:r>
            <a:r>
              <a:rPr lang="en-AU" altLang="en-US" sz="2400" dirty="0">
                <a:latin typeface="Calibri" panose="020F0502020204030204" pitchFamily="34" charset="0"/>
                <a:ea typeface="Calibri" panose="020F0502020204030204" pitchFamily="34" charset="0"/>
                <a:cs typeface="Times New Roman" panose="02020603050405020304" pitchFamily="18" charset="0"/>
              </a:rPr>
              <a:t> about service redesign, for example from a client or community advisory committee</a:t>
            </a:r>
            <a:endParaRPr lang="en-US" altLang="en-US" sz="24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1200"/>
              </a:spcAft>
              <a:buFont typeface="Symbol" panose="05050102010706020507" pitchFamily="18" charset="2"/>
              <a:buChar char=""/>
            </a:pPr>
            <a:r>
              <a:rPr lang="en-AU" altLang="en-US" sz="2400" b="1" dirty="0">
                <a:latin typeface="Calibri" panose="020F0502020204030204" pitchFamily="34" charset="0"/>
                <a:ea typeface="Calibri" panose="020F0502020204030204" pitchFamily="34" charset="0"/>
                <a:cs typeface="Times New Roman" panose="02020603050405020304" pitchFamily="18" charset="0"/>
              </a:rPr>
              <a:t>Partnering</a:t>
            </a:r>
            <a:r>
              <a:rPr lang="en-AU" altLang="en-US" sz="2400" dirty="0">
                <a:latin typeface="Calibri" panose="020F0502020204030204" pitchFamily="34" charset="0"/>
                <a:ea typeface="Calibri" panose="020F0502020204030204" pitchFamily="34" charset="0"/>
                <a:cs typeface="Times New Roman" panose="02020603050405020304" pitchFamily="18" charset="0"/>
              </a:rPr>
              <a:t>, for example establishing active partnerships with community organisations.</a:t>
            </a:r>
            <a:endParaRPr lang="en-US" altLang="en-US" sz="24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95525" y="100013"/>
            <a:ext cx="45529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3100107" y="4799478"/>
            <a:ext cx="749673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Franklin Gothic Book" panose="020B05030201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Franklin Gothic Book" panose="020B05030201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9pPr>
          </a:lstStyle>
          <a:p>
            <a:pPr>
              <a:spcBef>
                <a:spcPct val="0"/>
              </a:spcBef>
              <a:buFontTx/>
              <a:buNone/>
            </a:pPr>
            <a:r>
              <a:rPr lang="en-US" altLang="en-US" sz="1000" b="1" dirty="0">
                <a:solidFill>
                  <a:schemeClr val="bg1"/>
                </a:solidFill>
                <a:latin typeface="Calibri" panose="020F0502020204030204" pitchFamily="34" charset="0"/>
              </a:rPr>
              <a:t>Source:</a:t>
            </a:r>
            <a:r>
              <a:rPr lang="en-US" altLang="en-US" sz="1000" dirty="0">
                <a:solidFill>
                  <a:schemeClr val="bg1"/>
                </a:solidFill>
                <a:latin typeface="Calibri" panose="020F0502020204030204" pitchFamily="34" charset="0"/>
              </a:rPr>
              <a:t> April Strategy LLP – http://www.aprilstrategy.com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457200" y="395207"/>
            <a:ext cx="8229600" cy="4184542"/>
          </a:xfrm>
        </p:spPr>
        <p:txBody>
          <a:bodyPr/>
          <a:lstStyle/>
          <a:p>
            <a:pPr marL="0" indent="0">
              <a:spcBef>
                <a:spcPts val="0"/>
              </a:spcBef>
              <a:spcAft>
                <a:spcPts val="1200"/>
              </a:spcAft>
              <a:buNone/>
              <a:defRPr/>
            </a:pPr>
            <a:r>
              <a:rPr lang="en-AU" altLang="en-US" sz="2800" dirty="0">
                <a:latin typeface="Calibri" panose="020F0502020204030204" pitchFamily="34" charset="0"/>
              </a:rPr>
              <a:t>When tailoring the modules, it is recommended that you ensure the </a:t>
            </a:r>
            <a:r>
              <a:rPr lang="en-AU" altLang="en-US" sz="2800" b="1" u="sng" dirty="0">
                <a:latin typeface="Calibri" panose="020F0502020204030204" pitchFamily="34" charset="0"/>
              </a:rPr>
              <a:t>quality of content </a:t>
            </a:r>
            <a:r>
              <a:rPr lang="en-AU" altLang="en-US" sz="2800" dirty="0">
                <a:latin typeface="Calibri" panose="020F0502020204030204" pitchFamily="34" charset="0"/>
              </a:rPr>
              <a:t>and the </a:t>
            </a:r>
            <a:r>
              <a:rPr lang="en-AU" altLang="en-US" sz="2800" b="1" u="sng" dirty="0">
                <a:latin typeface="Calibri" panose="020F0502020204030204" pitchFamily="34" charset="0"/>
              </a:rPr>
              <a:t>intended outcome </a:t>
            </a:r>
            <a:r>
              <a:rPr lang="en-AU" altLang="en-US" sz="2800" dirty="0">
                <a:latin typeface="Calibri" panose="020F0502020204030204" pitchFamily="34" charset="0"/>
              </a:rPr>
              <a:t>of the tool is </a:t>
            </a:r>
            <a:r>
              <a:rPr lang="en-AU" altLang="en-US" sz="2800" b="1" u="sng" dirty="0">
                <a:latin typeface="Calibri" panose="020F0502020204030204" pitchFamily="34" charset="0"/>
              </a:rPr>
              <a:t>maintained </a:t>
            </a:r>
            <a:r>
              <a:rPr lang="en-AU" altLang="en-US" sz="2800" dirty="0">
                <a:latin typeface="Calibri" panose="020F0502020204030204" pitchFamily="34" charset="0"/>
              </a:rPr>
              <a:t>and, where relevant, </a:t>
            </a:r>
            <a:r>
              <a:rPr lang="en-AU" altLang="en-US" sz="2800" b="1" u="sng" dirty="0">
                <a:latin typeface="Calibri" panose="020F0502020204030204" pitchFamily="34" charset="0"/>
              </a:rPr>
              <a:t>consistent </a:t>
            </a:r>
            <a:r>
              <a:rPr lang="en-AU" altLang="en-US" sz="2800" dirty="0">
                <a:latin typeface="Calibri" panose="020F0502020204030204" pitchFamily="34" charset="0"/>
              </a:rPr>
              <a:t>with the </a:t>
            </a:r>
            <a:r>
              <a:rPr lang="en-AU" altLang="en-US" sz="2800" b="1" dirty="0">
                <a:latin typeface="Calibri" panose="020F0502020204030204" pitchFamily="34" charset="0"/>
              </a:rPr>
              <a:t>National CQI Framework for Aboriginal and Torres Strait Islander Primary Health Care</a:t>
            </a:r>
            <a:r>
              <a:rPr lang="en-AU" altLang="en-US" sz="2800" dirty="0">
                <a:latin typeface="Calibri" panose="020F0502020204030204" pitchFamily="34" charset="0"/>
              </a:rPr>
              <a:t>. </a:t>
            </a:r>
            <a:endParaRPr lang="en-US" sz="2800" dirty="0">
              <a:latin typeface="Calibri" panose="020F0502020204030204" pitchFamily="34" charset="0"/>
            </a:endParaRPr>
          </a:p>
        </p:txBody>
      </p:sp>
    </p:spTree>
    <p:extLst>
      <p:ext uri="{BB962C8B-B14F-4D97-AF65-F5344CB8AC3E}">
        <p14:creationId xmlns:p14="http://schemas.microsoft.com/office/powerpoint/2010/main" val="14487646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itle 3"/>
          <p:cNvSpPr>
            <a:spLocks noGrp="1"/>
          </p:cNvSpPr>
          <p:nvPr>
            <p:ph type="title"/>
          </p:nvPr>
        </p:nvSpPr>
        <p:spPr>
          <a:xfrm>
            <a:off x="223838" y="206375"/>
            <a:ext cx="8747125" cy="857250"/>
          </a:xfrm>
        </p:spPr>
        <p:txBody>
          <a:bodyPr/>
          <a:lstStyle/>
          <a:p>
            <a:r>
              <a:rPr lang="en-AU" altLang="en-US" sz="3600" b="1" dirty="0">
                <a:latin typeface="Calibri" panose="020F0502020204030204" pitchFamily="34" charset="0"/>
              </a:rPr>
              <a:t>Client and community involvement in CQI</a:t>
            </a:r>
            <a:endParaRPr lang="en-US" altLang="en-US" sz="4000" b="1" dirty="0">
              <a:latin typeface="Calibri" panose="020F0502020204030204" pitchFamily="34" charset="0"/>
            </a:endParaRPr>
          </a:p>
        </p:txBody>
      </p:sp>
      <p:sp>
        <p:nvSpPr>
          <p:cNvPr id="79876" name="Content Placeholder 2"/>
          <p:cNvSpPr>
            <a:spLocks noGrp="1"/>
          </p:cNvSpPr>
          <p:nvPr>
            <p:ph idx="1"/>
          </p:nvPr>
        </p:nvSpPr>
        <p:spPr>
          <a:xfrm>
            <a:off x="322263" y="1063625"/>
            <a:ext cx="8648700" cy="3524250"/>
          </a:xfrm>
        </p:spPr>
        <p:txBody>
          <a:bodyPr/>
          <a:lstStyle/>
          <a:p>
            <a:r>
              <a:rPr lang="en-AU" altLang="en-US" sz="2400" dirty="0">
                <a:latin typeface="Calibri" panose="020F0502020204030204" pitchFamily="34" charset="0"/>
              </a:rPr>
              <a:t>Are at the centre of the health system</a:t>
            </a:r>
          </a:p>
          <a:p>
            <a:r>
              <a:rPr lang="en-AU" altLang="en-US" sz="2400" dirty="0">
                <a:latin typeface="Calibri" panose="020F0502020204030204" pitchFamily="34" charset="0"/>
              </a:rPr>
              <a:t>There decisions and actions are a vital component for ensuring that society achieves good health outcomes and safe and high-quality health care </a:t>
            </a:r>
            <a:r>
              <a:rPr lang="en-AU" altLang="en-US" sz="1800" dirty="0">
                <a:latin typeface="Calibri" panose="020F0502020204030204" pitchFamily="34" charset="0"/>
              </a:rPr>
              <a:t>(National Health and Hospitals Reform Commission 2009)</a:t>
            </a:r>
            <a:endParaRPr lang="en-AU" altLang="en-US" sz="2400" dirty="0">
              <a:latin typeface="Calibri" panose="020F0502020204030204" pitchFamily="34" charset="0"/>
            </a:endParaRPr>
          </a:p>
          <a:p>
            <a:pPr lvl="1"/>
            <a:r>
              <a:rPr lang="en-AU" altLang="en-US" sz="2400" b="1" dirty="0">
                <a:solidFill>
                  <a:srgbClr val="0070C0"/>
                </a:solidFill>
                <a:latin typeface="Calibri" panose="020F0502020204030204" pitchFamily="34" charset="0"/>
              </a:rPr>
              <a:t>Influence by the individuals’ ability to make decisions and have control over their personal life (empowerment) </a:t>
            </a:r>
          </a:p>
          <a:p>
            <a:pPr lvl="1"/>
            <a:r>
              <a:rPr lang="en-AU" altLang="en-US" sz="2200" dirty="0">
                <a:latin typeface="Calibri" panose="020F0502020204030204" pitchFamily="34" charset="0"/>
              </a:rPr>
              <a:t>Their own skills, capacities and knowledge; and by the environments in which these actions are taken (health literacy).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itle 3"/>
          <p:cNvSpPr>
            <a:spLocks noGrp="1"/>
          </p:cNvSpPr>
          <p:nvPr>
            <p:ph type="title"/>
          </p:nvPr>
        </p:nvSpPr>
        <p:spPr/>
        <p:txBody>
          <a:bodyPr/>
          <a:lstStyle/>
          <a:p>
            <a:r>
              <a:rPr lang="en-AU" altLang="en-US" sz="4000" b="1" dirty="0">
                <a:latin typeface="Calibri" panose="020F0502020204030204" pitchFamily="34" charset="0"/>
              </a:rPr>
              <a:t>What is empowerment? </a:t>
            </a:r>
            <a:endParaRPr lang="en-US" altLang="en-US" b="1" dirty="0">
              <a:latin typeface="Calibri" panose="020F0502020204030204" pitchFamily="34" charset="0"/>
            </a:endParaRPr>
          </a:p>
        </p:txBody>
      </p:sp>
      <p:sp>
        <p:nvSpPr>
          <p:cNvPr id="2" name="Content Placeholder 1"/>
          <p:cNvSpPr>
            <a:spLocks noGrp="1"/>
          </p:cNvSpPr>
          <p:nvPr>
            <p:ph idx="1"/>
          </p:nvPr>
        </p:nvSpPr>
        <p:spPr/>
        <p:txBody>
          <a:bodyPr/>
          <a:lstStyle/>
          <a:p>
            <a:pPr marL="0" indent="0">
              <a:spcBef>
                <a:spcPts val="0"/>
              </a:spcBef>
              <a:buFont typeface="Arial" panose="020B0604020202020204" pitchFamily="34" charset="0"/>
              <a:buNone/>
              <a:defRPr/>
            </a:pPr>
            <a:r>
              <a:rPr lang="en-AU" sz="2400" kern="1400" dirty="0">
                <a:solidFill>
                  <a:srgbClr val="000000"/>
                </a:solidFill>
                <a:latin typeface="Calibri" panose="020F0502020204030204" pitchFamily="34" charset="0"/>
                <a:ea typeface="Times New Roman" panose="02020603050405020304" pitchFamily="18" charset="0"/>
                <a:cs typeface="Century Gothic" panose="020B0502020202020204" pitchFamily="34" charset="0"/>
              </a:rPr>
              <a:t>Social, cultural, psychological or political process through which individuals and social groups are able to express their needs, present their concerns, devise strategies for involvement in decision-making, and achieve political, social and cultural action to meet those needs. </a:t>
            </a:r>
          </a:p>
          <a:p>
            <a:pPr marL="0" indent="0">
              <a:spcBef>
                <a:spcPts val="0"/>
              </a:spcBef>
              <a:buNone/>
              <a:defRPr/>
            </a:pPr>
            <a:endParaRPr lang="en-US" sz="2400" dirty="0">
              <a:latin typeface="Calibri" panose="020F050202020403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12"/>
          <p:cNvPicPr>
            <a:picLocks noChangeAspect="1"/>
          </p:cNvPicPr>
          <p:nvPr/>
        </p:nvPicPr>
        <p:blipFill>
          <a:blip r:embed="rId4"/>
          <a:stretch>
            <a:fillRect/>
          </a:stretch>
        </p:blipFill>
        <p:spPr bwMode="auto">
          <a:xfrm>
            <a:off x="2234979" y="1475621"/>
            <a:ext cx="4674042" cy="262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4288787" y="2451894"/>
            <a:ext cx="914400" cy="914400"/>
          </a:xfrm>
          <a:prstGeom prst="ellipse">
            <a:avLst/>
          </a:prstGeom>
          <a:noFill/>
          <a:ln w="38100">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3974" name="TextBox 15"/>
          <p:cNvSpPr txBox="1">
            <a:spLocks noChangeArrowheads="1"/>
          </p:cNvSpPr>
          <p:nvPr/>
        </p:nvSpPr>
        <p:spPr bwMode="auto">
          <a:xfrm>
            <a:off x="138113" y="1103313"/>
            <a:ext cx="21605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Franklin Gothic Book" panose="020B05030201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Franklin Gothic Book" panose="020B05030201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9pPr>
          </a:lstStyle>
          <a:p>
            <a:pPr>
              <a:spcBef>
                <a:spcPct val="0"/>
              </a:spcBef>
              <a:buFontTx/>
              <a:buNone/>
            </a:pPr>
            <a:r>
              <a:rPr lang="en-AU" altLang="en-US" sz="2400">
                <a:latin typeface="Calibri" panose="020F0502020204030204" pitchFamily="34" charset="0"/>
              </a:rPr>
              <a:t>Individual empowerment</a:t>
            </a:r>
            <a:endParaRPr lang="en-US" altLang="en-US" sz="2400">
              <a:latin typeface="Calibri" panose="020F0502020204030204" pitchFamily="34" charset="0"/>
            </a:endParaRPr>
          </a:p>
        </p:txBody>
      </p:sp>
      <p:sp>
        <p:nvSpPr>
          <p:cNvPr id="20" name="Oval 19"/>
          <p:cNvSpPr/>
          <p:nvPr/>
        </p:nvSpPr>
        <p:spPr>
          <a:xfrm>
            <a:off x="2000250" y="1270000"/>
            <a:ext cx="5305425" cy="304006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83976" name="TextBox 20"/>
          <p:cNvSpPr txBox="1">
            <a:spLocks noChangeArrowheads="1"/>
          </p:cNvSpPr>
          <p:nvPr/>
        </p:nvSpPr>
        <p:spPr bwMode="auto">
          <a:xfrm>
            <a:off x="6943725" y="1074738"/>
            <a:ext cx="21605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Franklin Gothic Book" panose="020B05030201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Franklin Gothic Book" panose="020B05030201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9pPr>
          </a:lstStyle>
          <a:p>
            <a:pPr>
              <a:spcBef>
                <a:spcPct val="0"/>
              </a:spcBef>
              <a:buFontTx/>
              <a:buNone/>
            </a:pPr>
            <a:r>
              <a:rPr lang="en-AU" altLang="en-US" sz="2400">
                <a:latin typeface="Calibri" panose="020F0502020204030204" pitchFamily="34" charset="0"/>
              </a:rPr>
              <a:t>Community empowerment</a:t>
            </a:r>
            <a:endParaRPr lang="en-US" altLang="en-US" sz="2400">
              <a:latin typeface="Calibri" panose="020F0502020204030204" pitchFamily="34" charset="0"/>
            </a:endParaRPr>
          </a:p>
        </p:txBody>
      </p:sp>
      <p:cxnSp>
        <p:nvCxnSpPr>
          <p:cNvPr id="18" name="Straight Arrow Connector 17"/>
          <p:cNvCxnSpPr/>
          <p:nvPr/>
        </p:nvCxnSpPr>
        <p:spPr>
          <a:xfrm>
            <a:off x="2000250" y="1935163"/>
            <a:ext cx="2230438" cy="854867"/>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83976" idx="2"/>
          </p:cNvCxnSpPr>
          <p:nvPr/>
        </p:nvCxnSpPr>
        <p:spPr>
          <a:xfrm flipH="1">
            <a:off x="7305675" y="1906588"/>
            <a:ext cx="717550" cy="884237"/>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3979" name="Rectangle 23"/>
          <p:cNvSpPr>
            <a:spLocks noChangeArrowheads="1"/>
          </p:cNvSpPr>
          <p:nvPr/>
        </p:nvSpPr>
        <p:spPr bwMode="auto">
          <a:xfrm>
            <a:off x="4230688" y="4826000"/>
            <a:ext cx="47863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Franklin Gothic Book" panose="020B05030201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Franklin Gothic Book" panose="020B05030201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9pPr>
          </a:lstStyle>
          <a:p>
            <a:pPr>
              <a:spcBef>
                <a:spcPct val="0"/>
              </a:spcBef>
              <a:buFontTx/>
              <a:buNone/>
            </a:pPr>
            <a:r>
              <a:rPr lang="en-US" altLang="en-US" sz="800" b="1" dirty="0">
                <a:solidFill>
                  <a:schemeClr val="bg1"/>
                </a:solidFill>
                <a:latin typeface="Calibri" panose="020F0502020204030204" pitchFamily="34" charset="0"/>
              </a:rPr>
              <a:t>Source:</a:t>
            </a:r>
            <a:r>
              <a:rPr lang="en-US" altLang="en-US" sz="800" dirty="0">
                <a:solidFill>
                  <a:schemeClr val="bg1"/>
                </a:solidFill>
                <a:latin typeface="Calibri" panose="020F0502020204030204" pitchFamily="34" charset="0"/>
              </a:rPr>
              <a:t> http://images.veer.com/stock-illustrations/Individual-person-stands-out-from-2374289.jpg</a:t>
            </a:r>
          </a:p>
        </p:txBody>
      </p:sp>
      <p:sp>
        <p:nvSpPr>
          <p:cNvPr id="13" name="Title 3"/>
          <p:cNvSpPr>
            <a:spLocks noGrp="1"/>
          </p:cNvSpPr>
          <p:nvPr>
            <p:ph type="title"/>
          </p:nvPr>
        </p:nvSpPr>
        <p:spPr>
          <a:xfrm>
            <a:off x="457200" y="33338"/>
            <a:ext cx="8229600" cy="857250"/>
          </a:xfrm>
        </p:spPr>
        <p:txBody>
          <a:bodyPr/>
          <a:lstStyle/>
          <a:p>
            <a:r>
              <a:rPr lang="en-AU" altLang="en-US" sz="4000" b="1" dirty="0">
                <a:latin typeface="Calibri" panose="020F0502020204030204" pitchFamily="34" charset="0"/>
              </a:rPr>
              <a:t>Types of empowerment </a:t>
            </a:r>
            <a:endParaRPr lang="en-US" altLang="en-US" b="1" dirty="0">
              <a:latin typeface="Calibri" panose="020F050202020403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itle 3"/>
          <p:cNvSpPr>
            <a:spLocks noGrp="1"/>
          </p:cNvSpPr>
          <p:nvPr>
            <p:ph type="title"/>
          </p:nvPr>
        </p:nvSpPr>
        <p:spPr>
          <a:xfrm>
            <a:off x="457200" y="33338"/>
            <a:ext cx="8229600" cy="857250"/>
          </a:xfrm>
        </p:spPr>
        <p:txBody>
          <a:bodyPr/>
          <a:lstStyle/>
          <a:p>
            <a:r>
              <a:rPr lang="en-AU" altLang="en-US" sz="4000" b="1" dirty="0">
                <a:latin typeface="Calibri" panose="020F0502020204030204" pitchFamily="34" charset="0"/>
              </a:rPr>
              <a:t>Types of empowerment </a:t>
            </a:r>
            <a:endParaRPr lang="en-US" altLang="en-US" b="1" dirty="0">
              <a:latin typeface="Calibri" panose="020F0502020204030204" pitchFamily="34" charset="0"/>
            </a:endParaRPr>
          </a:p>
        </p:txBody>
      </p:sp>
      <p:sp>
        <p:nvSpPr>
          <p:cNvPr id="8" name="Content Placeholder 7"/>
          <p:cNvSpPr>
            <a:spLocks noGrp="1"/>
          </p:cNvSpPr>
          <p:nvPr>
            <p:ph sz="half" idx="1"/>
          </p:nvPr>
        </p:nvSpPr>
        <p:spPr>
          <a:xfrm>
            <a:off x="301625" y="890588"/>
            <a:ext cx="8640763" cy="3490912"/>
          </a:xfrm>
        </p:spPr>
        <p:txBody>
          <a:bodyPr/>
          <a:lstStyle/>
          <a:p>
            <a:pPr marL="0" indent="0">
              <a:buFont typeface="Arial" panose="020B0604020202020204" pitchFamily="34" charset="0"/>
              <a:buNone/>
              <a:defRPr/>
            </a:pPr>
            <a:r>
              <a:rPr lang="en-AU" sz="2400" dirty="0">
                <a:latin typeface="Calibri" panose="020F0502020204030204" pitchFamily="34" charset="0"/>
              </a:rPr>
              <a:t>Individual empowerment</a:t>
            </a:r>
          </a:p>
          <a:p>
            <a:pPr>
              <a:defRPr/>
            </a:pPr>
            <a:r>
              <a:rPr lang="en-AU" sz="1800" dirty="0">
                <a:latin typeface="Calibri" panose="020F0502020204030204" pitchFamily="34" charset="0"/>
              </a:rPr>
              <a:t>An individuals’ ability to make decisions and have control over their personal life. </a:t>
            </a:r>
          </a:p>
          <a:p>
            <a:pPr>
              <a:defRPr/>
            </a:pPr>
            <a:r>
              <a:rPr lang="en-AU" sz="1800" dirty="0">
                <a:latin typeface="Calibri" panose="020F0502020204030204" pitchFamily="34" charset="0"/>
              </a:rPr>
              <a:t>Includes elements such as self-worth, hope, choice, autonomy, identity and efficacy, improved perceptions of self-worth, empathy and perceived ability to help others, the ability to analyse problems, a belief in one’s ability to exert control over life circumstances, and a sense of coherence about one’s place in the world. </a:t>
            </a:r>
          </a:p>
          <a:p>
            <a:pPr marL="0" indent="0" algn="r">
              <a:buFont typeface="Arial" panose="020B0604020202020204" pitchFamily="34" charset="0"/>
              <a:buNone/>
              <a:defRPr/>
            </a:pPr>
            <a:r>
              <a:rPr lang="en-AU" sz="1200" dirty="0">
                <a:latin typeface="Calibri" panose="020F0502020204030204" pitchFamily="34" charset="0"/>
              </a:rPr>
              <a:t>(Zimmerman &amp; Rappaport 1988, Wallerstein 1992).</a:t>
            </a:r>
          </a:p>
          <a:p>
            <a:pPr marL="0" indent="0">
              <a:buFont typeface="Arial" panose="020B0604020202020204" pitchFamily="34" charset="0"/>
              <a:buNone/>
              <a:defRPr/>
            </a:pPr>
            <a:r>
              <a:rPr lang="en-AU" sz="2400" dirty="0">
                <a:latin typeface="Calibri" panose="020F0502020204030204" pitchFamily="34" charset="0"/>
              </a:rPr>
              <a:t>Community empowerment </a:t>
            </a:r>
          </a:p>
          <a:p>
            <a:pPr>
              <a:defRPr/>
            </a:pPr>
            <a:r>
              <a:rPr lang="en-AU" sz="1800" dirty="0">
                <a:latin typeface="Calibri" panose="020F0502020204030204" pitchFamily="34" charset="0"/>
              </a:rPr>
              <a:t>Individuals acting collectively to gain greater influence and control over the determinants of health and the quality of life in their community, and is an important goal in community action for health.</a:t>
            </a:r>
          </a:p>
          <a:p>
            <a:pPr marL="0" indent="0" algn="r">
              <a:buFont typeface="Arial" panose="020B0604020202020204" pitchFamily="34" charset="0"/>
              <a:buNone/>
              <a:defRPr/>
            </a:pPr>
            <a:r>
              <a:rPr lang="en-AU" sz="900" dirty="0">
                <a:latin typeface="Calibri" panose="020F0502020204030204" pitchFamily="34" charset="0"/>
              </a:rPr>
              <a:t>(World Health Organization 1998).</a:t>
            </a:r>
            <a:r>
              <a:rPr lang="en-AU" sz="1200" dirty="0">
                <a:latin typeface="Calibri" panose="020F0502020204030204" pitchFamily="34" charset="0"/>
              </a:rPr>
              <a:t>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descr="Powerpoint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itle 3"/>
          <p:cNvSpPr>
            <a:spLocks noGrp="1"/>
          </p:cNvSpPr>
          <p:nvPr>
            <p:ph type="title"/>
          </p:nvPr>
        </p:nvSpPr>
        <p:spPr/>
        <p:txBody>
          <a:bodyPr/>
          <a:lstStyle/>
          <a:p>
            <a:r>
              <a:rPr lang="en-AU" altLang="en-US" sz="4000" b="1">
                <a:latin typeface="Calibri" panose="020F0502020204030204" pitchFamily="34" charset="0"/>
              </a:rPr>
              <a:t>Empowerment</a:t>
            </a:r>
            <a:endParaRPr lang="en-US" altLang="en-US" sz="4000" b="1">
              <a:latin typeface="Calibri" panose="020F0502020204030204" pitchFamily="34" charset="0"/>
            </a:endParaRPr>
          </a:p>
        </p:txBody>
      </p:sp>
      <p:pic>
        <p:nvPicPr>
          <p:cNvPr id="5" name="82aBw-3_k2A"/>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2286000" y="1063625"/>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292689" y="4804945"/>
            <a:ext cx="2249334" cy="246221"/>
          </a:xfrm>
          <a:prstGeom prst="rect">
            <a:avLst/>
          </a:prstGeom>
        </p:spPr>
        <p:txBody>
          <a:bodyPr wrap="none">
            <a:spAutoFit/>
          </a:bodyPr>
          <a:lstStyle/>
          <a:p>
            <a:r>
              <a:rPr lang="en-AU" altLang="en-US" sz="1000" b="1" dirty="0">
                <a:solidFill>
                  <a:schemeClr val="bg1"/>
                </a:solidFill>
              </a:rPr>
              <a:t>Source: </a:t>
            </a:r>
            <a:r>
              <a:rPr lang="en-AU" altLang="en-US" sz="1000" dirty="0">
                <a:solidFill>
                  <a:schemeClr val="bg1"/>
                </a:solidFill>
              </a:rPr>
              <a:t>https://youtu.be/82aBw-3_k2A</a:t>
            </a:r>
            <a:endParaRPr lang="en-AU" sz="1000" dirty="0">
              <a:solidFill>
                <a:schemeClr val="bg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itle 3"/>
          <p:cNvSpPr>
            <a:spLocks noGrp="1"/>
          </p:cNvSpPr>
          <p:nvPr>
            <p:ph type="title"/>
          </p:nvPr>
        </p:nvSpPr>
        <p:spPr>
          <a:xfrm>
            <a:off x="223838" y="206375"/>
            <a:ext cx="8747125" cy="857250"/>
          </a:xfrm>
        </p:spPr>
        <p:txBody>
          <a:bodyPr/>
          <a:lstStyle/>
          <a:p>
            <a:r>
              <a:rPr lang="en-AU" altLang="en-US" sz="3600" b="1" dirty="0">
                <a:latin typeface="Calibri" panose="020F0502020204030204" pitchFamily="34" charset="0"/>
              </a:rPr>
              <a:t>Client and community involvement in CQI</a:t>
            </a:r>
            <a:endParaRPr lang="en-US" altLang="en-US" sz="4000" b="1" dirty="0">
              <a:latin typeface="Calibri" panose="020F0502020204030204" pitchFamily="34" charset="0"/>
            </a:endParaRPr>
          </a:p>
        </p:txBody>
      </p:sp>
      <p:sp>
        <p:nvSpPr>
          <p:cNvPr id="90116" name="Content Placeholder 2"/>
          <p:cNvSpPr>
            <a:spLocks noGrp="1"/>
          </p:cNvSpPr>
          <p:nvPr>
            <p:ph idx="1"/>
          </p:nvPr>
        </p:nvSpPr>
        <p:spPr>
          <a:xfrm>
            <a:off x="322263" y="1063625"/>
            <a:ext cx="8648700" cy="3524250"/>
          </a:xfrm>
        </p:spPr>
        <p:txBody>
          <a:bodyPr/>
          <a:lstStyle/>
          <a:p>
            <a:r>
              <a:rPr lang="en-AU" altLang="en-US" sz="2400" dirty="0">
                <a:latin typeface="Calibri" panose="020F0502020204030204" pitchFamily="34" charset="0"/>
              </a:rPr>
              <a:t>Are at the centre of the health system</a:t>
            </a:r>
          </a:p>
          <a:p>
            <a:r>
              <a:rPr lang="en-AU" altLang="en-US" sz="2400" dirty="0">
                <a:latin typeface="Calibri" panose="020F0502020204030204" pitchFamily="34" charset="0"/>
              </a:rPr>
              <a:t>There decisions and actions are a vital component for ensuring that society achieves good health outcomes and safe and high-quality health care </a:t>
            </a:r>
            <a:r>
              <a:rPr lang="en-AU" altLang="en-US" sz="1800" dirty="0">
                <a:latin typeface="Calibri" panose="020F0502020204030204" pitchFamily="34" charset="0"/>
              </a:rPr>
              <a:t>(National Health and Hospitals Reform Commission 2009)</a:t>
            </a:r>
            <a:endParaRPr lang="en-AU" altLang="en-US" sz="2400" dirty="0">
              <a:latin typeface="Calibri" panose="020F0502020204030204" pitchFamily="34" charset="0"/>
            </a:endParaRPr>
          </a:p>
          <a:p>
            <a:pPr lvl="1"/>
            <a:r>
              <a:rPr lang="en-AU" altLang="en-US" sz="2400" dirty="0">
                <a:latin typeface="Calibri" panose="020F0502020204030204" pitchFamily="34" charset="0"/>
              </a:rPr>
              <a:t>Influence by the individuals’ ability to make decisions and have control over their personal life (empowerment) </a:t>
            </a:r>
          </a:p>
          <a:p>
            <a:pPr lvl="1"/>
            <a:r>
              <a:rPr lang="en-AU" altLang="en-US" sz="2400" b="1" dirty="0">
                <a:solidFill>
                  <a:srgbClr val="0070C0"/>
                </a:solidFill>
                <a:latin typeface="Calibri" panose="020F0502020204030204" pitchFamily="34" charset="0"/>
              </a:rPr>
              <a:t>Their own skills, capacities and knowledge; and by the environments in which these actions are taken (health literacy).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4" descr="http://www.safetyandquality.gov.au/wp-content/uploads/2015/07/Infographic-What-is-health-literacy-two-component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3917" y="20172"/>
            <a:ext cx="4720385" cy="4692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864224" y="4724622"/>
            <a:ext cx="4861581" cy="400110"/>
          </a:xfrm>
          <a:prstGeom prst="rect">
            <a:avLst/>
          </a:prstGeom>
        </p:spPr>
        <p:txBody>
          <a:bodyPr wrap="square">
            <a:spAutoFit/>
          </a:bodyPr>
          <a:lstStyle/>
          <a:p>
            <a:r>
              <a:rPr lang="en-AU" sz="1000" b="1" dirty="0">
                <a:solidFill>
                  <a:schemeClr val="bg1"/>
                </a:solidFill>
              </a:rPr>
              <a:t>Source:</a:t>
            </a:r>
            <a:r>
              <a:rPr lang="en-AU" sz="1000" dirty="0">
                <a:solidFill>
                  <a:schemeClr val="bg1"/>
                </a:solidFill>
              </a:rPr>
              <a:t> http://www.safetyandquality.gov.au/wp-content/uploads/2015/07/Infographic-What-is-health-literacy-two-components.jpg</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itle 4"/>
          <p:cNvSpPr>
            <a:spLocks noGrp="1"/>
          </p:cNvSpPr>
          <p:nvPr>
            <p:ph type="title"/>
          </p:nvPr>
        </p:nvSpPr>
        <p:spPr/>
        <p:txBody>
          <a:bodyPr/>
          <a:lstStyle/>
          <a:p>
            <a:r>
              <a:rPr lang="en-AU" altLang="en-US" sz="4000" b="1" dirty="0">
                <a:latin typeface="Calibri" panose="020F0502020204030204" pitchFamily="34" charset="0"/>
              </a:rPr>
              <a:t>Client and community involvement</a:t>
            </a:r>
            <a:endParaRPr lang="en-US" altLang="en-US" sz="4000" b="1" dirty="0">
              <a:latin typeface="Calibri" panose="020F0502020204030204" pitchFamily="34" charset="0"/>
            </a:endParaRPr>
          </a:p>
        </p:txBody>
      </p:sp>
      <p:sp>
        <p:nvSpPr>
          <p:cNvPr id="94212" name="Content Placeholder 5"/>
          <p:cNvSpPr>
            <a:spLocks noGrp="1"/>
          </p:cNvSpPr>
          <p:nvPr>
            <p:ph idx="1"/>
          </p:nvPr>
        </p:nvSpPr>
        <p:spPr>
          <a:xfrm>
            <a:off x="457200" y="1063625"/>
            <a:ext cx="8229600" cy="3530600"/>
          </a:xfrm>
        </p:spPr>
        <p:txBody>
          <a:bodyPr/>
          <a:lstStyle/>
          <a:p>
            <a:r>
              <a:rPr lang="en-AU" altLang="en-US" sz="2800" dirty="0">
                <a:latin typeface="Calibri" panose="020F0502020204030204" pitchFamily="34" charset="0"/>
              </a:rPr>
              <a:t>In Australia, it is unclear at the local level how client and community involvement is enacted and about the role of community, consumer or user representatives in health service processes </a:t>
            </a:r>
          </a:p>
          <a:p>
            <a:r>
              <a:rPr lang="en-AU" altLang="en-US" sz="2800" dirty="0">
                <a:latin typeface="Calibri" panose="020F0502020204030204" pitchFamily="34" charset="0"/>
              </a:rPr>
              <a:t>Differences in perspectives between staff and health service-users about the purpose and scope of client and community participation (</a:t>
            </a:r>
            <a:r>
              <a:rPr lang="en-AU" altLang="en-US" sz="2800" dirty="0" err="1">
                <a:latin typeface="Calibri" panose="020F0502020204030204" pitchFamily="34" charset="0"/>
              </a:rPr>
              <a:t>Rutter</a:t>
            </a:r>
            <a:r>
              <a:rPr lang="en-AU" altLang="en-US" sz="2800" dirty="0">
                <a:latin typeface="Calibri" panose="020F0502020204030204" pitchFamily="34" charset="0"/>
              </a:rPr>
              <a:t> et al. 2004).</a:t>
            </a:r>
            <a:endParaRPr lang="en-US" altLang="en-US" sz="2800" dirty="0">
              <a:latin typeface="Calibri" panose="020F050202020403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 descr="Powerpoint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Title 3"/>
          <p:cNvSpPr>
            <a:spLocks noGrp="1"/>
          </p:cNvSpPr>
          <p:nvPr>
            <p:ph type="title"/>
          </p:nvPr>
        </p:nvSpPr>
        <p:spPr/>
        <p:txBody>
          <a:bodyPr/>
          <a:lstStyle/>
          <a:p>
            <a:r>
              <a:rPr lang="en-AU" altLang="en-US" sz="4000" b="1" dirty="0">
                <a:latin typeface="Calibri" panose="020F0502020204030204" pitchFamily="34" charset="0"/>
              </a:rPr>
              <a:t>Let’s Reflect</a:t>
            </a:r>
            <a:endParaRPr lang="en-US" altLang="en-US" b="1" dirty="0">
              <a:latin typeface="Calibri" panose="020F0502020204030204" pitchFamily="34" charset="0"/>
            </a:endParaRPr>
          </a:p>
        </p:txBody>
      </p:sp>
      <p:pic>
        <p:nvPicPr>
          <p:cNvPr id="3" name="uBCP0CgewHY"/>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2171700" y="1063625"/>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248792" y="4813825"/>
            <a:ext cx="2295821" cy="246221"/>
          </a:xfrm>
          <a:prstGeom prst="rect">
            <a:avLst/>
          </a:prstGeom>
        </p:spPr>
        <p:txBody>
          <a:bodyPr wrap="none">
            <a:spAutoFit/>
          </a:bodyPr>
          <a:lstStyle/>
          <a:p>
            <a:r>
              <a:rPr lang="en-AU" sz="1000" b="1" dirty="0">
                <a:solidFill>
                  <a:schemeClr val="bg1"/>
                </a:solidFill>
              </a:rPr>
              <a:t>Source: </a:t>
            </a:r>
            <a:r>
              <a:rPr lang="en-AU" sz="1000" dirty="0">
                <a:solidFill>
                  <a:schemeClr val="bg1"/>
                </a:solidFill>
              </a:rPr>
              <a:t>https://youtu.be/uBCP0CgewHY</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itle 3"/>
          <p:cNvSpPr>
            <a:spLocks noGrp="1"/>
          </p:cNvSpPr>
          <p:nvPr>
            <p:ph type="title"/>
          </p:nvPr>
        </p:nvSpPr>
        <p:spPr>
          <a:xfrm>
            <a:off x="293688" y="649289"/>
            <a:ext cx="8229600" cy="857250"/>
          </a:xfrm>
        </p:spPr>
        <p:txBody>
          <a:bodyPr/>
          <a:lstStyle/>
          <a:p>
            <a:pPr algn="l"/>
            <a:r>
              <a:rPr lang="en-AU" altLang="en-US" sz="3600" b="1" dirty="0">
                <a:latin typeface="Calibri" panose="020F0502020204030204" pitchFamily="34" charset="0"/>
              </a:rPr>
              <a:t>Challenges in </a:t>
            </a:r>
            <a:br>
              <a:rPr lang="en-AU" altLang="en-US" sz="3600" b="1" dirty="0">
                <a:latin typeface="Calibri" panose="020F0502020204030204" pitchFamily="34" charset="0"/>
              </a:rPr>
            </a:br>
            <a:r>
              <a:rPr lang="en-AU" altLang="en-US" sz="3600" b="1" dirty="0">
                <a:latin typeface="Calibri" panose="020F0502020204030204" pitchFamily="34" charset="0"/>
              </a:rPr>
              <a:t>implementing CQI</a:t>
            </a:r>
            <a:endParaRPr lang="en-US" altLang="en-US" sz="3600" b="1" dirty="0">
              <a:latin typeface="Calibri" panose="020F0502020204030204" pitchFamily="34" charset="0"/>
            </a:endParaRPr>
          </a:p>
        </p:txBody>
      </p:sp>
      <p:sp>
        <p:nvSpPr>
          <p:cNvPr id="98308" name="Rectangle 8"/>
          <p:cNvSpPr>
            <a:spLocks noChangeArrowheads="1"/>
          </p:cNvSpPr>
          <p:nvPr/>
        </p:nvSpPr>
        <p:spPr bwMode="auto">
          <a:xfrm>
            <a:off x="6556375" y="4770438"/>
            <a:ext cx="265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Franklin Gothic Book" panose="020B05030201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Franklin Gothic Book" panose="020B05030201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9pPr>
          </a:lstStyle>
          <a:p>
            <a:pPr>
              <a:spcBef>
                <a:spcPct val="0"/>
              </a:spcBef>
              <a:buFontTx/>
              <a:buNone/>
            </a:pPr>
            <a:r>
              <a:rPr lang="en-US" altLang="en-US" sz="1400">
                <a:solidFill>
                  <a:schemeClr val="bg1"/>
                </a:solidFill>
                <a:latin typeface="Calibri" panose="020F0502020204030204" pitchFamily="34" charset="0"/>
              </a:rPr>
              <a:t>Dixon-Woods, McNicol et al. 2012</a:t>
            </a:r>
          </a:p>
        </p:txBody>
      </p:sp>
      <p:pic>
        <p:nvPicPr>
          <p:cNvPr id="2" name="Picture 1"/>
          <p:cNvPicPr>
            <a:picLocks noChangeAspect="1"/>
          </p:cNvPicPr>
          <p:nvPr/>
        </p:nvPicPr>
        <p:blipFill>
          <a:blip r:embed="rId4"/>
          <a:stretch>
            <a:fillRect/>
          </a:stretch>
        </p:blipFill>
        <p:spPr>
          <a:xfrm>
            <a:off x="3867764" y="125530"/>
            <a:ext cx="4501006" cy="451937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4"/>
          <p:cNvSpPr>
            <a:spLocks noGrp="1"/>
          </p:cNvSpPr>
          <p:nvPr>
            <p:ph type="title"/>
          </p:nvPr>
        </p:nvSpPr>
        <p:spPr>
          <a:xfrm>
            <a:off x="162731" y="206375"/>
            <a:ext cx="8841783" cy="857250"/>
          </a:xfrm>
        </p:spPr>
        <p:txBody>
          <a:bodyPr/>
          <a:lstStyle/>
          <a:p>
            <a:r>
              <a:rPr lang="en-AU" altLang="en-US" sz="3600" b="1" dirty="0">
                <a:latin typeface="Calibri" panose="020F0502020204030204" pitchFamily="34" charset="0"/>
              </a:rPr>
              <a:t>Learning programs for CQI</a:t>
            </a:r>
            <a:endParaRPr lang="en-US" altLang="en-US" sz="4000" b="1" dirty="0">
              <a:latin typeface="Calibri" panose="020F0502020204030204" pitchFamily="34" charset="0"/>
            </a:endParaRPr>
          </a:p>
        </p:txBody>
      </p:sp>
      <p:sp>
        <p:nvSpPr>
          <p:cNvPr id="10244" name="Content Placeholder 5"/>
          <p:cNvSpPr>
            <a:spLocks noGrp="1"/>
          </p:cNvSpPr>
          <p:nvPr>
            <p:ph idx="1"/>
          </p:nvPr>
        </p:nvSpPr>
        <p:spPr>
          <a:xfrm>
            <a:off x="457200" y="1063625"/>
            <a:ext cx="8229600" cy="3660775"/>
          </a:xfrm>
        </p:spPr>
        <p:txBody>
          <a:bodyPr/>
          <a:lstStyle/>
          <a:p>
            <a:pPr marL="0" indent="0" eaLnBrk="1" hangingPunct="1">
              <a:spcBef>
                <a:spcPct val="0"/>
              </a:spcBef>
              <a:spcAft>
                <a:spcPts val="1200"/>
              </a:spcAft>
              <a:buNone/>
              <a:defRPr/>
            </a:pPr>
            <a:r>
              <a:rPr lang="en-AU" altLang="en-US" sz="2400" dirty="0">
                <a:latin typeface="Calibri" panose="020F0502020204030204" pitchFamily="34" charset="0"/>
              </a:rPr>
              <a:t>The Orientation and Induction Learning Program: </a:t>
            </a:r>
          </a:p>
          <a:p>
            <a:pPr eaLnBrk="1" hangingPunct="1">
              <a:spcBef>
                <a:spcPct val="0"/>
              </a:spcBef>
              <a:spcAft>
                <a:spcPts val="1200"/>
              </a:spcAft>
              <a:defRPr/>
            </a:pPr>
            <a:r>
              <a:rPr lang="en-AU" altLang="en-US" sz="2400" dirty="0">
                <a:latin typeface="Calibri" panose="020F0502020204030204" pitchFamily="34" charset="0"/>
              </a:rPr>
              <a:t>One of six learning programs in the Professional Development Course Outline for CQI (</a:t>
            </a:r>
            <a:r>
              <a:rPr lang="en-AU" altLang="en-US" sz="2400" b="1" dirty="0">
                <a:latin typeface="Calibri" panose="020F0502020204030204" pitchFamily="34" charset="0"/>
              </a:rPr>
              <a:t>refer to the Professional Development Course Outline</a:t>
            </a:r>
            <a:r>
              <a:rPr lang="en-AU" altLang="en-US" sz="2400" dirty="0">
                <a:latin typeface="Calibri" panose="020F0502020204030204" pitchFamily="34" charset="0"/>
              </a:rPr>
              <a:t>)</a:t>
            </a:r>
          </a:p>
          <a:p>
            <a:pPr eaLnBrk="1" hangingPunct="1">
              <a:spcBef>
                <a:spcPct val="0"/>
              </a:spcBef>
              <a:spcAft>
                <a:spcPts val="1200"/>
              </a:spcAft>
              <a:defRPr/>
            </a:pPr>
            <a:r>
              <a:rPr lang="en-AU" altLang="en-US" sz="2400" dirty="0">
                <a:latin typeface="Calibri" panose="020F0502020204030204" pitchFamily="34" charset="0"/>
              </a:rPr>
              <a:t>Maps to nine CQI competencies, includes a set of learning outcomes, and provides information such as key references to support the development of learning tools</a:t>
            </a:r>
          </a:p>
          <a:p>
            <a:pPr marL="0" indent="0" eaLnBrk="1" hangingPunct="1">
              <a:spcBef>
                <a:spcPts val="0"/>
              </a:spcBef>
              <a:spcAft>
                <a:spcPts val="1200"/>
              </a:spcAft>
              <a:buNone/>
              <a:defRPr/>
            </a:pPr>
            <a:r>
              <a:rPr lang="en-AU" altLang="en-US" sz="2400" dirty="0">
                <a:latin typeface="Calibri" panose="020F0502020204030204" pitchFamily="34" charset="0"/>
              </a:rPr>
              <a:t>Learning programs are designed to build on each other. </a:t>
            </a:r>
          </a:p>
        </p:txBody>
      </p:sp>
    </p:spTree>
    <p:extLst>
      <p:ext uri="{BB962C8B-B14F-4D97-AF65-F5344CB8AC3E}">
        <p14:creationId xmlns:p14="http://schemas.microsoft.com/office/powerpoint/2010/main" val="34543515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itle 3"/>
          <p:cNvSpPr>
            <a:spLocks noGrp="1"/>
          </p:cNvSpPr>
          <p:nvPr>
            <p:ph type="title"/>
          </p:nvPr>
        </p:nvSpPr>
        <p:spPr>
          <a:xfrm>
            <a:off x="457200" y="11113"/>
            <a:ext cx="8229600" cy="857250"/>
          </a:xfrm>
        </p:spPr>
        <p:txBody>
          <a:bodyPr/>
          <a:lstStyle/>
          <a:p>
            <a:r>
              <a:rPr lang="en-AU" altLang="en-US" sz="4000" b="1" dirty="0">
                <a:latin typeface="Calibri" panose="020F0502020204030204" pitchFamily="34" charset="0"/>
              </a:rPr>
              <a:t>Barriers and enablers for CQI</a:t>
            </a:r>
            <a:endParaRPr lang="en-US" altLang="en-US" sz="4000" b="1" dirty="0">
              <a:latin typeface="Calibri" panose="020F050202020403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997332052"/>
              </p:ext>
            </p:extLst>
          </p:nvPr>
        </p:nvGraphicFramePr>
        <p:xfrm>
          <a:off x="334963" y="719138"/>
          <a:ext cx="8485188" cy="3887787"/>
        </p:xfrm>
        <a:graphic>
          <a:graphicData uri="http://schemas.openxmlformats.org/drawingml/2006/table">
            <a:tbl>
              <a:tblPr firstRow="1" bandCol="1">
                <a:tableStyleId>{5C22544A-7EE6-4342-B048-85BDC9FD1C3A}</a:tableStyleId>
              </a:tblPr>
              <a:tblGrid>
                <a:gridCol w="4242594">
                  <a:extLst>
                    <a:ext uri="{9D8B030D-6E8A-4147-A177-3AD203B41FA5}">
                      <a16:colId xmlns:a16="http://schemas.microsoft.com/office/drawing/2014/main" xmlns="" val="3072077030"/>
                    </a:ext>
                  </a:extLst>
                </a:gridCol>
                <a:gridCol w="4242594">
                  <a:extLst>
                    <a:ext uri="{9D8B030D-6E8A-4147-A177-3AD203B41FA5}">
                      <a16:colId xmlns:a16="http://schemas.microsoft.com/office/drawing/2014/main" xmlns="" val="2362095107"/>
                    </a:ext>
                  </a:extLst>
                </a:gridCol>
              </a:tblGrid>
              <a:tr h="315947">
                <a:tc>
                  <a:txBody>
                    <a:bodyPr/>
                    <a:lstStyle/>
                    <a:p>
                      <a:pPr marL="0" marR="0" algn="ctr" hangingPunct="1">
                        <a:lnSpc>
                          <a:spcPct val="100000"/>
                        </a:lnSpc>
                        <a:spcBef>
                          <a:spcPts val="0"/>
                        </a:spcBef>
                        <a:spcAft>
                          <a:spcPts val="0"/>
                        </a:spcAft>
                      </a:pPr>
                      <a:r>
                        <a:rPr lang="en-AU" sz="1000" kern="1400" dirty="0">
                          <a:effectLst/>
                          <a:latin typeface="Calibri" panose="020F0502020204030204" pitchFamily="34" charset="0"/>
                        </a:rPr>
                        <a:t>Enablers</a:t>
                      </a:r>
                      <a:endParaRPr lang="en-US" sz="1000" kern="1400" dirty="0">
                        <a:solidFill>
                          <a:srgbClr val="000000"/>
                        </a:solidFill>
                        <a:effectLst/>
                        <a:latin typeface="Calibri" panose="020F0502020204030204" pitchFamily="34" charset="0"/>
                        <a:ea typeface="Times New Roman" panose="02020603050405020304" pitchFamily="18" charset="0"/>
                        <a:cs typeface="Century Gothic" panose="020B0502020202020204" pitchFamily="34" charset="0"/>
                      </a:endParaRPr>
                    </a:p>
                  </a:txBody>
                  <a:tcPr marL="34753" marR="34753" marT="0" marB="0" anchor="ctr"/>
                </a:tc>
                <a:tc>
                  <a:txBody>
                    <a:bodyPr/>
                    <a:lstStyle/>
                    <a:p>
                      <a:pPr marL="0" marR="0" algn="ctr" hangingPunct="1">
                        <a:lnSpc>
                          <a:spcPct val="100000"/>
                        </a:lnSpc>
                        <a:spcBef>
                          <a:spcPts val="0"/>
                        </a:spcBef>
                        <a:spcAft>
                          <a:spcPts val="0"/>
                        </a:spcAft>
                      </a:pPr>
                      <a:r>
                        <a:rPr lang="en-AU" sz="1000" kern="1400" dirty="0">
                          <a:effectLst/>
                          <a:latin typeface="Calibri" panose="020F0502020204030204" pitchFamily="34" charset="0"/>
                        </a:rPr>
                        <a:t>Barriers</a:t>
                      </a:r>
                      <a:endParaRPr lang="en-US" sz="1000" kern="1400" dirty="0">
                        <a:solidFill>
                          <a:srgbClr val="000000"/>
                        </a:solidFill>
                        <a:effectLst/>
                        <a:latin typeface="Calibri" panose="020F0502020204030204" pitchFamily="34" charset="0"/>
                        <a:ea typeface="Times New Roman" panose="02020603050405020304" pitchFamily="18" charset="0"/>
                        <a:cs typeface="Century Gothic" panose="020B0502020202020204" pitchFamily="34" charset="0"/>
                      </a:endParaRPr>
                    </a:p>
                  </a:txBody>
                  <a:tcPr marL="34753" marR="34753" marT="0" marB="0" anchor="ctr"/>
                </a:tc>
                <a:extLst>
                  <a:ext uri="{0D108BD9-81ED-4DB2-BD59-A6C34878D82A}">
                    <a16:rowId xmlns:a16="http://schemas.microsoft.com/office/drawing/2014/main" xmlns="" val="4270835536"/>
                  </a:ext>
                </a:extLst>
              </a:tr>
              <a:tr h="3571840">
                <a:tc>
                  <a:txBody>
                    <a:bodyPr/>
                    <a:lstStyle/>
                    <a:p>
                      <a:pPr marL="342900" marR="0" lvl="0" indent="-342900">
                        <a:lnSpc>
                          <a:spcPct val="100000"/>
                        </a:lnSpc>
                        <a:spcBef>
                          <a:spcPts val="0"/>
                        </a:spcBef>
                        <a:spcAft>
                          <a:spcPts val="0"/>
                        </a:spcAft>
                        <a:buFont typeface="Symbol" panose="05050102010706020507" pitchFamily="18" charset="2"/>
                        <a:buChar char=""/>
                      </a:pPr>
                      <a:r>
                        <a:rPr lang="en-AU" sz="1000" dirty="0">
                          <a:effectLst/>
                          <a:latin typeface="Calibri" panose="020F0502020204030204" pitchFamily="34" charset="0"/>
                        </a:rPr>
                        <a:t>Commitment and support:</a:t>
                      </a:r>
                      <a:endParaRPr lang="en-US" sz="1000" dirty="0">
                        <a:effectLst/>
                        <a:latin typeface="Calibri" panose="020F0502020204030204" pitchFamily="34" charset="0"/>
                      </a:endParaRPr>
                    </a:p>
                    <a:p>
                      <a:pPr marL="742950" marR="0" lvl="1" indent="-285750">
                        <a:lnSpc>
                          <a:spcPct val="100000"/>
                        </a:lnSpc>
                        <a:spcBef>
                          <a:spcPts val="0"/>
                        </a:spcBef>
                        <a:spcAft>
                          <a:spcPts val="0"/>
                        </a:spcAft>
                        <a:buFont typeface="Courier New" panose="02070309020205020404" pitchFamily="49" charset="0"/>
                        <a:buChar char="o"/>
                      </a:pPr>
                      <a:r>
                        <a:rPr lang="en-AU" sz="1000" dirty="0">
                          <a:effectLst/>
                          <a:latin typeface="Calibri" panose="020F0502020204030204" pitchFamily="34" charset="0"/>
                        </a:rPr>
                        <a:t>From the leadership team and senior management</a:t>
                      </a:r>
                      <a:endParaRPr lang="en-US" sz="1000" dirty="0">
                        <a:effectLst/>
                        <a:latin typeface="Calibri" panose="020F0502020204030204" pitchFamily="34" charset="0"/>
                      </a:endParaRPr>
                    </a:p>
                    <a:p>
                      <a:pPr marL="742950" marR="0" lvl="1" indent="-285750">
                        <a:lnSpc>
                          <a:spcPct val="100000"/>
                        </a:lnSpc>
                        <a:spcBef>
                          <a:spcPts val="0"/>
                        </a:spcBef>
                        <a:spcAft>
                          <a:spcPts val="0"/>
                        </a:spcAft>
                        <a:buFont typeface="Courier New" panose="02070309020205020404" pitchFamily="49" charset="0"/>
                        <a:buChar char="o"/>
                      </a:pPr>
                      <a:r>
                        <a:rPr lang="en-AU" sz="1000" dirty="0">
                          <a:effectLst/>
                          <a:latin typeface="Calibri" panose="020F0502020204030204" pitchFamily="34" charset="0"/>
                        </a:rPr>
                        <a:t>To implement CQI cycle and steps</a:t>
                      </a:r>
                      <a:endParaRPr lang="en-US" sz="1000" dirty="0">
                        <a:effectLst/>
                        <a:latin typeface="Calibri" panose="020F0502020204030204" pitchFamily="34" charset="0"/>
                      </a:endParaRPr>
                    </a:p>
                    <a:p>
                      <a:pPr marL="742950" marR="0" lvl="1" indent="-285750">
                        <a:lnSpc>
                          <a:spcPct val="100000"/>
                        </a:lnSpc>
                        <a:spcBef>
                          <a:spcPts val="0"/>
                        </a:spcBef>
                        <a:spcAft>
                          <a:spcPts val="0"/>
                        </a:spcAft>
                        <a:buFont typeface="Courier New" panose="02070309020205020404" pitchFamily="49" charset="0"/>
                        <a:buChar char="o"/>
                      </a:pPr>
                      <a:r>
                        <a:rPr lang="en-AU" sz="1000" dirty="0">
                          <a:effectLst/>
                          <a:latin typeface="Calibri" panose="020F0502020204030204" pitchFamily="34" charset="0"/>
                        </a:rPr>
                        <a:t>Use CQI for business planning</a:t>
                      </a:r>
                      <a:endParaRPr lang="en-US" sz="1000" dirty="0">
                        <a:effectLst/>
                        <a:latin typeface="Calibri" panose="020F0502020204030204" pitchFamily="34" charset="0"/>
                      </a:endParaRPr>
                    </a:p>
                    <a:p>
                      <a:pPr marL="742950" marR="0" lvl="1" indent="-285750">
                        <a:lnSpc>
                          <a:spcPct val="100000"/>
                        </a:lnSpc>
                        <a:spcBef>
                          <a:spcPts val="0"/>
                        </a:spcBef>
                        <a:spcAft>
                          <a:spcPts val="0"/>
                        </a:spcAft>
                        <a:buFont typeface="Courier New" panose="02070309020205020404" pitchFamily="49" charset="0"/>
                        <a:buChar char="o"/>
                      </a:pPr>
                      <a:r>
                        <a:rPr lang="en-AU" sz="1000" dirty="0">
                          <a:effectLst/>
                          <a:latin typeface="Calibri" panose="020F0502020204030204" pitchFamily="34" charset="0"/>
                        </a:rPr>
                        <a:t>For training and development of information systems and practice-based networks. </a:t>
                      </a:r>
                      <a:endParaRPr lang="en-US" sz="1000" dirty="0">
                        <a:effectLst/>
                        <a:latin typeface="Calibri" panose="020F0502020204030204" pitchFamily="34" charset="0"/>
                      </a:endParaRPr>
                    </a:p>
                    <a:p>
                      <a:pPr marL="342900" marR="0" lvl="0" indent="-342900">
                        <a:lnSpc>
                          <a:spcPct val="100000"/>
                        </a:lnSpc>
                        <a:spcBef>
                          <a:spcPts val="0"/>
                        </a:spcBef>
                        <a:spcAft>
                          <a:spcPts val="0"/>
                        </a:spcAft>
                        <a:buFont typeface="Symbol" panose="05050102010706020507" pitchFamily="18" charset="2"/>
                        <a:buChar char=""/>
                      </a:pPr>
                      <a:r>
                        <a:rPr lang="en-AU" sz="1000" dirty="0">
                          <a:effectLst/>
                          <a:latin typeface="Calibri" panose="020F0502020204030204" pitchFamily="34" charset="0"/>
                        </a:rPr>
                        <a:t>Approach</a:t>
                      </a:r>
                      <a:endParaRPr lang="en-US" sz="1000" dirty="0">
                        <a:effectLst/>
                        <a:latin typeface="Calibri" panose="020F0502020204030204" pitchFamily="34" charset="0"/>
                      </a:endParaRPr>
                    </a:p>
                    <a:p>
                      <a:pPr marL="742950" marR="0" lvl="1" indent="-285750">
                        <a:lnSpc>
                          <a:spcPct val="100000"/>
                        </a:lnSpc>
                        <a:spcBef>
                          <a:spcPts val="0"/>
                        </a:spcBef>
                        <a:spcAft>
                          <a:spcPts val="0"/>
                        </a:spcAft>
                        <a:buFont typeface="Courier New" panose="02070309020205020404" pitchFamily="49" charset="0"/>
                        <a:buChar char="o"/>
                      </a:pPr>
                      <a:r>
                        <a:rPr lang="en-AU" sz="1000" dirty="0">
                          <a:effectLst/>
                          <a:latin typeface="Calibri" panose="020F0502020204030204" pitchFamily="34" charset="0"/>
                        </a:rPr>
                        <a:t>Systematic, no-blame, systems-oriented, incremental steps</a:t>
                      </a:r>
                      <a:endParaRPr lang="en-US" sz="1000" dirty="0">
                        <a:effectLst/>
                        <a:latin typeface="Calibri" panose="020F0502020204030204" pitchFamily="34" charset="0"/>
                      </a:endParaRPr>
                    </a:p>
                    <a:p>
                      <a:pPr marL="742950" marR="0" lvl="1" indent="-285750">
                        <a:lnSpc>
                          <a:spcPct val="100000"/>
                        </a:lnSpc>
                        <a:spcBef>
                          <a:spcPts val="0"/>
                        </a:spcBef>
                        <a:spcAft>
                          <a:spcPts val="0"/>
                        </a:spcAft>
                        <a:buFont typeface="Courier New" panose="02070309020205020404" pitchFamily="49" charset="0"/>
                        <a:buChar char="o"/>
                      </a:pPr>
                      <a:r>
                        <a:rPr lang="en-AU" sz="1000" dirty="0">
                          <a:effectLst/>
                          <a:latin typeface="Calibri" panose="020F0502020204030204" pitchFamily="34" charset="0"/>
                        </a:rPr>
                        <a:t>Experienced based and learning,</a:t>
                      </a:r>
                      <a:endParaRPr lang="en-US" sz="1000" dirty="0">
                        <a:effectLst/>
                        <a:latin typeface="Calibri" panose="020F0502020204030204" pitchFamily="34" charset="0"/>
                      </a:endParaRPr>
                    </a:p>
                    <a:p>
                      <a:pPr marL="742950" marR="0" lvl="1" indent="-285750">
                        <a:lnSpc>
                          <a:spcPct val="100000"/>
                        </a:lnSpc>
                        <a:spcBef>
                          <a:spcPts val="0"/>
                        </a:spcBef>
                        <a:spcAft>
                          <a:spcPts val="0"/>
                        </a:spcAft>
                        <a:buFont typeface="Courier New" panose="02070309020205020404" pitchFamily="49" charset="0"/>
                        <a:buChar char="o"/>
                      </a:pPr>
                      <a:r>
                        <a:rPr lang="en-AU" sz="1000" dirty="0">
                          <a:effectLst/>
                          <a:latin typeface="Calibri" panose="020F0502020204030204" pitchFamily="34" charset="0"/>
                        </a:rPr>
                        <a:t>Achievable targets</a:t>
                      </a:r>
                      <a:endParaRPr lang="en-US" sz="1000" dirty="0">
                        <a:effectLst/>
                        <a:latin typeface="Calibri" panose="020F0502020204030204" pitchFamily="34" charset="0"/>
                      </a:endParaRPr>
                    </a:p>
                    <a:p>
                      <a:pPr marL="742950" marR="0" lvl="1" indent="-285750">
                        <a:lnSpc>
                          <a:spcPct val="100000"/>
                        </a:lnSpc>
                        <a:spcBef>
                          <a:spcPts val="0"/>
                        </a:spcBef>
                        <a:spcAft>
                          <a:spcPts val="0"/>
                        </a:spcAft>
                        <a:buFont typeface="Courier New" panose="02070309020205020404" pitchFamily="49" charset="0"/>
                        <a:buChar char="o"/>
                      </a:pPr>
                      <a:r>
                        <a:rPr lang="en-AU" sz="1000" dirty="0">
                          <a:effectLst/>
                          <a:latin typeface="Calibri" panose="020F0502020204030204" pitchFamily="34" charset="0"/>
                        </a:rPr>
                        <a:t>Integration of CQI data collection with other reporting requirements.</a:t>
                      </a:r>
                      <a:endParaRPr lang="en-US" sz="1000" dirty="0">
                        <a:effectLst/>
                        <a:latin typeface="Calibri" panose="020F0502020204030204" pitchFamily="34" charset="0"/>
                      </a:endParaRPr>
                    </a:p>
                    <a:p>
                      <a:pPr marL="342900" marR="0" lvl="0" indent="-342900">
                        <a:lnSpc>
                          <a:spcPct val="100000"/>
                        </a:lnSpc>
                        <a:spcBef>
                          <a:spcPts val="0"/>
                        </a:spcBef>
                        <a:spcAft>
                          <a:spcPts val="0"/>
                        </a:spcAft>
                        <a:buFont typeface="Symbol" panose="05050102010706020507" pitchFamily="18" charset="2"/>
                        <a:buChar char=""/>
                      </a:pPr>
                      <a:r>
                        <a:rPr lang="en-AU" sz="1000" dirty="0">
                          <a:effectLst/>
                          <a:latin typeface="Calibri" panose="020F0502020204030204" pitchFamily="34" charset="0"/>
                        </a:rPr>
                        <a:t>Staff expertise and interest and identified roles to in the service to negotiate implementation of action plans</a:t>
                      </a:r>
                      <a:endParaRPr lang="en-US" sz="1000" dirty="0">
                        <a:effectLst/>
                        <a:latin typeface="Calibri" panose="020F0502020204030204" pitchFamily="34" charset="0"/>
                      </a:endParaRPr>
                    </a:p>
                    <a:p>
                      <a:pPr marL="342900" marR="0" lvl="0" indent="-342900">
                        <a:lnSpc>
                          <a:spcPct val="100000"/>
                        </a:lnSpc>
                        <a:spcBef>
                          <a:spcPts val="0"/>
                        </a:spcBef>
                        <a:spcAft>
                          <a:spcPts val="0"/>
                        </a:spcAft>
                        <a:buFont typeface="Symbol" panose="05050102010706020507" pitchFamily="18" charset="2"/>
                        <a:buChar char=""/>
                      </a:pPr>
                      <a:r>
                        <a:rPr lang="en-AU" sz="1000" dirty="0">
                          <a:effectLst/>
                          <a:latin typeface="Calibri" panose="020F0502020204030204" pitchFamily="34" charset="0"/>
                        </a:rPr>
                        <a:t>Champions</a:t>
                      </a:r>
                      <a:endParaRPr lang="en-US" sz="1000" dirty="0">
                        <a:effectLst/>
                        <a:latin typeface="Calibri" panose="020F0502020204030204" pitchFamily="34" charset="0"/>
                      </a:endParaRPr>
                    </a:p>
                    <a:p>
                      <a:pPr marL="342900" marR="0" lvl="0" indent="-342900">
                        <a:lnSpc>
                          <a:spcPct val="100000"/>
                        </a:lnSpc>
                        <a:spcBef>
                          <a:spcPts val="0"/>
                        </a:spcBef>
                        <a:spcAft>
                          <a:spcPts val="0"/>
                        </a:spcAft>
                        <a:buFont typeface="Symbol" panose="05050102010706020507" pitchFamily="18" charset="2"/>
                        <a:buChar char=""/>
                      </a:pPr>
                      <a:r>
                        <a:rPr lang="en-AU" sz="1000" dirty="0">
                          <a:effectLst/>
                          <a:latin typeface="Calibri" panose="020F0502020204030204" pitchFamily="34" charset="0"/>
                        </a:rPr>
                        <a:t>Infrastructure such as established information systems</a:t>
                      </a:r>
                      <a:endParaRPr lang="en-US" sz="1000" dirty="0">
                        <a:effectLst/>
                        <a:latin typeface="Calibri" panose="020F0502020204030204" pitchFamily="34" charset="0"/>
                      </a:endParaRPr>
                    </a:p>
                    <a:p>
                      <a:pPr marL="342900" marR="0" lvl="0" indent="-342900">
                        <a:lnSpc>
                          <a:spcPct val="100000"/>
                        </a:lnSpc>
                        <a:spcBef>
                          <a:spcPts val="0"/>
                        </a:spcBef>
                        <a:spcAft>
                          <a:spcPts val="0"/>
                        </a:spcAft>
                        <a:buFont typeface="Symbol" panose="05050102010706020507" pitchFamily="18" charset="2"/>
                        <a:buChar char=""/>
                      </a:pPr>
                      <a:r>
                        <a:rPr lang="en-AU" sz="1000" dirty="0">
                          <a:effectLst/>
                          <a:latin typeface="Calibri" panose="020F0502020204030204" pitchFamily="34" charset="0"/>
                        </a:rPr>
                        <a:t>Clear framework and structure for implementation</a:t>
                      </a:r>
                      <a:endParaRPr lang="en-US" sz="1000" dirty="0">
                        <a:effectLst/>
                        <a:latin typeface="Calibri" panose="020F0502020204030204" pitchFamily="34" charset="0"/>
                      </a:endParaRPr>
                    </a:p>
                    <a:p>
                      <a:pPr marL="742950" marR="0" lvl="1" indent="-285750">
                        <a:lnSpc>
                          <a:spcPct val="100000"/>
                        </a:lnSpc>
                        <a:spcBef>
                          <a:spcPts val="0"/>
                        </a:spcBef>
                        <a:spcAft>
                          <a:spcPts val="0"/>
                        </a:spcAft>
                        <a:buFont typeface="Courier New" panose="02070309020205020404" pitchFamily="49" charset="0"/>
                        <a:buChar char="o"/>
                      </a:pPr>
                      <a:r>
                        <a:rPr lang="en-AU" sz="1000" dirty="0">
                          <a:effectLst/>
                          <a:latin typeface="Calibri" panose="020F0502020204030204" pitchFamily="34" charset="0"/>
                        </a:rPr>
                        <a:t>Clearly defined objectives and expectations</a:t>
                      </a:r>
                      <a:endParaRPr lang="en-US" sz="1000" dirty="0">
                        <a:effectLst/>
                        <a:latin typeface="Calibri" panose="020F0502020204030204" pitchFamily="34" charset="0"/>
                      </a:endParaRPr>
                    </a:p>
                    <a:p>
                      <a:pPr marL="742950" marR="0" lvl="1" indent="-285750">
                        <a:lnSpc>
                          <a:spcPct val="100000"/>
                        </a:lnSpc>
                        <a:spcBef>
                          <a:spcPts val="0"/>
                        </a:spcBef>
                        <a:spcAft>
                          <a:spcPts val="0"/>
                        </a:spcAft>
                        <a:buFont typeface="Courier New" panose="02070309020205020404" pitchFamily="49" charset="0"/>
                        <a:buChar char="o"/>
                      </a:pPr>
                      <a:r>
                        <a:rPr lang="en-AU" sz="1000" dirty="0">
                          <a:effectLst/>
                          <a:latin typeface="Calibri" panose="020F0502020204030204" pitchFamily="34" charset="0"/>
                        </a:rPr>
                        <a:t>Clear defined roles/responsibilities for CQ</a:t>
                      </a:r>
                      <a:endParaRPr lang="en-US" sz="1000" dirty="0">
                        <a:effectLst/>
                        <a:latin typeface="Calibri" panose="020F0502020204030204" pitchFamily="34" charset="0"/>
                      </a:endParaRPr>
                    </a:p>
                    <a:p>
                      <a:pPr marL="742950" marR="0" lvl="1" indent="-285750">
                        <a:lnSpc>
                          <a:spcPct val="100000"/>
                        </a:lnSpc>
                        <a:spcBef>
                          <a:spcPts val="0"/>
                        </a:spcBef>
                        <a:spcAft>
                          <a:spcPts val="0"/>
                        </a:spcAft>
                        <a:buFont typeface="Courier New" panose="02070309020205020404" pitchFamily="49" charset="0"/>
                        <a:buChar char="o"/>
                      </a:pPr>
                      <a:r>
                        <a:rPr lang="en-AU" sz="1000" dirty="0">
                          <a:effectLst/>
                          <a:latin typeface="Calibri" panose="020F0502020204030204" pitchFamily="34" charset="0"/>
                        </a:rPr>
                        <a:t>Defined objectives for using clinical performance data in quality reporting structures at local, regional, state and national levels.</a:t>
                      </a:r>
                      <a:endParaRPr lang="en-US" sz="1000" dirty="0">
                        <a:effectLst/>
                        <a:latin typeface="Calibri" panose="020F0502020204030204" pitchFamily="34" charset="0"/>
                      </a:endParaRPr>
                    </a:p>
                    <a:p>
                      <a:pPr marL="342900" marR="0" lvl="0" indent="-342900">
                        <a:lnSpc>
                          <a:spcPct val="100000"/>
                        </a:lnSpc>
                        <a:spcBef>
                          <a:spcPts val="0"/>
                        </a:spcBef>
                        <a:spcAft>
                          <a:spcPts val="0"/>
                        </a:spcAft>
                        <a:buFont typeface="Symbol" panose="05050102010706020507" pitchFamily="18" charset="2"/>
                        <a:buChar char=""/>
                      </a:pPr>
                      <a:r>
                        <a:rPr lang="en-AU" sz="1000" dirty="0">
                          <a:effectLst/>
                          <a:latin typeface="Calibri" panose="020F0502020204030204" pitchFamily="34" charset="0"/>
                        </a:rPr>
                        <a:t>Quality network for developing and sharing expertise and resources for CQI.</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4753" marR="34753" marT="0" marB="0"/>
                </a:tc>
                <a:tc>
                  <a:txBody>
                    <a:bodyPr/>
                    <a:lstStyle/>
                    <a:p>
                      <a:pPr marL="342900" marR="0" lvl="0" indent="-342900">
                        <a:lnSpc>
                          <a:spcPct val="100000"/>
                        </a:lnSpc>
                        <a:spcBef>
                          <a:spcPts val="0"/>
                        </a:spcBef>
                        <a:spcAft>
                          <a:spcPts val="600"/>
                        </a:spcAft>
                        <a:buFont typeface="Symbol" panose="05050102010706020507" pitchFamily="18" charset="2"/>
                        <a:buChar char=""/>
                      </a:pPr>
                      <a:r>
                        <a:rPr lang="en-AU" sz="1000" dirty="0">
                          <a:effectLst/>
                          <a:latin typeface="Calibri" panose="020F0502020204030204" pitchFamily="34" charset="0"/>
                        </a:rPr>
                        <a:t>High staff turnover</a:t>
                      </a:r>
                      <a:endParaRPr lang="en-US" sz="1000" dirty="0">
                        <a:effectLst/>
                        <a:latin typeface="Calibri" panose="020F0502020204030204" pitchFamily="34" charset="0"/>
                      </a:endParaRPr>
                    </a:p>
                    <a:p>
                      <a:pPr marL="342900" marR="0" lvl="0" indent="-342900">
                        <a:lnSpc>
                          <a:spcPct val="100000"/>
                        </a:lnSpc>
                        <a:spcBef>
                          <a:spcPts val="0"/>
                        </a:spcBef>
                        <a:spcAft>
                          <a:spcPts val="0"/>
                        </a:spcAft>
                        <a:buFont typeface="Symbol" panose="05050102010706020507" pitchFamily="18" charset="2"/>
                        <a:buChar char=""/>
                      </a:pPr>
                      <a:r>
                        <a:rPr lang="en-AU" sz="1000" dirty="0">
                          <a:effectLst/>
                          <a:latin typeface="Calibri" panose="020F0502020204030204" pitchFamily="34" charset="0"/>
                        </a:rPr>
                        <a:t>Burden of disease and balancing demands of acute care with those for chronic disease</a:t>
                      </a:r>
                      <a:endParaRPr lang="en-US" sz="1000" dirty="0">
                        <a:effectLst/>
                        <a:latin typeface="Calibri" panose="020F0502020204030204" pitchFamily="34" charset="0"/>
                      </a:endParaRPr>
                    </a:p>
                    <a:p>
                      <a:pPr marL="342900" marR="0" lvl="0" indent="-342900">
                        <a:lnSpc>
                          <a:spcPct val="100000"/>
                        </a:lnSpc>
                        <a:spcBef>
                          <a:spcPts val="0"/>
                        </a:spcBef>
                        <a:spcAft>
                          <a:spcPts val="0"/>
                        </a:spcAft>
                        <a:buFont typeface="Symbol" panose="05050102010706020507" pitchFamily="18" charset="2"/>
                        <a:buChar char=""/>
                      </a:pPr>
                      <a:r>
                        <a:rPr lang="en-AU" sz="1000" dirty="0">
                          <a:effectLst/>
                          <a:latin typeface="Calibri" panose="020F0502020204030204" pitchFamily="34" charset="0"/>
                        </a:rPr>
                        <a:t>Difficulty in providing/receiving enough training and technical support, </a:t>
                      </a:r>
                      <a:endParaRPr lang="en-US" sz="1000" dirty="0">
                        <a:effectLst/>
                        <a:latin typeface="Calibri" panose="020F0502020204030204" pitchFamily="34" charset="0"/>
                      </a:endParaRPr>
                    </a:p>
                    <a:p>
                      <a:pPr marL="342900" marR="0" lvl="0" indent="-342900">
                        <a:lnSpc>
                          <a:spcPct val="100000"/>
                        </a:lnSpc>
                        <a:spcBef>
                          <a:spcPts val="0"/>
                        </a:spcBef>
                        <a:spcAft>
                          <a:spcPts val="0"/>
                        </a:spcAft>
                        <a:buFont typeface="Symbol" panose="05050102010706020507" pitchFamily="18" charset="2"/>
                        <a:buChar char=""/>
                      </a:pPr>
                      <a:r>
                        <a:rPr lang="en-AU" sz="1000" dirty="0">
                          <a:effectLst/>
                          <a:latin typeface="Calibri" panose="020F0502020204030204" pitchFamily="34" charset="0"/>
                        </a:rPr>
                        <a:t>Lack of engagement among key staff especially clinic managers, who did not consider CQI to be part of their role, and engagement of GPs who are perceived as being the hardest to engage</a:t>
                      </a:r>
                      <a:endParaRPr lang="en-US" sz="1000" dirty="0">
                        <a:effectLst/>
                        <a:latin typeface="Calibri" panose="020F0502020204030204" pitchFamily="34" charset="0"/>
                      </a:endParaRPr>
                    </a:p>
                    <a:p>
                      <a:pPr marL="342900" marR="0" lvl="0" indent="-342900">
                        <a:lnSpc>
                          <a:spcPct val="100000"/>
                        </a:lnSpc>
                        <a:spcBef>
                          <a:spcPts val="0"/>
                        </a:spcBef>
                        <a:spcAft>
                          <a:spcPts val="0"/>
                        </a:spcAft>
                        <a:buFont typeface="Symbol" panose="05050102010706020507" pitchFamily="18" charset="2"/>
                        <a:buChar char=""/>
                      </a:pPr>
                      <a:r>
                        <a:rPr lang="en-AU" sz="1000" dirty="0">
                          <a:effectLst/>
                          <a:latin typeface="Calibri" panose="020F0502020204030204" pitchFamily="34" charset="0"/>
                        </a:rPr>
                        <a:t>Multiple patient record systems</a:t>
                      </a:r>
                      <a:endParaRPr lang="en-US" sz="1000" dirty="0">
                        <a:effectLst/>
                        <a:latin typeface="Calibri" panose="020F0502020204030204" pitchFamily="34" charset="0"/>
                      </a:endParaRPr>
                    </a:p>
                    <a:p>
                      <a:pPr marL="342900" marR="0" lvl="0" indent="-342900">
                        <a:lnSpc>
                          <a:spcPct val="100000"/>
                        </a:lnSpc>
                        <a:spcBef>
                          <a:spcPts val="0"/>
                        </a:spcBef>
                        <a:spcAft>
                          <a:spcPts val="0"/>
                        </a:spcAft>
                        <a:buFont typeface="Symbol" panose="05050102010706020507" pitchFamily="18" charset="2"/>
                        <a:buChar char=""/>
                      </a:pPr>
                      <a:r>
                        <a:rPr lang="en-AU" sz="1000" dirty="0">
                          <a:effectLst/>
                          <a:latin typeface="Calibri" panose="020F0502020204030204" pitchFamily="34" charset="0"/>
                        </a:rPr>
                        <a:t>Lack of a single integrated data reporting system across services delivering care</a:t>
                      </a:r>
                      <a:endParaRPr lang="en-US" sz="1000" dirty="0">
                        <a:effectLst/>
                        <a:latin typeface="Calibri" panose="020F0502020204030204" pitchFamily="34" charset="0"/>
                      </a:endParaRPr>
                    </a:p>
                    <a:p>
                      <a:pPr marL="342900" marR="0" lvl="0" indent="-342900">
                        <a:lnSpc>
                          <a:spcPct val="100000"/>
                        </a:lnSpc>
                        <a:spcBef>
                          <a:spcPts val="0"/>
                        </a:spcBef>
                        <a:spcAft>
                          <a:spcPts val="0"/>
                        </a:spcAft>
                        <a:buFont typeface="Symbol" panose="05050102010706020507" pitchFamily="18" charset="2"/>
                        <a:buChar char=""/>
                      </a:pPr>
                      <a:r>
                        <a:rPr lang="en-AU" sz="1000" dirty="0">
                          <a:effectLst/>
                          <a:latin typeface="Calibri" panose="020F0502020204030204" pitchFamily="34" charset="0"/>
                        </a:rPr>
                        <a:t>Manual audits and systems assessment that are time consuming, </a:t>
                      </a:r>
                      <a:endParaRPr lang="en-US" sz="1000" dirty="0">
                        <a:effectLst/>
                        <a:latin typeface="Calibri" panose="020F0502020204030204" pitchFamily="34" charset="0"/>
                      </a:endParaRPr>
                    </a:p>
                    <a:p>
                      <a:pPr marL="342900" marR="0" lvl="0" indent="-342900">
                        <a:lnSpc>
                          <a:spcPct val="100000"/>
                        </a:lnSpc>
                        <a:spcBef>
                          <a:spcPts val="0"/>
                        </a:spcBef>
                        <a:spcAft>
                          <a:spcPts val="0"/>
                        </a:spcAft>
                        <a:buFont typeface="Symbol" panose="05050102010706020507" pitchFamily="18" charset="2"/>
                        <a:buChar char=""/>
                      </a:pPr>
                      <a:r>
                        <a:rPr lang="en-AU" sz="1000" dirty="0">
                          <a:effectLst/>
                          <a:latin typeface="Calibri" panose="020F0502020204030204" pitchFamily="34" charset="0"/>
                        </a:rPr>
                        <a:t>Perceived lack of control to change clinic routines in support of action plans</a:t>
                      </a:r>
                      <a:endParaRPr lang="en-US" sz="1000" dirty="0">
                        <a:effectLst/>
                        <a:latin typeface="Calibri" panose="020F0502020204030204" pitchFamily="34" charset="0"/>
                      </a:endParaRPr>
                    </a:p>
                    <a:p>
                      <a:pPr marL="342900" marR="0" lvl="0" indent="-342900">
                        <a:lnSpc>
                          <a:spcPct val="100000"/>
                        </a:lnSpc>
                        <a:spcBef>
                          <a:spcPts val="0"/>
                        </a:spcBef>
                        <a:spcAft>
                          <a:spcPts val="800"/>
                        </a:spcAft>
                        <a:buFont typeface="Symbol" panose="05050102010706020507" pitchFamily="18" charset="2"/>
                        <a:buChar char=""/>
                      </a:pPr>
                      <a:r>
                        <a:rPr lang="en-AU" sz="1000" dirty="0">
                          <a:effectLst/>
                          <a:latin typeface="Calibri" panose="020F0502020204030204" pitchFamily="34" charset="0"/>
                        </a:rPr>
                        <a:t>Lack of teamwork. </a:t>
                      </a:r>
                      <a:endParaRPr lang="en-US" sz="1000" dirty="0">
                        <a:effectLst/>
                        <a:latin typeface="Calibri" panose="020F0502020204030204" pitchFamily="34" charset="0"/>
                      </a:endParaRPr>
                    </a:p>
                    <a:p>
                      <a:pPr marL="0" marR="0" hangingPunct="1">
                        <a:lnSpc>
                          <a:spcPct val="100000"/>
                        </a:lnSpc>
                        <a:spcBef>
                          <a:spcPts val="0"/>
                        </a:spcBef>
                        <a:spcAft>
                          <a:spcPts val="0"/>
                        </a:spcAft>
                      </a:pPr>
                      <a:r>
                        <a:rPr lang="en-AU" sz="1000" kern="1400" dirty="0">
                          <a:effectLst/>
                          <a:latin typeface="Calibri" panose="020F0502020204030204" pitchFamily="34" charset="0"/>
                        </a:rPr>
                        <a:t> </a:t>
                      </a:r>
                      <a:endParaRPr lang="en-US" sz="1000" kern="1400" dirty="0">
                        <a:solidFill>
                          <a:srgbClr val="000000"/>
                        </a:solidFill>
                        <a:effectLst/>
                        <a:latin typeface="Calibri" panose="020F0502020204030204" pitchFamily="34" charset="0"/>
                        <a:ea typeface="Times New Roman" panose="02020603050405020304" pitchFamily="18" charset="0"/>
                        <a:cs typeface="Century Gothic" panose="020B0502020202020204" pitchFamily="34" charset="0"/>
                      </a:endParaRPr>
                    </a:p>
                  </a:txBody>
                  <a:tcPr marL="34753" marR="34753" marT="0" marB="0"/>
                </a:tc>
                <a:extLst>
                  <a:ext uri="{0D108BD9-81ED-4DB2-BD59-A6C34878D82A}">
                    <a16:rowId xmlns:a16="http://schemas.microsoft.com/office/drawing/2014/main" xmlns="" val="3904987818"/>
                  </a:ext>
                </a:extLst>
              </a:tr>
            </a:tbl>
          </a:graphicData>
        </a:graphic>
      </p:graphicFrame>
      <p:sp>
        <p:nvSpPr>
          <p:cNvPr id="100367" name="Rectangle 6"/>
          <p:cNvSpPr>
            <a:spLocks noChangeArrowheads="1"/>
          </p:cNvSpPr>
          <p:nvPr/>
        </p:nvSpPr>
        <p:spPr bwMode="auto">
          <a:xfrm>
            <a:off x="6556375" y="4770438"/>
            <a:ext cx="1819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Franklin Gothic Book" panose="020B05030201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Franklin Gothic Book" panose="020B05030201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9pPr>
          </a:lstStyle>
          <a:p>
            <a:pPr>
              <a:spcBef>
                <a:spcPct val="0"/>
              </a:spcBef>
              <a:buFontTx/>
              <a:buNone/>
            </a:pPr>
            <a:r>
              <a:rPr lang="en-US" altLang="en-US" sz="1400">
                <a:solidFill>
                  <a:schemeClr val="bg1"/>
                </a:solidFill>
                <a:latin typeface="Calibri" panose="020F0502020204030204" pitchFamily="34" charset="0"/>
              </a:rPr>
              <a:t>Lowitja Institute, 2014</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1" descr="Powerpoint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itle 3"/>
          <p:cNvSpPr>
            <a:spLocks noGrp="1"/>
          </p:cNvSpPr>
          <p:nvPr>
            <p:ph type="title"/>
          </p:nvPr>
        </p:nvSpPr>
        <p:spPr>
          <a:xfrm>
            <a:off x="457200" y="96838"/>
            <a:ext cx="8229600" cy="857250"/>
          </a:xfrm>
        </p:spPr>
        <p:txBody>
          <a:bodyPr/>
          <a:lstStyle/>
          <a:p>
            <a:r>
              <a:rPr lang="en-AU" altLang="en-US" sz="4000" b="1" dirty="0">
                <a:latin typeface="Calibri" panose="020F0502020204030204" pitchFamily="34" charset="0"/>
              </a:rPr>
              <a:t>Who is responsible for CQI?</a:t>
            </a:r>
            <a:endParaRPr lang="en-US" altLang="en-US" sz="4000" b="1" dirty="0">
              <a:latin typeface="Calibri" panose="020F0502020204030204" pitchFamily="34" charset="0"/>
            </a:endParaRPr>
          </a:p>
        </p:txBody>
      </p:sp>
      <p:sp>
        <p:nvSpPr>
          <p:cNvPr id="102404" name="Content Placeholder 1"/>
          <p:cNvSpPr>
            <a:spLocks noGrp="1"/>
          </p:cNvSpPr>
          <p:nvPr>
            <p:ph idx="1"/>
          </p:nvPr>
        </p:nvSpPr>
        <p:spPr>
          <a:xfrm>
            <a:off x="738094" y="1163918"/>
            <a:ext cx="2603500" cy="2701925"/>
          </a:xfrm>
        </p:spPr>
        <p:txBody>
          <a:bodyPr/>
          <a:lstStyle/>
          <a:p>
            <a:pPr marL="0" indent="0">
              <a:buFont typeface="Arial" panose="020B0604020202020204" pitchFamily="34" charset="0"/>
              <a:buNone/>
            </a:pPr>
            <a:r>
              <a:rPr lang="en-AU" altLang="en-US" sz="2400" dirty="0">
                <a:latin typeface="Calibri" panose="020F0502020204030204" pitchFamily="34" charset="0"/>
              </a:rPr>
              <a:t>Addressing the barriers to CQI requires organisational commitment and </a:t>
            </a:r>
            <a:r>
              <a:rPr lang="en-AU" altLang="en-US" sz="2400" b="1" u="sng" dirty="0">
                <a:latin typeface="Calibri" panose="020F0502020204030204" pitchFamily="34" charset="0"/>
              </a:rPr>
              <a:t>whole team</a:t>
            </a:r>
            <a:r>
              <a:rPr lang="en-AU" altLang="en-US" sz="2400" dirty="0">
                <a:latin typeface="Calibri" panose="020F0502020204030204" pitchFamily="34" charset="0"/>
              </a:rPr>
              <a:t> involvement </a:t>
            </a:r>
          </a:p>
        </p:txBody>
      </p:sp>
      <p:pic>
        <p:nvPicPr>
          <p:cNvPr id="5" name="9ll01UNrbR4"/>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3886200" y="954088"/>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348318" y="4799351"/>
            <a:ext cx="2196435" cy="246221"/>
          </a:xfrm>
          <a:prstGeom prst="rect">
            <a:avLst/>
          </a:prstGeom>
        </p:spPr>
        <p:txBody>
          <a:bodyPr wrap="none">
            <a:spAutoFit/>
          </a:bodyPr>
          <a:lstStyle/>
          <a:p>
            <a:r>
              <a:rPr lang="en-AU" altLang="en-US" sz="1000" b="1" dirty="0">
                <a:solidFill>
                  <a:schemeClr val="bg1"/>
                </a:solidFill>
              </a:rPr>
              <a:t>Source: </a:t>
            </a:r>
            <a:r>
              <a:rPr lang="en-AU" altLang="en-US" sz="1000" dirty="0">
                <a:solidFill>
                  <a:schemeClr val="bg1"/>
                </a:solidFill>
              </a:rPr>
              <a:t>https://youtu.be/9ll01UNrbR4</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itle 3"/>
          <p:cNvSpPr>
            <a:spLocks noGrp="1"/>
          </p:cNvSpPr>
          <p:nvPr>
            <p:ph type="title"/>
          </p:nvPr>
        </p:nvSpPr>
        <p:spPr>
          <a:xfrm>
            <a:off x="457200" y="-82550"/>
            <a:ext cx="8229600" cy="857250"/>
          </a:xfrm>
        </p:spPr>
        <p:txBody>
          <a:bodyPr/>
          <a:lstStyle/>
          <a:p>
            <a:r>
              <a:rPr lang="en-AU" altLang="en-US" sz="4000" b="1" dirty="0">
                <a:latin typeface="Calibri" panose="020F0502020204030204" pitchFamily="34" charset="0"/>
              </a:rPr>
              <a:t>Who is responsible for CQI?</a:t>
            </a:r>
            <a:endParaRPr lang="en-US" altLang="en-US" sz="4000" b="1" dirty="0">
              <a:latin typeface="Calibri" panose="020F0502020204030204" pitchFamily="34" charset="0"/>
            </a:endParaRPr>
          </a:p>
        </p:txBody>
      </p:sp>
      <p:sp>
        <p:nvSpPr>
          <p:cNvPr id="2" name="Content Placeholder 1"/>
          <p:cNvSpPr>
            <a:spLocks noGrp="1"/>
          </p:cNvSpPr>
          <p:nvPr>
            <p:ph idx="1"/>
          </p:nvPr>
        </p:nvSpPr>
        <p:spPr>
          <a:xfrm>
            <a:off x="1019175" y="690563"/>
            <a:ext cx="8124825" cy="4016375"/>
          </a:xfrm>
        </p:spPr>
        <p:txBody>
          <a:bodyPr/>
          <a:lstStyle/>
          <a:p>
            <a:pPr marL="0" indent="0">
              <a:buFont typeface="Arial" panose="020B0604020202020204" pitchFamily="34" charset="0"/>
              <a:buNone/>
              <a:defRPr/>
            </a:pPr>
            <a:r>
              <a:rPr lang="en-AU" sz="2400" dirty="0">
                <a:latin typeface="Calibri" panose="020F0502020204030204" pitchFamily="34" charset="0"/>
              </a:rPr>
              <a:t>Key organisational roles include:</a:t>
            </a:r>
            <a:endParaRPr lang="en-US" sz="2400" dirty="0">
              <a:latin typeface="Calibri" panose="020F0502020204030204" pitchFamily="34" charset="0"/>
            </a:endParaRPr>
          </a:p>
          <a:p>
            <a:pPr>
              <a:defRPr/>
            </a:pPr>
            <a:r>
              <a:rPr lang="en-AU" sz="2400" dirty="0">
                <a:latin typeface="Calibri" panose="020F0502020204030204" pitchFamily="34" charset="0"/>
              </a:rPr>
              <a:t>Board of directors</a:t>
            </a:r>
            <a:endParaRPr lang="en-US" sz="2400" dirty="0">
              <a:latin typeface="Calibri" panose="020F0502020204030204" pitchFamily="34" charset="0"/>
            </a:endParaRPr>
          </a:p>
          <a:p>
            <a:pPr>
              <a:defRPr/>
            </a:pPr>
            <a:r>
              <a:rPr lang="en-AU" sz="2400" dirty="0">
                <a:latin typeface="Calibri" panose="020F0502020204030204" pitchFamily="34" charset="0"/>
              </a:rPr>
              <a:t>Leadership teams such as chief executive officer, senior managers, and program managers</a:t>
            </a:r>
            <a:endParaRPr lang="en-US" sz="2400" dirty="0">
              <a:latin typeface="Calibri" panose="020F0502020204030204" pitchFamily="34" charset="0"/>
            </a:endParaRPr>
          </a:p>
          <a:p>
            <a:pPr>
              <a:defRPr/>
            </a:pPr>
            <a:r>
              <a:rPr lang="en-AU" sz="2400" dirty="0">
                <a:latin typeface="Calibri" panose="020F0502020204030204" pitchFamily="34" charset="0"/>
              </a:rPr>
              <a:t>Clinical leader such as the senior medical officer</a:t>
            </a:r>
            <a:endParaRPr lang="en-US" sz="2400" dirty="0">
              <a:latin typeface="Calibri" panose="020F0502020204030204" pitchFamily="34" charset="0"/>
            </a:endParaRPr>
          </a:p>
          <a:p>
            <a:pPr>
              <a:defRPr/>
            </a:pPr>
            <a:r>
              <a:rPr lang="en-AU" sz="2400" dirty="0">
                <a:latin typeface="Calibri" panose="020F0502020204030204" pitchFamily="34" charset="0"/>
              </a:rPr>
              <a:t>Clinical governance team </a:t>
            </a:r>
          </a:p>
          <a:p>
            <a:pPr>
              <a:defRPr/>
            </a:pPr>
            <a:r>
              <a:rPr lang="en-AU" sz="2400" dirty="0">
                <a:latin typeface="Calibri" panose="020F0502020204030204" pitchFamily="34" charset="0"/>
              </a:rPr>
              <a:t>CQI lead</a:t>
            </a:r>
          </a:p>
          <a:p>
            <a:pPr>
              <a:defRPr/>
            </a:pPr>
            <a:r>
              <a:rPr lang="en-AU" sz="2400" dirty="0">
                <a:latin typeface="Calibri" panose="020F0502020204030204" pitchFamily="34" charset="0"/>
              </a:rPr>
              <a:t>External roles such as external CQI facilitators or coordinators, public health medical officers and so on.</a:t>
            </a:r>
            <a:endParaRPr lang="en-US" sz="2400" dirty="0">
              <a:latin typeface="Calibri" panose="020F0502020204030204" pitchFamily="34" charset="0"/>
            </a:endParaRPr>
          </a:p>
        </p:txBody>
      </p:sp>
      <p:sp>
        <p:nvSpPr>
          <p:cNvPr id="104453" name="Rectangle 6"/>
          <p:cNvSpPr>
            <a:spLocks noChangeArrowheads="1"/>
          </p:cNvSpPr>
          <p:nvPr/>
        </p:nvSpPr>
        <p:spPr bwMode="auto">
          <a:xfrm>
            <a:off x="6556375" y="4770438"/>
            <a:ext cx="1819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Franklin Gothic Book" panose="020B05030201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Franklin Gothic Book" panose="020B05030201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9pPr>
          </a:lstStyle>
          <a:p>
            <a:pPr>
              <a:spcBef>
                <a:spcPct val="0"/>
              </a:spcBef>
              <a:buFontTx/>
              <a:buNone/>
            </a:pPr>
            <a:r>
              <a:rPr lang="en-US" altLang="en-US" sz="1400">
                <a:solidFill>
                  <a:schemeClr val="bg1"/>
                </a:solidFill>
                <a:latin typeface="Calibri" panose="020F0502020204030204" pitchFamily="34" charset="0"/>
              </a:rPr>
              <a:t>Lowitja Institute, 2014</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Title 3"/>
          <p:cNvSpPr>
            <a:spLocks noGrp="1"/>
          </p:cNvSpPr>
          <p:nvPr>
            <p:ph type="title"/>
          </p:nvPr>
        </p:nvSpPr>
        <p:spPr/>
        <p:txBody>
          <a:bodyPr/>
          <a:lstStyle/>
          <a:p>
            <a:r>
              <a:rPr lang="en-AU" altLang="en-US" sz="4000" b="1" dirty="0">
                <a:latin typeface="Calibri" panose="020F0502020204030204" pitchFamily="34" charset="0"/>
              </a:rPr>
              <a:t>Why a team approach to CQI? </a:t>
            </a:r>
            <a:endParaRPr lang="en-US" altLang="en-US" sz="4000" b="1" dirty="0">
              <a:latin typeface="Calibri" panose="020F0502020204030204" pitchFamily="34" charset="0"/>
            </a:endParaRPr>
          </a:p>
        </p:txBody>
      </p:sp>
      <p:sp>
        <p:nvSpPr>
          <p:cNvPr id="3" name="Content Placeholder 2"/>
          <p:cNvSpPr>
            <a:spLocks noGrp="1"/>
          </p:cNvSpPr>
          <p:nvPr>
            <p:ph idx="1"/>
          </p:nvPr>
        </p:nvSpPr>
        <p:spPr/>
        <p:txBody>
          <a:bodyPr/>
          <a:lstStyle/>
          <a:p>
            <a:pPr>
              <a:spcBef>
                <a:spcPts val="0"/>
              </a:spcBef>
              <a:spcAft>
                <a:spcPts val="1200"/>
              </a:spcAft>
              <a:defRPr/>
            </a:pPr>
            <a:r>
              <a:rPr lang="en-US" sz="2400" dirty="0">
                <a:latin typeface="Calibri" panose="020F0502020204030204" pitchFamily="34" charset="0"/>
              </a:rPr>
              <a:t>Research suggests the presence of strong CQI teams and collaborative teamwork as crucial factors in successful programs. </a:t>
            </a:r>
            <a:r>
              <a:rPr lang="en-US" sz="1400" dirty="0">
                <a:latin typeface="Calibri" panose="020F0502020204030204" pitchFamily="34" charset="0"/>
              </a:rPr>
              <a:t>(Fox et al. 2007, Chin et al. 2008, Gardner et al. 2010, Lob et al. 2011).  </a:t>
            </a:r>
          </a:p>
          <a:p>
            <a:pPr>
              <a:spcBef>
                <a:spcPts val="0"/>
              </a:spcBef>
              <a:spcAft>
                <a:spcPts val="1200"/>
              </a:spcAft>
              <a:defRPr/>
            </a:pPr>
            <a:r>
              <a:rPr lang="en-US" sz="2400" dirty="0">
                <a:latin typeface="Calibri" panose="020F0502020204030204" pitchFamily="34" charset="0"/>
              </a:rPr>
              <a:t>Likewise, lack of teamwork is a barrier to CQI.</a:t>
            </a:r>
            <a:br>
              <a:rPr lang="en-US" sz="2400" dirty="0">
                <a:latin typeface="Calibri" panose="020F0502020204030204" pitchFamily="34" charset="0"/>
              </a:rPr>
            </a:br>
            <a:r>
              <a:rPr lang="en-US" sz="1200" dirty="0">
                <a:latin typeface="Calibri" panose="020F0502020204030204" pitchFamily="34" charset="0"/>
              </a:rPr>
              <a:t>(The Lowitja Institute 2014)</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itle 3"/>
          <p:cNvSpPr>
            <a:spLocks noGrp="1"/>
          </p:cNvSpPr>
          <p:nvPr>
            <p:ph type="title"/>
          </p:nvPr>
        </p:nvSpPr>
        <p:spPr>
          <a:xfrm>
            <a:off x="457200" y="166688"/>
            <a:ext cx="8229600" cy="857250"/>
          </a:xfrm>
        </p:spPr>
        <p:txBody>
          <a:bodyPr/>
          <a:lstStyle/>
          <a:p>
            <a:r>
              <a:rPr lang="en-AU" altLang="en-US" sz="4000" b="1" dirty="0">
                <a:latin typeface="Calibri" panose="020F0502020204030204" pitchFamily="34" charset="0"/>
              </a:rPr>
              <a:t>Why a team approach to CQI? </a:t>
            </a:r>
            <a:endParaRPr lang="en-US" altLang="en-US" sz="4000" b="1" dirty="0">
              <a:latin typeface="Calibri" panose="020F0502020204030204" pitchFamily="34" charset="0"/>
            </a:endParaRPr>
          </a:p>
        </p:txBody>
      </p:sp>
      <p:sp>
        <p:nvSpPr>
          <p:cNvPr id="108548" name="Content Placeholder 2"/>
          <p:cNvSpPr>
            <a:spLocks noGrp="1"/>
          </p:cNvSpPr>
          <p:nvPr>
            <p:ph idx="1"/>
          </p:nvPr>
        </p:nvSpPr>
        <p:spPr/>
        <p:txBody>
          <a:bodyPr/>
          <a:lstStyle/>
          <a:p>
            <a:pPr marL="0" indent="0">
              <a:spcBef>
                <a:spcPts val="0"/>
              </a:spcBef>
              <a:spcAft>
                <a:spcPts val="1200"/>
              </a:spcAft>
              <a:buFont typeface="Arial" panose="020B0604020202020204" pitchFamily="34" charset="0"/>
              <a:buNone/>
            </a:pPr>
            <a:r>
              <a:rPr lang="en-AU" altLang="en-US" sz="2800" dirty="0">
                <a:latin typeface="Calibri" panose="020F0502020204030204" pitchFamily="34" charset="0"/>
              </a:rPr>
              <a:t>The team is the primary vehicle through which problems are analysed, improvements are generated and change is evaluated. </a:t>
            </a:r>
          </a:p>
          <a:p>
            <a:pPr marL="0" indent="0">
              <a:spcBef>
                <a:spcPts val="0"/>
              </a:spcBef>
              <a:spcAft>
                <a:spcPts val="1200"/>
              </a:spcAft>
              <a:buFont typeface="Arial" panose="020B0604020202020204" pitchFamily="34" charset="0"/>
              <a:buNone/>
            </a:pPr>
            <a:r>
              <a:rPr lang="en-AU" altLang="en-US" sz="1400" dirty="0">
                <a:latin typeface="Calibri" panose="020F0502020204030204" pitchFamily="34" charset="0"/>
              </a:rPr>
              <a:t>(</a:t>
            </a:r>
            <a:r>
              <a:rPr lang="en-AU" altLang="en-US" sz="1400" dirty="0" err="1">
                <a:latin typeface="Calibri" panose="020F0502020204030204" pitchFamily="34" charset="0"/>
              </a:rPr>
              <a:t>Sollecito</a:t>
            </a:r>
            <a:r>
              <a:rPr lang="en-AU" altLang="en-US" sz="1400" dirty="0">
                <a:latin typeface="Calibri" panose="020F0502020204030204" pitchFamily="34" charset="0"/>
              </a:rPr>
              <a:t> &amp; Johnson 2013)</a:t>
            </a:r>
            <a:endParaRPr lang="en-US" altLang="en-US" sz="1400" dirty="0">
              <a:latin typeface="Calibri" panose="020F050202020403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 descr="Powerpoint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Title 3"/>
          <p:cNvSpPr>
            <a:spLocks noGrp="1"/>
          </p:cNvSpPr>
          <p:nvPr>
            <p:ph type="title"/>
          </p:nvPr>
        </p:nvSpPr>
        <p:spPr/>
        <p:txBody>
          <a:bodyPr/>
          <a:lstStyle/>
          <a:p>
            <a:r>
              <a:rPr lang="en-AU" altLang="en-US" sz="4000" b="1">
                <a:latin typeface="Calibri" panose="020F0502020204030204" pitchFamily="34" charset="0"/>
              </a:rPr>
              <a:t>Why a team approach to CQI? </a:t>
            </a:r>
            <a:endParaRPr lang="en-US" altLang="en-US" sz="4000" b="1">
              <a:latin typeface="Calibri" panose="020F0502020204030204" pitchFamily="34" charset="0"/>
            </a:endParaRPr>
          </a:p>
        </p:txBody>
      </p:sp>
      <p:pic>
        <p:nvPicPr>
          <p:cNvPr id="4" name="tuE-P9_Dm8U"/>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2171700" y="1063625"/>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108295" y="4813825"/>
            <a:ext cx="2198038" cy="246221"/>
          </a:xfrm>
          <a:prstGeom prst="rect">
            <a:avLst/>
          </a:prstGeom>
        </p:spPr>
        <p:txBody>
          <a:bodyPr wrap="none">
            <a:spAutoFit/>
          </a:bodyPr>
          <a:lstStyle/>
          <a:p>
            <a:r>
              <a:rPr lang="en-AU" altLang="en-US" sz="1000" b="1" dirty="0">
                <a:solidFill>
                  <a:schemeClr val="bg1"/>
                </a:solidFill>
              </a:rPr>
              <a:t>Source: </a:t>
            </a:r>
            <a:r>
              <a:rPr lang="en-AU" altLang="en-US" sz="1000" dirty="0">
                <a:solidFill>
                  <a:schemeClr val="bg1"/>
                </a:solidFill>
              </a:rPr>
              <a:t>https://youtu.be/jop2I5u2F3U</a:t>
            </a:r>
            <a:endParaRPr lang="en-AU" sz="1000" dirty="0">
              <a:solidFill>
                <a:schemeClr val="bg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itle 3"/>
          <p:cNvSpPr>
            <a:spLocks noGrp="1"/>
          </p:cNvSpPr>
          <p:nvPr>
            <p:ph type="title"/>
          </p:nvPr>
        </p:nvSpPr>
        <p:spPr/>
        <p:txBody>
          <a:bodyPr/>
          <a:lstStyle/>
          <a:p>
            <a:r>
              <a:rPr lang="en-AU" altLang="en-US" sz="4000" b="1" dirty="0">
                <a:latin typeface="Calibri" panose="020F0502020204030204" pitchFamily="34" charset="0"/>
              </a:rPr>
              <a:t>Key roles for CQI</a:t>
            </a:r>
            <a:endParaRPr lang="en-US" altLang="en-US" sz="4000" b="1" dirty="0">
              <a:latin typeface="Calibri" panose="020F0502020204030204" pitchFamily="34" charset="0"/>
            </a:endParaRPr>
          </a:p>
        </p:txBody>
      </p:sp>
      <p:sp>
        <p:nvSpPr>
          <p:cNvPr id="112644" name="Content Placeholder 2"/>
          <p:cNvSpPr>
            <a:spLocks noGrp="1"/>
          </p:cNvSpPr>
          <p:nvPr>
            <p:ph idx="1"/>
          </p:nvPr>
        </p:nvSpPr>
        <p:spPr/>
        <p:txBody>
          <a:bodyPr/>
          <a:lstStyle/>
          <a:p>
            <a:pPr>
              <a:spcBef>
                <a:spcPts val="0"/>
              </a:spcBef>
              <a:spcAft>
                <a:spcPts val="1200"/>
              </a:spcAft>
            </a:pPr>
            <a:r>
              <a:rPr lang="en-AU" altLang="en-US" dirty="0">
                <a:latin typeface="Calibri" panose="020F0502020204030204" pitchFamily="34" charset="0"/>
              </a:rPr>
              <a:t>Clinical Leader</a:t>
            </a:r>
          </a:p>
          <a:p>
            <a:pPr>
              <a:spcBef>
                <a:spcPts val="0"/>
              </a:spcBef>
              <a:spcAft>
                <a:spcPts val="1200"/>
              </a:spcAft>
            </a:pPr>
            <a:r>
              <a:rPr lang="en-AU" altLang="en-US" dirty="0">
                <a:latin typeface="Calibri" panose="020F0502020204030204" pitchFamily="34" charset="0"/>
              </a:rPr>
              <a:t>CQI Lead</a:t>
            </a:r>
          </a:p>
          <a:p>
            <a:pPr>
              <a:spcBef>
                <a:spcPts val="0"/>
              </a:spcBef>
              <a:spcAft>
                <a:spcPts val="1200"/>
              </a:spcAft>
            </a:pPr>
            <a:r>
              <a:rPr lang="en-AU" altLang="en-US" dirty="0">
                <a:latin typeface="Calibri" panose="020F0502020204030204" pitchFamily="34" charset="0"/>
              </a:rPr>
              <a:t>External CQI Facilitators. </a:t>
            </a:r>
            <a:endParaRPr lang="en-US" altLang="en-US" dirty="0">
              <a:latin typeface="Calibri" panose="020F050202020403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itle 3"/>
          <p:cNvSpPr>
            <a:spLocks noGrp="1"/>
          </p:cNvSpPr>
          <p:nvPr>
            <p:ph type="title"/>
          </p:nvPr>
        </p:nvSpPr>
        <p:spPr/>
        <p:txBody>
          <a:bodyPr/>
          <a:lstStyle/>
          <a:p>
            <a:r>
              <a:rPr lang="en-AU" altLang="en-US" sz="4000"/>
              <a:t>Clinical Leader</a:t>
            </a:r>
            <a:endParaRPr lang="en-US" altLang="en-US" sz="4000"/>
          </a:p>
        </p:txBody>
      </p:sp>
      <p:sp>
        <p:nvSpPr>
          <p:cNvPr id="3" name="Content Placeholder 2"/>
          <p:cNvSpPr>
            <a:spLocks noGrp="1"/>
          </p:cNvSpPr>
          <p:nvPr>
            <p:ph idx="1"/>
          </p:nvPr>
        </p:nvSpPr>
        <p:spPr>
          <a:xfrm>
            <a:off x="457200" y="1063625"/>
            <a:ext cx="8229600" cy="3530600"/>
          </a:xfrm>
        </p:spPr>
        <p:txBody>
          <a:bodyPr/>
          <a:lstStyle/>
          <a:p>
            <a:pPr>
              <a:defRPr/>
            </a:pPr>
            <a:r>
              <a:rPr lang="en-AU" sz="2400" dirty="0"/>
              <a:t>Fundamental for driving service redesign and improving patient outcomes at the service level. </a:t>
            </a:r>
          </a:p>
          <a:p>
            <a:pPr marL="0" indent="0" algn="r">
              <a:buFont typeface="Arial" panose="020B0604020202020204" pitchFamily="34" charset="0"/>
              <a:buNone/>
              <a:defRPr/>
            </a:pPr>
            <a:r>
              <a:rPr lang="en-AU" sz="1200" dirty="0"/>
              <a:t>(</a:t>
            </a:r>
            <a:r>
              <a:rPr lang="en-AU" sz="1200" dirty="0" err="1"/>
              <a:t>Garrubba</a:t>
            </a:r>
            <a:r>
              <a:rPr lang="en-AU" sz="1200" dirty="0"/>
              <a:t> et al. 2011, </a:t>
            </a:r>
            <a:r>
              <a:rPr lang="en-AU" sz="1200" dirty="0" err="1"/>
              <a:t>Zachariadis</a:t>
            </a:r>
            <a:r>
              <a:rPr lang="en-AU" sz="1200" dirty="0"/>
              <a:t> et al. 2013) </a:t>
            </a:r>
          </a:p>
          <a:p>
            <a:pPr>
              <a:defRPr/>
            </a:pPr>
            <a:r>
              <a:rPr lang="en-AU" sz="2400" dirty="0"/>
              <a:t>Leads a team, that is the formal organisational structure where managers and clinicians share responsibility and are held accountable for patient care, minimising risks to consumers, and for continuously monitoring and improving the quality of clinical care.</a:t>
            </a:r>
          </a:p>
          <a:p>
            <a:pPr marL="0" indent="0" algn="r">
              <a:buFont typeface="Arial" panose="020B0604020202020204" pitchFamily="34" charset="0"/>
              <a:buNone/>
              <a:defRPr/>
            </a:pPr>
            <a:r>
              <a:rPr lang="en-AU" sz="1200" dirty="0"/>
              <a:t>(The Lowitja Institute 2015)</a:t>
            </a:r>
            <a:endParaRPr lang="en-US" sz="12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itle 3"/>
          <p:cNvSpPr>
            <a:spLocks noGrp="1"/>
          </p:cNvSpPr>
          <p:nvPr>
            <p:ph type="title"/>
          </p:nvPr>
        </p:nvSpPr>
        <p:spPr>
          <a:xfrm>
            <a:off x="457200" y="106363"/>
            <a:ext cx="8229600" cy="857250"/>
          </a:xfrm>
        </p:spPr>
        <p:txBody>
          <a:bodyPr/>
          <a:lstStyle/>
          <a:p>
            <a:r>
              <a:rPr lang="en-AU" altLang="en-US" sz="4000" b="1" dirty="0">
                <a:latin typeface="Calibri" panose="020F0502020204030204" pitchFamily="34" charset="0"/>
              </a:rPr>
              <a:t>CQI Lead</a:t>
            </a:r>
            <a:endParaRPr lang="en-US" altLang="en-US" sz="4000" b="1" dirty="0">
              <a:latin typeface="Calibri" panose="020F0502020204030204" pitchFamily="34" charset="0"/>
            </a:endParaRPr>
          </a:p>
        </p:txBody>
      </p:sp>
      <p:sp>
        <p:nvSpPr>
          <p:cNvPr id="116740" name="Content Placeholder 2"/>
          <p:cNvSpPr>
            <a:spLocks noGrp="1"/>
          </p:cNvSpPr>
          <p:nvPr>
            <p:ph idx="1"/>
          </p:nvPr>
        </p:nvSpPr>
        <p:spPr>
          <a:xfrm>
            <a:off x="457200" y="963613"/>
            <a:ext cx="8229600" cy="3530600"/>
          </a:xfrm>
        </p:spPr>
        <p:txBody>
          <a:bodyPr/>
          <a:lstStyle/>
          <a:p>
            <a:pPr>
              <a:spcBef>
                <a:spcPts val="0"/>
              </a:spcBef>
              <a:spcAft>
                <a:spcPts val="1200"/>
              </a:spcAft>
            </a:pPr>
            <a:r>
              <a:rPr lang="en-AU" altLang="en-US" sz="2400" dirty="0">
                <a:latin typeface="Calibri" panose="020F0502020204030204" pitchFamily="34" charset="0"/>
              </a:rPr>
              <a:t>Designated quality lead at the individual primary health care provider level and/or at the regional level</a:t>
            </a:r>
          </a:p>
          <a:p>
            <a:pPr>
              <a:spcBef>
                <a:spcPts val="0"/>
              </a:spcBef>
              <a:spcAft>
                <a:spcPts val="1200"/>
              </a:spcAft>
            </a:pPr>
            <a:r>
              <a:rPr lang="en-AU" altLang="en-US" sz="2400" dirty="0">
                <a:latin typeface="Calibri" panose="020F0502020204030204" pitchFamily="34" charset="0"/>
              </a:rPr>
              <a:t>Aims to ensure that CQI activities have a ‘driver’ and can be embedded into routine practice over time.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itle 3"/>
          <p:cNvSpPr>
            <a:spLocks noGrp="1"/>
          </p:cNvSpPr>
          <p:nvPr>
            <p:ph type="title"/>
          </p:nvPr>
        </p:nvSpPr>
        <p:spPr>
          <a:xfrm>
            <a:off x="0" y="106363"/>
            <a:ext cx="9144000" cy="857250"/>
          </a:xfrm>
        </p:spPr>
        <p:txBody>
          <a:bodyPr/>
          <a:lstStyle/>
          <a:p>
            <a:r>
              <a:rPr lang="en-AU" altLang="en-US" sz="4000" b="1" dirty="0">
                <a:latin typeface="Calibri" panose="020F0502020204030204" pitchFamily="34" charset="0"/>
              </a:rPr>
              <a:t>External CQI Facilitators</a:t>
            </a:r>
            <a:endParaRPr lang="en-US" altLang="en-US" sz="4000" b="1" dirty="0">
              <a:latin typeface="Calibri" panose="020F0502020204030204" pitchFamily="34" charset="0"/>
            </a:endParaRPr>
          </a:p>
        </p:txBody>
      </p:sp>
      <p:sp>
        <p:nvSpPr>
          <p:cNvPr id="3" name="Content Placeholder 2"/>
          <p:cNvSpPr>
            <a:spLocks noGrp="1"/>
          </p:cNvSpPr>
          <p:nvPr>
            <p:ph idx="1"/>
          </p:nvPr>
        </p:nvSpPr>
        <p:spPr>
          <a:xfrm>
            <a:off x="457200" y="963613"/>
            <a:ext cx="8229600" cy="3530600"/>
          </a:xfrm>
        </p:spPr>
        <p:txBody>
          <a:bodyPr/>
          <a:lstStyle/>
          <a:p>
            <a:pPr>
              <a:defRPr/>
            </a:pPr>
            <a:r>
              <a:rPr lang="en-AU" sz="2400" dirty="0">
                <a:latin typeface="Calibri" panose="020F0502020204030204" pitchFamily="34" charset="0"/>
              </a:rPr>
              <a:t>In the Australian context, CQI has often been the responsibility of external CQI facilitators rather than of the staff managing clinical care within health services</a:t>
            </a:r>
          </a:p>
          <a:p>
            <a:pPr marL="0" indent="0" algn="r">
              <a:buFont typeface="Arial" panose="020B0604020202020204" pitchFamily="34" charset="0"/>
              <a:buNone/>
              <a:defRPr/>
            </a:pPr>
            <a:r>
              <a:rPr lang="en-AU" sz="1200" dirty="0">
                <a:latin typeface="Calibri" panose="020F0502020204030204" pitchFamily="34" charset="0"/>
              </a:rPr>
              <a:t>(The Lowitja Institute 2015) </a:t>
            </a:r>
          </a:p>
          <a:p>
            <a:pPr>
              <a:defRPr/>
            </a:pPr>
            <a:r>
              <a:rPr lang="en-AU" sz="2400" dirty="0">
                <a:latin typeface="Calibri" panose="020F0502020204030204" pitchFamily="34" charset="0"/>
              </a:rPr>
              <a:t>External CQI facilitators provide support of organisations, primary health care providers, teams and individual health professionals that is tailored to meet specific needs and different levels of CQI capacity. </a:t>
            </a:r>
          </a:p>
          <a:p>
            <a:pPr marL="0" indent="0" algn="r">
              <a:buFont typeface="Arial" panose="020B0604020202020204" pitchFamily="34" charset="0"/>
              <a:buNone/>
              <a:defRPr/>
            </a:pPr>
            <a:r>
              <a:rPr lang="en-AU" sz="1200" dirty="0">
                <a:latin typeface="Calibri" panose="020F0502020204030204" pitchFamily="34" charset="0"/>
              </a:rPr>
              <a:t>(The Lowitja Institute </a:t>
            </a:r>
            <a:r>
              <a:rPr lang="en-AU" sz="1200" dirty="0" err="1">
                <a:latin typeface="Calibri" panose="020F0502020204030204" pitchFamily="34" charset="0"/>
              </a:rPr>
              <a:t>n.p</a:t>
            </a:r>
            <a:r>
              <a:rPr lang="en-AU" sz="1200" dirty="0">
                <a:latin typeface="Calibri" panose="020F0502020204030204" pitchFamily="34" charset="0"/>
              </a:rPr>
              <a:t>.)</a:t>
            </a:r>
            <a:endParaRPr lang="en-US" sz="2400" dirty="0">
              <a:latin typeface="Calibri" panose="020F05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itle 4"/>
          <p:cNvSpPr>
            <a:spLocks noGrp="1"/>
          </p:cNvSpPr>
          <p:nvPr>
            <p:ph type="title"/>
          </p:nvPr>
        </p:nvSpPr>
        <p:spPr>
          <a:xfrm>
            <a:off x="171450" y="206375"/>
            <a:ext cx="8820150" cy="857250"/>
          </a:xfrm>
        </p:spPr>
        <p:txBody>
          <a:bodyPr/>
          <a:lstStyle/>
          <a:p>
            <a:r>
              <a:rPr lang="en-AU" altLang="en-US" sz="3600" b="1" dirty="0">
                <a:latin typeface="Calibri" panose="020F0502020204030204" pitchFamily="34" charset="0"/>
              </a:rPr>
              <a:t>Orientation and Induction Learning Program</a:t>
            </a:r>
            <a:endParaRPr lang="en-US" altLang="en-US" sz="4000" b="1" dirty="0">
              <a:latin typeface="Calibri" panose="020F0502020204030204" pitchFamily="34" charset="0"/>
            </a:endParaRPr>
          </a:p>
        </p:txBody>
      </p:sp>
      <p:sp>
        <p:nvSpPr>
          <p:cNvPr id="10244" name="Content Placeholder 5"/>
          <p:cNvSpPr>
            <a:spLocks noGrp="1"/>
          </p:cNvSpPr>
          <p:nvPr>
            <p:ph idx="1"/>
          </p:nvPr>
        </p:nvSpPr>
        <p:spPr>
          <a:xfrm>
            <a:off x="457200" y="944563"/>
            <a:ext cx="8229600" cy="3779837"/>
          </a:xfrm>
        </p:spPr>
        <p:txBody>
          <a:bodyPr/>
          <a:lstStyle/>
          <a:p>
            <a:pPr eaLnBrk="1" hangingPunct="1">
              <a:spcBef>
                <a:spcPct val="0"/>
              </a:spcBef>
              <a:spcAft>
                <a:spcPts val="1200"/>
              </a:spcAft>
              <a:defRPr/>
            </a:pPr>
            <a:r>
              <a:rPr lang="en-AU" altLang="en-US" sz="2400" dirty="0">
                <a:latin typeface="Calibri" panose="020F0502020204030204" pitchFamily="34" charset="0"/>
              </a:rPr>
              <a:t>Provides foundational knowledge and skills to prepare learners for work in continuous quality improvement in primary health care and as such, the content focusses on broad CQI topics</a:t>
            </a:r>
          </a:p>
          <a:p>
            <a:pPr eaLnBrk="1" hangingPunct="1">
              <a:spcBef>
                <a:spcPct val="0"/>
              </a:spcBef>
              <a:spcAft>
                <a:spcPts val="1200"/>
              </a:spcAft>
              <a:defRPr/>
            </a:pPr>
            <a:r>
              <a:rPr lang="en-AU" altLang="en-US" sz="2400" dirty="0">
                <a:latin typeface="Calibri" panose="020F0502020204030204" pitchFamily="34" charset="0"/>
              </a:rPr>
              <a:t>Consists of three modules. The delivery of the modules for example all modules delivered in one whole day session or modules delivered separately is left to the discretion of the workplace. </a:t>
            </a:r>
            <a:endParaRPr lang="en-AU" altLang="en-US" sz="1800" b="1" dirty="0">
              <a:latin typeface="Calibri" panose="020F0502020204030204" pitchFamily="34" charset="0"/>
            </a:endParaRPr>
          </a:p>
        </p:txBody>
      </p:sp>
    </p:spTree>
    <p:extLst>
      <p:ext uri="{BB962C8B-B14F-4D97-AF65-F5344CB8AC3E}">
        <p14:creationId xmlns:p14="http://schemas.microsoft.com/office/powerpoint/2010/main" val="6701473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Title 3"/>
          <p:cNvSpPr>
            <a:spLocks noGrp="1"/>
          </p:cNvSpPr>
          <p:nvPr>
            <p:ph type="title"/>
          </p:nvPr>
        </p:nvSpPr>
        <p:spPr>
          <a:xfrm>
            <a:off x="0" y="106363"/>
            <a:ext cx="9144000" cy="857250"/>
          </a:xfrm>
        </p:spPr>
        <p:txBody>
          <a:bodyPr/>
          <a:lstStyle/>
          <a:p>
            <a:r>
              <a:rPr lang="en-AU" altLang="en-US" sz="4000" b="1">
                <a:latin typeface="Calibri" panose="020F0502020204030204" pitchFamily="34" charset="0"/>
              </a:rPr>
              <a:t>Other CQI roles</a:t>
            </a:r>
            <a:endParaRPr lang="en-US" altLang="en-US" sz="4000" b="1">
              <a:latin typeface="Calibri" panose="020F0502020204030204" pitchFamily="34" charset="0"/>
            </a:endParaRPr>
          </a:p>
        </p:txBody>
      </p:sp>
      <p:sp>
        <p:nvSpPr>
          <p:cNvPr id="120836" name="Content Placeholder 2"/>
          <p:cNvSpPr>
            <a:spLocks noGrp="1"/>
          </p:cNvSpPr>
          <p:nvPr>
            <p:ph idx="1"/>
          </p:nvPr>
        </p:nvSpPr>
        <p:spPr>
          <a:xfrm>
            <a:off x="254000" y="752475"/>
            <a:ext cx="8623300" cy="3638550"/>
          </a:xfrm>
        </p:spPr>
        <p:txBody>
          <a:bodyPr/>
          <a:lstStyle/>
          <a:p>
            <a:r>
              <a:rPr lang="en-AU" altLang="en-US" sz="2400" dirty="0">
                <a:latin typeface="Calibri" panose="020F0502020204030204" pitchFamily="34" charset="0"/>
              </a:rPr>
              <a:t>Good leaders</a:t>
            </a:r>
          </a:p>
          <a:p>
            <a:pPr lvl="1"/>
            <a:r>
              <a:rPr lang="en-AU" altLang="en-US" sz="2000" dirty="0">
                <a:latin typeface="Calibri" panose="020F0502020204030204" pitchFamily="34" charset="0"/>
              </a:rPr>
              <a:t>Foster teamwork</a:t>
            </a:r>
          </a:p>
          <a:p>
            <a:pPr lvl="1"/>
            <a:r>
              <a:rPr lang="en-AU" altLang="en-US" sz="2000" dirty="0">
                <a:latin typeface="Calibri" panose="020F0502020204030204" pitchFamily="34" charset="0"/>
              </a:rPr>
              <a:t>Clearly define roles, responsibilities and objectives for team members</a:t>
            </a:r>
          </a:p>
          <a:p>
            <a:pPr lvl="1"/>
            <a:r>
              <a:rPr lang="en-AU" altLang="en-US" sz="2000" dirty="0">
                <a:latin typeface="Calibri" panose="020F0502020204030204" pitchFamily="34" charset="0"/>
              </a:rPr>
              <a:t>Support and provide protected time for CQI</a:t>
            </a:r>
          </a:p>
          <a:p>
            <a:pPr lvl="1"/>
            <a:r>
              <a:rPr lang="en-AU" altLang="en-US" sz="2000" dirty="0">
                <a:latin typeface="Calibri" panose="020F0502020204030204" pitchFamily="34" charset="0"/>
              </a:rPr>
              <a:t>Motivate teams .</a:t>
            </a:r>
          </a:p>
          <a:p>
            <a:r>
              <a:rPr lang="en-AU" altLang="en-US" sz="2400" dirty="0">
                <a:latin typeface="Calibri" panose="020F0502020204030204" pitchFamily="34" charset="0"/>
              </a:rPr>
              <a:t>Clinician champions</a:t>
            </a:r>
          </a:p>
          <a:p>
            <a:pPr lvl="1"/>
            <a:r>
              <a:rPr lang="en-AU" altLang="en-US" sz="2000" dirty="0">
                <a:latin typeface="Calibri" panose="020F0502020204030204" pitchFamily="34" charset="0"/>
              </a:rPr>
              <a:t>Critical role in motivating staff participation along with dedicated clinic managers or administrative staff </a:t>
            </a:r>
          </a:p>
          <a:p>
            <a:pPr lvl="1"/>
            <a:r>
              <a:rPr lang="en-AU" altLang="en-US" sz="2000" dirty="0">
                <a:latin typeface="Calibri" panose="020F0502020204030204" pitchFamily="34" charset="0"/>
              </a:rPr>
              <a:t>Support CQI teams by ensuring that service priorities are translated into actions, and by holding the team accountable for CQI.</a:t>
            </a:r>
            <a:endParaRPr lang="en-US" altLang="en-US" sz="2000" dirty="0">
              <a:latin typeface="Calibri" panose="020F050202020403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Title 3"/>
          <p:cNvSpPr>
            <a:spLocks noGrp="1"/>
          </p:cNvSpPr>
          <p:nvPr>
            <p:ph type="title"/>
          </p:nvPr>
        </p:nvSpPr>
        <p:spPr>
          <a:xfrm>
            <a:off x="0" y="106363"/>
            <a:ext cx="9144000" cy="857250"/>
          </a:xfrm>
        </p:spPr>
        <p:txBody>
          <a:bodyPr/>
          <a:lstStyle/>
          <a:p>
            <a:r>
              <a:rPr lang="en-AU" altLang="en-US" sz="4000" b="1" dirty="0">
                <a:latin typeface="Calibri" panose="020F0502020204030204" pitchFamily="34" charset="0"/>
              </a:rPr>
              <a:t>Diversity</a:t>
            </a:r>
            <a:endParaRPr lang="en-US" altLang="en-US" sz="4000" b="1" dirty="0">
              <a:latin typeface="Calibri" panose="020F0502020204030204" pitchFamily="34" charset="0"/>
            </a:endParaRPr>
          </a:p>
        </p:txBody>
      </p:sp>
      <p:sp>
        <p:nvSpPr>
          <p:cNvPr id="122884" name="Content Placeholder 2"/>
          <p:cNvSpPr>
            <a:spLocks noGrp="1"/>
          </p:cNvSpPr>
          <p:nvPr>
            <p:ph idx="1"/>
          </p:nvPr>
        </p:nvSpPr>
        <p:spPr>
          <a:xfrm>
            <a:off x="457200" y="963613"/>
            <a:ext cx="8229600" cy="3530600"/>
          </a:xfrm>
        </p:spPr>
        <p:txBody>
          <a:bodyPr/>
          <a:lstStyle/>
          <a:p>
            <a:pPr>
              <a:spcBef>
                <a:spcPts val="0"/>
              </a:spcBef>
              <a:spcAft>
                <a:spcPts val="1200"/>
              </a:spcAft>
            </a:pPr>
            <a:r>
              <a:rPr lang="en-AU" altLang="en-US" sz="2400" dirty="0">
                <a:latin typeface="Calibri" panose="020F0502020204030204" pitchFamily="34" charset="0"/>
              </a:rPr>
              <a:t>To work efficiently, CQI teams need diversity: people with different skills, experience, knowledge and viewpoints</a:t>
            </a:r>
          </a:p>
          <a:p>
            <a:pPr>
              <a:spcBef>
                <a:spcPts val="0"/>
              </a:spcBef>
              <a:spcAft>
                <a:spcPts val="1200"/>
              </a:spcAft>
            </a:pPr>
            <a:r>
              <a:rPr lang="en-AU" altLang="en-US" sz="2400" dirty="0">
                <a:latin typeface="Calibri" panose="020F0502020204030204" pitchFamily="34" charset="0"/>
              </a:rPr>
              <a:t>Workplace diversity refers to the variety of differences between people in an organisation. Diversity encompasses race, gender, ethnic group, age, personality, cognitive style, tenure, organizational function, education, background and more.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Title 3"/>
          <p:cNvSpPr>
            <a:spLocks noGrp="1"/>
          </p:cNvSpPr>
          <p:nvPr>
            <p:ph type="title"/>
          </p:nvPr>
        </p:nvSpPr>
        <p:spPr>
          <a:xfrm>
            <a:off x="0" y="106363"/>
            <a:ext cx="9144000" cy="857250"/>
          </a:xfrm>
        </p:spPr>
        <p:txBody>
          <a:bodyPr/>
          <a:lstStyle/>
          <a:p>
            <a:r>
              <a:rPr lang="en-AU" altLang="en-US" sz="4000" b="1" dirty="0">
                <a:latin typeface="Calibri" panose="020F0502020204030204" pitchFamily="34" charset="0"/>
              </a:rPr>
              <a:t>Diversity</a:t>
            </a:r>
            <a:endParaRPr lang="en-US" altLang="en-US" sz="4000" b="1" dirty="0">
              <a:latin typeface="Calibri" panose="020F0502020204030204" pitchFamily="34" charset="0"/>
            </a:endParaRPr>
          </a:p>
        </p:txBody>
      </p:sp>
      <p:sp>
        <p:nvSpPr>
          <p:cNvPr id="124932" name="Content Placeholder 2"/>
          <p:cNvSpPr>
            <a:spLocks noGrp="1"/>
          </p:cNvSpPr>
          <p:nvPr>
            <p:ph idx="1"/>
          </p:nvPr>
        </p:nvSpPr>
        <p:spPr>
          <a:xfrm>
            <a:off x="457200" y="963613"/>
            <a:ext cx="8229600" cy="3530600"/>
          </a:xfrm>
        </p:spPr>
        <p:txBody>
          <a:bodyPr/>
          <a:lstStyle/>
          <a:p>
            <a:pPr>
              <a:spcBef>
                <a:spcPts val="0"/>
              </a:spcBef>
              <a:spcAft>
                <a:spcPts val="1200"/>
              </a:spcAft>
            </a:pPr>
            <a:r>
              <a:rPr lang="en-AU" altLang="en-US" sz="2400" dirty="0">
                <a:latin typeface="Calibri" panose="020F0502020204030204" pitchFamily="34" charset="0"/>
              </a:rPr>
              <a:t>Diversity not only involves how people perceive themselves, but how they perceive others. Those perceptions affect their interactions</a:t>
            </a:r>
          </a:p>
          <a:p>
            <a:pPr>
              <a:spcBef>
                <a:spcPts val="0"/>
              </a:spcBef>
              <a:spcAft>
                <a:spcPts val="1200"/>
              </a:spcAft>
            </a:pPr>
            <a:r>
              <a:rPr lang="en-AU" altLang="en-US" sz="2400" dirty="0">
                <a:latin typeface="Calibri" panose="020F0502020204030204" pitchFamily="34" charset="0"/>
              </a:rPr>
              <a:t>For a wide assortment of employees to function effectively as an organisation, they need to deal effectively with issues such as communication, adaptability and change.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Title 3"/>
          <p:cNvSpPr>
            <a:spLocks noGrp="1"/>
          </p:cNvSpPr>
          <p:nvPr>
            <p:ph type="title"/>
          </p:nvPr>
        </p:nvSpPr>
        <p:spPr>
          <a:xfrm>
            <a:off x="9525" y="106363"/>
            <a:ext cx="9144000" cy="857250"/>
          </a:xfrm>
        </p:spPr>
        <p:txBody>
          <a:bodyPr/>
          <a:lstStyle/>
          <a:p>
            <a:r>
              <a:rPr lang="en-AU" altLang="en-US" sz="4000" b="1" dirty="0">
                <a:latin typeface="Calibri" panose="020F0502020204030204" pitchFamily="34" charset="0"/>
              </a:rPr>
              <a:t>Learning activity</a:t>
            </a:r>
            <a:endParaRPr lang="en-US" altLang="en-US" sz="4000" b="1" dirty="0">
              <a:latin typeface="Calibri" panose="020F0502020204030204" pitchFamily="34" charset="0"/>
            </a:endParaRPr>
          </a:p>
        </p:txBody>
      </p:sp>
      <p:sp>
        <p:nvSpPr>
          <p:cNvPr id="2" name="Content Placeholder 1"/>
          <p:cNvSpPr>
            <a:spLocks noGrp="1"/>
          </p:cNvSpPr>
          <p:nvPr>
            <p:ph idx="1"/>
          </p:nvPr>
        </p:nvSpPr>
        <p:spPr>
          <a:xfrm>
            <a:off x="457200" y="963613"/>
            <a:ext cx="8229600" cy="3630612"/>
          </a:xfrm>
        </p:spPr>
        <p:txBody>
          <a:bodyPr/>
          <a:lstStyle/>
          <a:p>
            <a:pPr marL="0" indent="0">
              <a:spcBef>
                <a:spcPts val="0"/>
              </a:spcBef>
              <a:spcAft>
                <a:spcPts val="1200"/>
              </a:spcAft>
              <a:buFont typeface="Arial" panose="020B0604020202020204" pitchFamily="34" charset="0"/>
              <a:buNone/>
              <a:defRPr/>
            </a:pPr>
            <a:r>
              <a:rPr lang="en-AU" sz="2400" dirty="0">
                <a:latin typeface="Calibri" panose="020F0502020204030204" pitchFamily="34" charset="0"/>
              </a:rPr>
              <a:t>Go to your organisation’s website, annual report, policy and procedure manual or to your supervisor. </a:t>
            </a:r>
          </a:p>
          <a:p>
            <a:pPr>
              <a:spcBef>
                <a:spcPts val="0"/>
              </a:spcBef>
              <a:spcAft>
                <a:spcPts val="1200"/>
              </a:spcAft>
              <a:defRPr/>
            </a:pPr>
            <a:r>
              <a:rPr lang="en-AU" sz="2400" dirty="0">
                <a:latin typeface="Calibri" panose="020F0502020204030204" pitchFamily="34" charset="0"/>
              </a:rPr>
              <a:t>Who are the key roles responsible for CQI in your organisation?</a:t>
            </a:r>
          </a:p>
          <a:p>
            <a:pPr>
              <a:spcBef>
                <a:spcPts val="0"/>
              </a:spcBef>
              <a:spcAft>
                <a:spcPts val="1200"/>
              </a:spcAft>
              <a:defRPr/>
            </a:pPr>
            <a:r>
              <a:rPr lang="en-AU" sz="2400" dirty="0">
                <a:latin typeface="Calibri" panose="020F0502020204030204" pitchFamily="34" charset="0"/>
              </a:rPr>
              <a:t>Who is the leader for clinical governance? </a:t>
            </a:r>
          </a:p>
          <a:p>
            <a:pPr>
              <a:spcBef>
                <a:spcPts val="0"/>
              </a:spcBef>
              <a:spcAft>
                <a:spcPts val="1200"/>
              </a:spcAft>
              <a:defRPr/>
            </a:pPr>
            <a:r>
              <a:rPr lang="en-AU" sz="2400" dirty="0">
                <a:latin typeface="Calibri" panose="020F0502020204030204" pitchFamily="34" charset="0"/>
              </a:rPr>
              <a:t>Reflect on your role – describe the responsibility your role has in CQI?</a:t>
            </a:r>
            <a:endParaRPr lang="en-AU" dirty="0">
              <a:latin typeface="Calibri" panose="020F0502020204030204" pitchFamily="34" charset="0"/>
            </a:endParaRPr>
          </a:p>
          <a:p>
            <a:pPr marL="0" indent="0">
              <a:buFont typeface="Arial" panose="020B0604020202020204" pitchFamily="34" charset="0"/>
              <a:buNone/>
              <a:defRPr/>
            </a:pPr>
            <a:endParaRPr lang="en-US" dirty="0">
              <a:latin typeface="Calibri" panose="020F050202020403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Title 3"/>
          <p:cNvSpPr>
            <a:spLocks noGrp="1"/>
          </p:cNvSpPr>
          <p:nvPr>
            <p:ph type="title"/>
          </p:nvPr>
        </p:nvSpPr>
        <p:spPr/>
        <p:txBody>
          <a:bodyPr/>
          <a:lstStyle/>
          <a:p>
            <a:r>
              <a:rPr lang="en-AU" altLang="en-US" sz="4000" b="1" dirty="0">
                <a:latin typeface="Calibri" panose="020F0502020204030204" pitchFamily="34" charset="0"/>
              </a:rPr>
              <a:t>Summarise and reflect</a:t>
            </a:r>
            <a:endParaRPr lang="en-US" altLang="en-US" sz="4000" b="1" dirty="0">
              <a:latin typeface="Calibri" panose="020F050202020403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Title 3"/>
          <p:cNvSpPr>
            <a:spLocks noGrp="1"/>
          </p:cNvSpPr>
          <p:nvPr>
            <p:ph type="title"/>
          </p:nvPr>
        </p:nvSpPr>
        <p:spPr/>
        <p:txBody>
          <a:bodyPr/>
          <a:lstStyle/>
          <a:p>
            <a:r>
              <a:rPr lang="en-AU" altLang="en-US" sz="4000" b="1">
                <a:latin typeface="Calibri" panose="020F0502020204030204" pitchFamily="34" charset="0"/>
              </a:rPr>
              <a:t>Closing</a:t>
            </a:r>
            <a:endParaRPr lang="en-US" altLang="en-US" sz="4000" b="1">
              <a:latin typeface="Calibri" panose="020F0502020204030204" pitchFamily="34" charset="0"/>
            </a:endParaRPr>
          </a:p>
        </p:txBody>
      </p:sp>
      <p:sp>
        <p:nvSpPr>
          <p:cNvPr id="2" name="Content Placeholder 1"/>
          <p:cNvSpPr>
            <a:spLocks noGrp="1"/>
          </p:cNvSpPr>
          <p:nvPr>
            <p:ph idx="1"/>
          </p:nvPr>
        </p:nvSpPr>
        <p:spPr>
          <a:xfrm>
            <a:off x="803275" y="1200150"/>
            <a:ext cx="7537450" cy="3394075"/>
          </a:xfrm>
        </p:spPr>
        <p:txBody>
          <a:bodyPr/>
          <a:lstStyle/>
          <a:p>
            <a:pPr marL="0" indent="0">
              <a:spcBef>
                <a:spcPts val="0"/>
              </a:spcBef>
              <a:spcAft>
                <a:spcPts val="1200"/>
              </a:spcAft>
              <a:buFont typeface="Arial" panose="020B0604020202020204" pitchFamily="34" charset="0"/>
              <a:buNone/>
              <a:defRPr/>
            </a:pPr>
            <a:r>
              <a:rPr lang="en-AU" sz="2400" dirty="0">
                <a:latin typeface="Calibri" panose="020F0502020204030204" pitchFamily="34" charset="0"/>
              </a:rPr>
              <a:t>Complete: </a:t>
            </a:r>
          </a:p>
          <a:p>
            <a:pPr>
              <a:spcBef>
                <a:spcPts val="0"/>
              </a:spcBef>
              <a:spcAft>
                <a:spcPts val="1200"/>
              </a:spcAft>
              <a:defRPr/>
            </a:pPr>
            <a:r>
              <a:rPr lang="en-AU" sz="2400" dirty="0">
                <a:latin typeface="Calibri" panose="020F0502020204030204" pitchFamily="34" charset="0"/>
              </a:rPr>
              <a:t>Record of participation</a:t>
            </a:r>
          </a:p>
          <a:p>
            <a:pPr>
              <a:spcBef>
                <a:spcPts val="0"/>
              </a:spcBef>
              <a:spcAft>
                <a:spcPts val="1200"/>
              </a:spcAft>
              <a:defRPr/>
            </a:pPr>
            <a:r>
              <a:rPr lang="en-AU" sz="2400" dirty="0">
                <a:latin typeface="Calibri" panose="020F0502020204030204" pitchFamily="34" charset="0"/>
              </a:rPr>
              <a:t>Evaluation form</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1" descr="Powerpoint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4"/>
          <p:cNvSpPr>
            <a:spLocks noGrp="1"/>
          </p:cNvSpPr>
          <p:nvPr>
            <p:ph type="title"/>
          </p:nvPr>
        </p:nvSpPr>
        <p:spPr>
          <a:xfrm>
            <a:off x="162731" y="206375"/>
            <a:ext cx="8841783" cy="857250"/>
          </a:xfrm>
        </p:spPr>
        <p:txBody>
          <a:bodyPr/>
          <a:lstStyle/>
          <a:p>
            <a:r>
              <a:rPr lang="en-AU" altLang="en-US" sz="3600" b="1" dirty="0">
                <a:latin typeface="Calibri" panose="020F0502020204030204" pitchFamily="34" charset="0"/>
              </a:rPr>
              <a:t>Orientation and Induction Learning Program</a:t>
            </a:r>
            <a:endParaRPr lang="en-US" altLang="en-US" sz="3600" b="1" dirty="0">
              <a:latin typeface="Calibri" panose="020F0502020204030204" pitchFamily="34" charset="0"/>
            </a:endParaRPr>
          </a:p>
        </p:txBody>
      </p:sp>
      <p:sp>
        <p:nvSpPr>
          <p:cNvPr id="10244" name="Content Placeholder 5"/>
          <p:cNvSpPr>
            <a:spLocks noGrp="1"/>
          </p:cNvSpPr>
          <p:nvPr>
            <p:ph idx="1"/>
          </p:nvPr>
        </p:nvSpPr>
        <p:spPr>
          <a:xfrm>
            <a:off x="457200" y="1340603"/>
            <a:ext cx="8229600" cy="3383797"/>
          </a:xfrm>
        </p:spPr>
        <p:txBody>
          <a:bodyPr/>
          <a:lstStyle/>
          <a:p>
            <a:pPr marL="0" indent="0" eaLnBrk="1" hangingPunct="1">
              <a:spcBef>
                <a:spcPct val="0"/>
              </a:spcBef>
              <a:spcAft>
                <a:spcPts val="1200"/>
              </a:spcAft>
              <a:buNone/>
              <a:defRPr/>
            </a:pPr>
            <a:r>
              <a:rPr lang="en-AU" altLang="en-US" sz="2800" dirty="0">
                <a:latin typeface="Calibri" panose="020F0502020204030204" pitchFamily="34" charset="0"/>
              </a:rPr>
              <a:t>It is recommended this learning program is delivered at your workplace </a:t>
            </a:r>
            <a:r>
              <a:rPr lang="en-AU" altLang="en-US" sz="2800" b="1" u="sng" dirty="0">
                <a:latin typeface="Calibri" panose="020F0502020204030204" pitchFamily="34" charset="0"/>
              </a:rPr>
              <a:t>as part of the overall orientation and induction to the workplace</a:t>
            </a:r>
            <a:r>
              <a:rPr lang="en-AU" altLang="en-US" sz="2800" dirty="0">
                <a:latin typeface="Calibri" panose="020F0502020204030204" pitchFamily="34" charset="0"/>
              </a:rPr>
              <a:t>. The program may be delivered to a group or on a one to one basis.</a:t>
            </a:r>
          </a:p>
        </p:txBody>
      </p:sp>
    </p:spTree>
    <p:extLst>
      <p:ext uri="{BB962C8B-B14F-4D97-AF65-F5344CB8AC3E}">
        <p14:creationId xmlns:p14="http://schemas.microsoft.com/office/powerpoint/2010/main" val="2835048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itle 4"/>
          <p:cNvSpPr>
            <a:spLocks noGrp="1"/>
          </p:cNvSpPr>
          <p:nvPr>
            <p:ph type="title"/>
          </p:nvPr>
        </p:nvSpPr>
        <p:spPr/>
        <p:txBody>
          <a:bodyPr/>
          <a:lstStyle/>
          <a:p>
            <a:r>
              <a:rPr lang="en-AU" altLang="en-US" sz="3600" b="1" dirty="0">
                <a:latin typeface="Calibri" panose="020F0502020204030204" pitchFamily="34" charset="0"/>
              </a:rPr>
              <a:t>Criteria for delivering the modules</a:t>
            </a:r>
            <a:endParaRPr lang="en-US" altLang="en-US" sz="4000" b="1" dirty="0">
              <a:latin typeface="Calibri" panose="020F0502020204030204" pitchFamily="34" charset="0"/>
            </a:endParaRPr>
          </a:p>
        </p:txBody>
      </p:sp>
      <p:sp>
        <p:nvSpPr>
          <p:cNvPr id="10244" name="Content Placeholder 5"/>
          <p:cNvSpPr>
            <a:spLocks noGrp="1"/>
          </p:cNvSpPr>
          <p:nvPr>
            <p:ph idx="1"/>
          </p:nvPr>
        </p:nvSpPr>
        <p:spPr>
          <a:xfrm>
            <a:off x="220420" y="960895"/>
            <a:ext cx="8797925" cy="3608522"/>
          </a:xfrm>
        </p:spPr>
        <p:txBody>
          <a:bodyPr/>
          <a:lstStyle/>
          <a:p>
            <a:pPr marL="0" indent="0">
              <a:buFont typeface="Arial" panose="020B0604020202020204" pitchFamily="34" charset="0"/>
              <a:buNone/>
              <a:defRPr/>
            </a:pPr>
            <a:r>
              <a:rPr lang="en-AU" sz="2400" dirty="0">
                <a:latin typeface="Calibri" panose="020F0502020204030204" pitchFamily="34" charset="0"/>
              </a:rPr>
              <a:t>Those involved in the delivery of learning programs should ideally have:</a:t>
            </a:r>
            <a:endParaRPr lang="en-US" sz="2400" dirty="0">
              <a:latin typeface="Calibri" panose="020F0502020204030204" pitchFamily="34" charset="0"/>
            </a:endParaRPr>
          </a:p>
          <a:p>
            <a:pPr>
              <a:defRPr/>
            </a:pPr>
            <a:r>
              <a:rPr lang="en-AU" sz="2400" dirty="0">
                <a:latin typeface="Calibri" panose="020F0502020204030204" pitchFamily="34" charset="0"/>
              </a:rPr>
              <a:t>A thorough working knowledge of the relevant learning programs and be able to interpret and apply the learning programs to different contexts and audiences</a:t>
            </a:r>
            <a:endParaRPr lang="en-US" sz="2400" dirty="0">
              <a:latin typeface="Calibri" panose="020F0502020204030204" pitchFamily="34" charset="0"/>
            </a:endParaRPr>
          </a:p>
          <a:p>
            <a:pPr>
              <a:defRPr/>
            </a:pPr>
            <a:r>
              <a:rPr lang="en-AU" sz="2400" dirty="0">
                <a:latin typeface="Calibri" panose="020F0502020204030204" pitchFamily="34" charset="0"/>
              </a:rPr>
              <a:t>Thorough knowledge and skills in adult learning principles</a:t>
            </a:r>
            <a:endParaRPr lang="en-US" sz="2400" dirty="0">
              <a:latin typeface="Calibri" panose="020F0502020204030204" pitchFamily="34" charset="0"/>
            </a:endParaRPr>
          </a:p>
          <a:p>
            <a:pPr>
              <a:defRPr/>
            </a:pPr>
            <a:r>
              <a:rPr lang="en-AU" sz="2400" dirty="0">
                <a:latin typeface="Calibri" panose="020F0502020204030204" pitchFamily="34" charset="0"/>
              </a:rPr>
              <a:t>Ability to ‘unpack’ learning outcomes – read notes below</a:t>
            </a:r>
            <a:endParaRPr lang="en-US" sz="2400" dirty="0">
              <a:latin typeface="Calibri" panose="020F0502020204030204" pitchFamily="34" charset="0"/>
            </a:endParaRPr>
          </a:p>
        </p:txBody>
      </p:sp>
    </p:spTree>
    <p:extLst>
      <p:ext uri="{BB962C8B-B14F-4D97-AF65-F5344CB8AC3E}">
        <p14:creationId xmlns:p14="http://schemas.microsoft.com/office/powerpoint/2010/main" val="2019282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le 4"/>
          <p:cNvSpPr>
            <a:spLocks noGrp="1"/>
          </p:cNvSpPr>
          <p:nvPr>
            <p:ph type="title"/>
          </p:nvPr>
        </p:nvSpPr>
        <p:spPr/>
        <p:txBody>
          <a:bodyPr/>
          <a:lstStyle/>
          <a:p>
            <a:r>
              <a:rPr lang="en-AU" altLang="en-US" sz="3600" b="1" dirty="0">
                <a:latin typeface="Calibri" panose="020F0502020204030204" pitchFamily="34" charset="0"/>
              </a:rPr>
              <a:t>Criteria for delivering the modules</a:t>
            </a:r>
            <a:endParaRPr lang="en-US" altLang="en-US" sz="4000" b="1" dirty="0">
              <a:latin typeface="Calibri" panose="020F0502020204030204" pitchFamily="34" charset="0"/>
            </a:endParaRPr>
          </a:p>
        </p:txBody>
      </p:sp>
      <p:sp>
        <p:nvSpPr>
          <p:cNvPr id="10244" name="Content Placeholder 5"/>
          <p:cNvSpPr>
            <a:spLocks noGrp="1"/>
          </p:cNvSpPr>
          <p:nvPr>
            <p:ph idx="1"/>
          </p:nvPr>
        </p:nvSpPr>
        <p:spPr>
          <a:xfrm>
            <a:off x="314325" y="1063625"/>
            <a:ext cx="8585200" cy="3660775"/>
          </a:xfrm>
        </p:spPr>
        <p:txBody>
          <a:bodyPr/>
          <a:lstStyle/>
          <a:p>
            <a:pPr>
              <a:defRPr/>
            </a:pPr>
            <a:r>
              <a:rPr lang="en-AU" sz="2400" dirty="0">
                <a:latin typeface="Calibri" panose="020F0502020204030204" pitchFamily="34" charset="0"/>
              </a:rPr>
              <a:t>Consultation with individuals with relevant expertise in the learning program content and with representatives from the adult learning sector and industry sector to identify training and learning needs and knowledge gaps</a:t>
            </a:r>
          </a:p>
          <a:p>
            <a:pPr>
              <a:defRPr/>
            </a:pPr>
            <a:r>
              <a:rPr lang="en-AU" sz="2400" dirty="0">
                <a:latin typeface="Calibri" panose="020F0502020204030204" pitchFamily="34" charset="0"/>
              </a:rPr>
              <a:t>Capacity and capability to customise learning content and delivery to meet the work environment and learning styles of the target audience (i.e. contextualise). In all cases of customising content, the integrity of the outcome of the learning program must be maintained.</a:t>
            </a:r>
          </a:p>
        </p:txBody>
      </p:sp>
    </p:spTree>
    <p:extLst>
      <p:ext uri="{BB962C8B-B14F-4D97-AF65-F5344CB8AC3E}">
        <p14:creationId xmlns:p14="http://schemas.microsoft.com/office/powerpoint/2010/main" val="522644734"/>
      </p:ext>
    </p:extLst>
  </p:cSld>
  <p:clrMapOvr>
    <a:masterClrMapping/>
  </p:clrMapOvr>
</p:sld>
</file>

<file path=ppt/theme/theme1.xml><?xml version="1.0" encoding="utf-8"?>
<a:theme xmlns:a="http://schemas.openxmlformats.org/drawingml/2006/main" name="Lowitja Powerpoint Template 9 December 20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Lowitja Powerpoint Template 9 December 2011.pot</Template>
  <TotalTime>10060</TotalTime>
  <Words>8715</Words>
  <Application>Microsoft Office PowerPoint</Application>
  <PresentationFormat>On-screen Show (16:9)</PresentationFormat>
  <Paragraphs>584</Paragraphs>
  <Slides>66</Slides>
  <Notes>66</Notes>
  <HiddenSlides>0</HiddenSlides>
  <MMClips>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66</vt:i4>
      </vt:variant>
    </vt:vector>
  </HeadingPairs>
  <TitlesOfParts>
    <vt:vector size="78" baseType="lpstr">
      <vt:lpstr>MS PGothic</vt:lpstr>
      <vt:lpstr>MS PGothic</vt:lpstr>
      <vt:lpstr>Arial</vt:lpstr>
      <vt:lpstr>Calibri</vt:lpstr>
      <vt:lpstr>Century Gothic</vt:lpstr>
      <vt:lpstr>Courier New</vt:lpstr>
      <vt:lpstr>Franklin Gothic Book</vt:lpstr>
      <vt:lpstr>Franklin Gothic Medium</vt:lpstr>
      <vt:lpstr>Playbill</vt:lpstr>
      <vt:lpstr>Symbol</vt:lpstr>
      <vt:lpstr>Times New Roman</vt:lpstr>
      <vt:lpstr>Lowitja Powerpoint Template 9 December 2011</vt:lpstr>
      <vt:lpstr>PowerPoint Presentation</vt:lpstr>
      <vt:lpstr>PowerPoint Presentation</vt:lpstr>
      <vt:lpstr>PowerPoint Presentation</vt:lpstr>
      <vt:lpstr>PowerPoint Presentation</vt:lpstr>
      <vt:lpstr>Learning programs for CQI</vt:lpstr>
      <vt:lpstr>Orientation and Induction Learning Program</vt:lpstr>
      <vt:lpstr>Orientation and Induction Learning Program</vt:lpstr>
      <vt:lpstr>Criteria for delivering the modules</vt:lpstr>
      <vt:lpstr>Criteria for delivering the modules</vt:lpstr>
      <vt:lpstr>Criteria for delivering the modules</vt:lpstr>
      <vt:lpstr>In preparation for the delivery of this module</vt:lpstr>
      <vt:lpstr>On the day …</vt:lpstr>
      <vt:lpstr>End of Notes</vt:lpstr>
      <vt:lpstr>PowerPoint Presentation</vt:lpstr>
      <vt:lpstr>Welcome</vt:lpstr>
      <vt:lpstr>About the CQI Learning Programs</vt:lpstr>
      <vt:lpstr>About Orientation and Induction to CQI</vt:lpstr>
      <vt:lpstr>Orientation and Induction to CQI Modules</vt:lpstr>
      <vt:lpstr>Icebreaker</vt:lpstr>
      <vt:lpstr>Learning outcomes</vt:lpstr>
      <vt:lpstr>Learning outcomes</vt:lpstr>
      <vt:lpstr>Session outline</vt:lpstr>
      <vt:lpstr>Review of Module 1 </vt:lpstr>
      <vt:lpstr>Where am I? </vt:lpstr>
      <vt:lpstr>Aboriginal Community Controlled Health Services (ACCHSs)</vt:lpstr>
      <vt:lpstr>Aboriginal Community Controlled Health Services</vt:lpstr>
      <vt:lpstr>Learning activity</vt:lpstr>
      <vt:lpstr>PHC as system and processes</vt:lpstr>
      <vt:lpstr>Primary health care (PHC)</vt:lpstr>
      <vt:lpstr>Systems</vt:lpstr>
      <vt:lpstr>PHC service as a system</vt:lpstr>
      <vt:lpstr>CQI and system</vt:lpstr>
      <vt:lpstr>PHC service as processes</vt:lpstr>
      <vt:lpstr>PHC</vt:lpstr>
      <vt:lpstr>Client and community involvement in CQI</vt:lpstr>
      <vt:lpstr>PowerPoint Presentation</vt:lpstr>
      <vt:lpstr>Client and community involvement in CQI</vt:lpstr>
      <vt:lpstr>Level of involvement in CQI</vt:lpstr>
      <vt:lpstr>PowerPoint Presentation</vt:lpstr>
      <vt:lpstr>Client and community involvement in CQI</vt:lpstr>
      <vt:lpstr>What is empowerment? </vt:lpstr>
      <vt:lpstr>Types of empowerment </vt:lpstr>
      <vt:lpstr>Types of empowerment </vt:lpstr>
      <vt:lpstr>Empowerment</vt:lpstr>
      <vt:lpstr>Client and community involvement in CQI</vt:lpstr>
      <vt:lpstr>PowerPoint Presentation</vt:lpstr>
      <vt:lpstr>Client and community involvement</vt:lpstr>
      <vt:lpstr>Let’s Reflect</vt:lpstr>
      <vt:lpstr>Challenges in  implementing CQI</vt:lpstr>
      <vt:lpstr>Barriers and enablers for CQI</vt:lpstr>
      <vt:lpstr>Who is responsible for CQI?</vt:lpstr>
      <vt:lpstr>Who is responsible for CQI?</vt:lpstr>
      <vt:lpstr>Why a team approach to CQI? </vt:lpstr>
      <vt:lpstr>Why a team approach to CQI? </vt:lpstr>
      <vt:lpstr>Why a team approach to CQI? </vt:lpstr>
      <vt:lpstr>Key roles for CQI</vt:lpstr>
      <vt:lpstr>Clinical Leader</vt:lpstr>
      <vt:lpstr>CQI Lead</vt:lpstr>
      <vt:lpstr>External CQI Facilitators</vt:lpstr>
      <vt:lpstr>Other CQI roles</vt:lpstr>
      <vt:lpstr>Diversity</vt:lpstr>
      <vt:lpstr>Diversity</vt:lpstr>
      <vt:lpstr>Learning activity</vt:lpstr>
      <vt:lpstr>Summarise and reflect</vt:lpstr>
      <vt:lpstr>Closing</vt:lpstr>
      <vt:lpstr>PowerPoint Presentation</vt:lpstr>
    </vt:vector>
  </TitlesOfParts>
  <Company>SA Group Enterprises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System Administrator</dc:creator>
  <cp:lastModifiedBy>Haidee Noonan</cp:lastModifiedBy>
  <cp:revision>415</cp:revision>
  <cp:lastPrinted>2015-12-03T03:41:21Z</cp:lastPrinted>
  <dcterms:created xsi:type="dcterms:W3CDTF">2011-12-08T04:30:41Z</dcterms:created>
  <dcterms:modified xsi:type="dcterms:W3CDTF">2018-03-05T23:56:19Z</dcterms:modified>
</cp:coreProperties>
</file>