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EFD-0296-4F07-A8F4-5DF398EDB6E7}" type="datetimeFigureOut">
              <a:rPr lang="en-AU" smtClean="0"/>
              <a:t>23/05/2019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E544-B978-4830-987E-7F6C216B5C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41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EFD-0296-4F07-A8F4-5DF398EDB6E7}" type="datetimeFigureOut">
              <a:rPr lang="en-AU" smtClean="0"/>
              <a:t>23/05/2019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E544-B978-4830-987E-7F6C216B5C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528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EFD-0296-4F07-A8F4-5DF398EDB6E7}" type="datetimeFigureOut">
              <a:rPr lang="en-AU" smtClean="0"/>
              <a:t>23/05/2019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E544-B978-4830-987E-7F6C216B5C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914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EFD-0296-4F07-A8F4-5DF398EDB6E7}" type="datetimeFigureOut">
              <a:rPr lang="en-AU" smtClean="0"/>
              <a:t>23/05/2019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E544-B978-4830-987E-7F6C216B5C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018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EFD-0296-4F07-A8F4-5DF398EDB6E7}" type="datetimeFigureOut">
              <a:rPr lang="en-AU" smtClean="0"/>
              <a:t>23/05/2019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E544-B978-4830-987E-7F6C216B5C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701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EFD-0296-4F07-A8F4-5DF398EDB6E7}" type="datetimeFigureOut">
              <a:rPr lang="en-AU" smtClean="0"/>
              <a:t>23/05/2019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E544-B978-4830-987E-7F6C216B5C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1754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EFD-0296-4F07-A8F4-5DF398EDB6E7}" type="datetimeFigureOut">
              <a:rPr lang="en-AU" smtClean="0"/>
              <a:t>23/05/2019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E544-B978-4830-987E-7F6C216B5C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181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EFD-0296-4F07-A8F4-5DF398EDB6E7}" type="datetimeFigureOut">
              <a:rPr lang="en-AU" smtClean="0"/>
              <a:t>23/05/2019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E544-B978-4830-987E-7F6C216B5C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574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EFD-0296-4F07-A8F4-5DF398EDB6E7}" type="datetimeFigureOut">
              <a:rPr lang="en-AU" smtClean="0"/>
              <a:t>23/05/2019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E544-B978-4830-987E-7F6C216B5C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975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EFD-0296-4F07-A8F4-5DF398EDB6E7}" type="datetimeFigureOut">
              <a:rPr lang="en-AU" smtClean="0"/>
              <a:t>23/05/2019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E544-B978-4830-987E-7F6C216B5C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641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EEFD-0296-4F07-A8F4-5DF398EDB6E7}" type="datetimeFigureOut">
              <a:rPr lang="en-AU" smtClean="0"/>
              <a:t>23/05/2019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E544-B978-4830-987E-7F6C216B5C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637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7EEFD-0296-4F07-A8F4-5DF398EDB6E7}" type="datetimeFigureOut">
              <a:rPr lang="en-AU" smtClean="0"/>
              <a:t>23/05/2019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FE544-B978-4830-987E-7F6C216B5C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6429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0876" y="733168"/>
            <a:ext cx="9638270" cy="3213401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latin typeface="Arial" panose="020B0604020202020204" pitchFamily="34" charset="0"/>
              </a:rPr>
              <a:t/>
            </a:r>
            <a:br>
              <a:rPr lang="en-US" altLang="en-US" dirty="0" smtClean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/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sz="8000" dirty="0" smtClean="0">
                <a:solidFill>
                  <a:srgbClr val="FF00FF"/>
                </a:solidFill>
                <a:latin typeface="Arial" panose="020B0604020202020204" pitchFamily="34" charset="0"/>
              </a:rPr>
              <a:t>CAUSE AND EFFECT</a:t>
            </a:r>
            <a:br>
              <a:rPr lang="en-US" altLang="en-US" sz="8000" dirty="0" smtClean="0">
                <a:solidFill>
                  <a:srgbClr val="FF00FF"/>
                </a:solidFill>
                <a:latin typeface="Arial" panose="020B0604020202020204" pitchFamily="34" charset="0"/>
              </a:rPr>
            </a:br>
            <a:r>
              <a:rPr lang="en-US" altLang="en-US" sz="8000" dirty="0" smtClean="0">
                <a:solidFill>
                  <a:srgbClr val="FF00FF"/>
                </a:solidFill>
                <a:latin typeface="Arial" panose="020B0604020202020204" pitchFamily="34" charset="0"/>
              </a:rPr>
              <a:t>DIAGRAM</a:t>
            </a:r>
            <a:br>
              <a:rPr lang="en-US" altLang="en-US" sz="8000" dirty="0" smtClean="0">
                <a:solidFill>
                  <a:srgbClr val="FF00FF"/>
                </a:solidFill>
                <a:latin typeface="Arial" panose="020B0604020202020204" pitchFamily="34" charset="0"/>
              </a:rPr>
            </a:br>
            <a:endParaRPr lang="en-AU" sz="8000" dirty="0">
              <a:solidFill>
                <a:srgbClr val="FF00FF"/>
              </a:solidFill>
            </a:endParaRPr>
          </a:p>
        </p:txBody>
      </p:sp>
      <p:pic>
        <p:nvPicPr>
          <p:cNvPr id="4" name="Picture 7" descr="MCj035043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367" y="3946569"/>
            <a:ext cx="18161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MCj035043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381" y="3981987"/>
            <a:ext cx="18161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MCj035043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395" y="3946569"/>
            <a:ext cx="18161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MCj035043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834" y="3946569"/>
            <a:ext cx="18161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833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FF00FF"/>
                </a:solidFill>
                <a:latin typeface="Arial" panose="020B0604020202020204" pitchFamily="34" charset="0"/>
              </a:rPr>
              <a:t>How to construct a fishbone diagram…………..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</a:rPr>
              <a:t>Brainstorm the sub causes and place them on the smaller “bones”  </a:t>
            </a:r>
          </a:p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009" y="2563158"/>
            <a:ext cx="7242414" cy="37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53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next?</a:t>
            </a:r>
            <a:endParaRPr lang="en-AU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496112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Display the fishbone for others to see and comment on and contribute to</a:t>
            </a:r>
          </a:p>
          <a:p>
            <a:endParaRPr lang="en-A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Sit back and reflect on the fishbone diagram</a:t>
            </a:r>
          </a:p>
          <a:p>
            <a:endParaRPr lang="en-A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Interpretation – how are we going to improve?</a:t>
            </a:r>
          </a:p>
          <a:p>
            <a:pPr lvl="1"/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Are there repeated or similar causes?</a:t>
            </a:r>
          </a:p>
          <a:p>
            <a:pPr lvl="1"/>
            <a:endParaRPr lang="en-A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Prioritise what must be done first – are there patient/staff safety or risk factors that must be addressed?</a:t>
            </a:r>
          </a:p>
          <a:p>
            <a:pPr lvl="1"/>
            <a:endParaRPr lang="en-A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Are there dependencies amongst the causes? – does one thing lead to another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5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next?</a:t>
            </a:r>
            <a:endParaRPr lang="en-AU" b="1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Once you have done this you can:</a:t>
            </a:r>
          </a:p>
          <a:p>
            <a:endParaRPr lang="en-A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prioritise</a:t>
            </a:r>
            <a:r>
              <a:rPr lang="en-A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</a:p>
          <a:p>
            <a:pPr lvl="1"/>
            <a:endParaRPr lang="en-A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A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come to a </a:t>
            </a:r>
            <a:r>
              <a:rPr lang="en-AU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consensus</a:t>
            </a:r>
            <a:r>
              <a:rPr lang="en-A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to further analyse a particular cause,</a:t>
            </a:r>
          </a:p>
          <a:p>
            <a:pPr marL="457200" lvl="1" indent="0">
              <a:buNone/>
            </a:pPr>
            <a:endParaRPr lang="en-A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A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using the </a:t>
            </a:r>
            <a:r>
              <a:rPr lang="en-AU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PDSA</a:t>
            </a:r>
            <a:r>
              <a:rPr lang="en-A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tool, come up with ideas to problem solve or make changes to improve the situation</a:t>
            </a:r>
            <a:endParaRPr lang="en-A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88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Let’s do it!</a:t>
            </a:r>
            <a:endParaRPr lang="en-AU" dirty="0"/>
          </a:p>
        </p:txBody>
      </p:sp>
      <p:sp>
        <p:nvSpPr>
          <p:cNvPr id="5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smtClean="0">
                <a:solidFill>
                  <a:schemeClr val="bg1"/>
                </a:solidFill>
              </a:rPr>
              <a:t>Let’s do it!!!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8573" y="2107090"/>
            <a:ext cx="7069534" cy="3788407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1088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FF00FF"/>
                </a:solidFill>
              </a:rPr>
              <a:t>CAUSE AND EFFECT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Step 1</a:t>
            </a:r>
          </a:p>
          <a:p>
            <a:pPr lvl="1"/>
            <a:r>
              <a:rPr lang="en-AU" dirty="0"/>
              <a:t>Decide </a:t>
            </a:r>
            <a:r>
              <a:rPr lang="en-AU" dirty="0" smtClean="0"/>
              <a:t>on the problem (or the “effect”) and write it in the head of the fish</a:t>
            </a:r>
          </a:p>
          <a:p>
            <a:pPr lvl="1"/>
            <a:r>
              <a:rPr lang="en-AU" dirty="0" smtClean="0"/>
              <a:t>Step 2</a:t>
            </a:r>
          </a:p>
          <a:p>
            <a:pPr lvl="1"/>
            <a:r>
              <a:rPr lang="en-AU" dirty="0" smtClean="0"/>
              <a:t>Allocate the major causes of the problem to the skeleton of the fish (using pink and red post its)</a:t>
            </a:r>
          </a:p>
          <a:p>
            <a:pPr lvl="1"/>
            <a:r>
              <a:rPr lang="en-AU" dirty="0" smtClean="0"/>
              <a:t>Step 3</a:t>
            </a:r>
          </a:p>
          <a:p>
            <a:pPr lvl="1"/>
            <a:r>
              <a:rPr lang="en-AU" dirty="0" smtClean="0"/>
              <a:t>Brainstorm the sub causes of each major cause and write them on the skeleton of the fish </a:t>
            </a:r>
          </a:p>
          <a:p>
            <a:pPr lvl="1"/>
            <a:r>
              <a:rPr lang="en-AU" dirty="0" smtClean="0"/>
              <a:t>Step 4</a:t>
            </a:r>
          </a:p>
          <a:p>
            <a:pPr lvl="1"/>
            <a:r>
              <a:rPr lang="en-AU" dirty="0" smtClean="0"/>
              <a:t>Which sub cause would you use for your PDSA?</a:t>
            </a:r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491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FF"/>
                </a:solidFill>
              </a:rPr>
              <a:t>Also known as…..</a:t>
            </a:r>
            <a:endParaRPr lang="en-AU" dirty="0">
              <a:solidFill>
                <a:srgbClr val="FF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4800" dirty="0" smtClean="0">
                <a:latin typeface="Arial" panose="020B0604020202020204" pitchFamily="34" charset="0"/>
              </a:rPr>
              <a:t>The Fishbone </a:t>
            </a:r>
            <a:r>
              <a:rPr lang="en-US" altLang="en-US" sz="4800" dirty="0">
                <a:latin typeface="Arial" panose="020B0604020202020204" pitchFamily="34" charset="0"/>
              </a:rPr>
              <a:t>D</a:t>
            </a:r>
            <a:r>
              <a:rPr lang="en-US" altLang="en-US" sz="4800" dirty="0" smtClean="0">
                <a:latin typeface="Arial" panose="020B0604020202020204" pitchFamily="34" charset="0"/>
              </a:rPr>
              <a:t>iagram</a:t>
            </a:r>
          </a:p>
          <a:p>
            <a:endParaRPr lang="en-US" altLang="en-US" sz="6000" dirty="0" smtClean="0">
              <a:latin typeface="Arial" panose="020B0604020202020204" pitchFamily="34" charset="0"/>
            </a:endParaRPr>
          </a:p>
          <a:p>
            <a:r>
              <a:rPr lang="en-US" altLang="en-US" sz="4800" dirty="0" smtClean="0">
                <a:latin typeface="Arial" panose="020B0604020202020204" pitchFamily="34" charset="0"/>
              </a:rPr>
              <a:t>The Ishikawa Diagram </a:t>
            </a:r>
          </a:p>
          <a:p>
            <a:endParaRPr lang="en-US" altLang="en-US" sz="6000" dirty="0" smtClean="0">
              <a:latin typeface="Arial" panose="020B0604020202020204" pitchFamily="34" charset="0"/>
            </a:endParaRPr>
          </a:p>
          <a:p>
            <a:r>
              <a:rPr lang="en-US" altLang="en-US" sz="4800" dirty="0" smtClean="0">
                <a:latin typeface="Arial" panose="020B0604020202020204" pitchFamily="34" charset="0"/>
              </a:rPr>
              <a:t>The “</a:t>
            </a:r>
            <a:r>
              <a:rPr lang="en-US" altLang="en-US" sz="4800" dirty="0" err="1" smtClean="0">
                <a:latin typeface="Arial" panose="020B0604020202020204" pitchFamily="34" charset="0"/>
              </a:rPr>
              <a:t>Fishykawa</a:t>
            </a:r>
            <a:r>
              <a:rPr lang="en-US" altLang="en-US" sz="4800" dirty="0" smtClean="0">
                <a:latin typeface="Arial" panose="020B0604020202020204" pitchFamily="34" charset="0"/>
              </a:rPr>
              <a:t>” Diagram! </a:t>
            </a:r>
          </a:p>
          <a:p>
            <a:endParaRPr lang="en-AU" sz="6000" dirty="0"/>
          </a:p>
        </p:txBody>
      </p:sp>
      <p:pic>
        <p:nvPicPr>
          <p:cNvPr id="4" name="Picture 7" descr="MCj035043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977" y="1404746"/>
            <a:ext cx="2740027" cy="1295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712" y="2958586"/>
            <a:ext cx="1238250" cy="17240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9225" y="4940686"/>
            <a:ext cx="3226363" cy="103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49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rgbClr val="FF00FF"/>
                </a:solidFill>
              </a:rPr>
              <a:t>What is a fishbone/cause and effect diagram?</a:t>
            </a:r>
            <a:endParaRPr lang="en-AU" b="1" dirty="0">
              <a:solidFill>
                <a:srgbClr val="FF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</a:rPr>
              <a:t>It’s a graphic – a picture</a:t>
            </a:r>
          </a:p>
          <a:p>
            <a:pPr marL="0" indent="0">
              <a:buNone/>
            </a:pPr>
            <a:endParaRPr lang="en-US" altLang="en-US" dirty="0" smtClean="0">
              <a:latin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</a:rPr>
              <a:t>a structured and systematic way of looking at an </a:t>
            </a:r>
            <a:r>
              <a:rPr lang="en-US" altLang="en-US" u="sng" dirty="0" smtClean="0">
                <a:latin typeface="Arial" panose="020B0604020202020204" pitchFamily="34" charset="0"/>
              </a:rPr>
              <a:t>effect</a:t>
            </a:r>
            <a:r>
              <a:rPr lang="en-US" altLang="en-US" dirty="0" smtClean="0">
                <a:latin typeface="Arial" panose="020B0604020202020204" pitchFamily="34" charset="0"/>
              </a:rPr>
              <a:t> (the problem) and </a:t>
            </a:r>
          </a:p>
          <a:p>
            <a:endParaRPr lang="en-US" altLang="en-US" dirty="0" smtClean="0">
              <a:latin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</a:rPr>
              <a:t>the </a:t>
            </a:r>
            <a:r>
              <a:rPr lang="en-US" altLang="en-US" u="sng" dirty="0" smtClean="0">
                <a:latin typeface="Arial" panose="020B0604020202020204" pitchFamily="34" charset="0"/>
              </a:rPr>
              <a:t>causes</a:t>
            </a:r>
            <a:r>
              <a:rPr lang="en-US" altLang="en-US" dirty="0" smtClean="0">
                <a:latin typeface="Arial" panose="020B0604020202020204" pitchFamily="34" charset="0"/>
              </a:rPr>
              <a:t>, conditions or relationships that bring about, or could bring about, the “effect”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878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FF00FF"/>
                </a:solidFill>
                <a:latin typeface="Arial" panose="020B0604020202020204" pitchFamily="34" charset="0"/>
              </a:rPr>
              <a:t>It’s purpose is to:</a:t>
            </a:r>
            <a:br>
              <a:rPr lang="en-US" altLang="en-US" dirty="0" smtClean="0">
                <a:solidFill>
                  <a:srgbClr val="FF00FF"/>
                </a:solidFill>
                <a:latin typeface="Arial" panose="020B0604020202020204" pitchFamily="34" charset="0"/>
              </a:rPr>
            </a:br>
            <a:endParaRPr lang="en-AU" dirty="0">
              <a:solidFill>
                <a:srgbClr val="FF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r>
              <a:rPr lang="en-US" altLang="en-US" sz="2800" dirty="0">
                <a:latin typeface="Arial" panose="020B0604020202020204" pitchFamily="34" charset="0"/>
              </a:rPr>
              <a:t>v</a:t>
            </a:r>
            <a:r>
              <a:rPr lang="en-US" altLang="en-US" sz="2800" dirty="0" smtClean="0">
                <a:latin typeface="Arial" panose="020B0604020202020204" pitchFamily="34" charset="0"/>
              </a:rPr>
              <a:t>oice theories about the root cause </a:t>
            </a:r>
            <a:endParaRPr lang="en-US" altLang="en-US" sz="2800" dirty="0">
              <a:latin typeface="Arial" panose="020B0604020202020204" pitchFamily="34" charset="0"/>
            </a:endParaRPr>
          </a:p>
          <a:p>
            <a:pPr lvl="1"/>
            <a:endParaRPr lang="en-US" altLang="en-US" sz="2800" dirty="0" smtClean="0">
              <a:latin typeface="Arial" panose="020B0604020202020204" pitchFamily="34" charset="0"/>
            </a:endParaRPr>
          </a:p>
          <a:p>
            <a:pPr lvl="1"/>
            <a:r>
              <a:rPr lang="en-US" altLang="en-US" sz="2800" dirty="0" smtClean="0">
                <a:latin typeface="Arial" panose="020B0604020202020204" pitchFamily="34" charset="0"/>
              </a:rPr>
              <a:t>see the relationships among them </a:t>
            </a:r>
          </a:p>
          <a:p>
            <a:pPr lvl="1"/>
            <a:endParaRPr lang="en-US" altLang="en-US" sz="2800" dirty="0" smtClean="0">
              <a:latin typeface="Arial" panose="020B0604020202020204" pitchFamily="34" charset="0"/>
            </a:endParaRPr>
          </a:p>
          <a:p>
            <a:pPr lvl="1"/>
            <a:r>
              <a:rPr lang="en-US" altLang="en-US" sz="2800" dirty="0">
                <a:latin typeface="Arial" panose="020B0604020202020204" pitchFamily="34" charset="0"/>
              </a:rPr>
              <a:t>g</a:t>
            </a:r>
            <a:r>
              <a:rPr lang="en-US" altLang="en-US" sz="2800" dirty="0" smtClean="0">
                <a:latin typeface="Arial" panose="020B0604020202020204" pitchFamily="34" charset="0"/>
              </a:rPr>
              <a:t>enerate as many ideas as possible, concerning the conditions or causes related to the effect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122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FF00FF"/>
                </a:solidFill>
                <a:latin typeface="Arial" panose="020B0604020202020204" pitchFamily="34" charset="0"/>
              </a:rPr>
              <a:t>It’s purpose is to:</a:t>
            </a:r>
            <a:br>
              <a:rPr lang="en-US" altLang="en-US" dirty="0" smtClean="0">
                <a:solidFill>
                  <a:srgbClr val="FF00FF"/>
                </a:solidFill>
                <a:latin typeface="Arial" panose="020B0604020202020204" pitchFamily="34" charset="0"/>
              </a:rPr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</a:rPr>
              <a:t>highlight the main causes, minor causes and sub causes leading to the effect (the problem)</a:t>
            </a:r>
          </a:p>
          <a:p>
            <a:pPr marL="0" indent="0">
              <a:buNone/>
            </a:pPr>
            <a:endParaRPr lang="en-US" altLang="en-US" dirty="0" smtClean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 dirty="0" smtClean="0">
              <a:latin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</a:rPr>
              <a:t>And it’s an important tool in the early stages of problem solving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7895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FF00FF"/>
                </a:solidFill>
              </a:rPr>
              <a:t>F</a:t>
            </a:r>
            <a:r>
              <a:rPr lang="en-AU" b="1" dirty="0" smtClean="0">
                <a:solidFill>
                  <a:srgbClr val="FF00FF"/>
                </a:solidFill>
              </a:rPr>
              <a:t>ishbone /cause and effect diagram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>
                <a:latin typeface="Arial" panose="020B0604020202020204" pitchFamily="34" charset="0"/>
              </a:rPr>
              <a:t>Cause and effect diagrams are multi-leveled:</a:t>
            </a:r>
          </a:p>
          <a:p>
            <a:pPr marL="0" indent="0">
              <a:buNone/>
            </a:pPr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r>
              <a:rPr lang="en-US" altLang="en-US" sz="2800" dirty="0" smtClean="0">
                <a:latin typeface="Arial" panose="020B0604020202020204" pitchFamily="34" charset="0"/>
              </a:rPr>
              <a:t>Level one – asks what are the causes of the effect?</a:t>
            </a:r>
          </a:p>
          <a:p>
            <a:pPr marL="457200" lvl="1" indent="0">
              <a:buNone/>
            </a:pPr>
            <a:endParaRPr lang="en-US" altLang="en-US" sz="2800" dirty="0" smtClean="0">
              <a:latin typeface="Arial" panose="020B0604020202020204" pitchFamily="34" charset="0"/>
            </a:endParaRPr>
          </a:p>
          <a:p>
            <a:pPr lvl="1"/>
            <a:r>
              <a:rPr lang="en-US" altLang="en-US" sz="2800" dirty="0" smtClean="0">
                <a:latin typeface="Arial" panose="020B0604020202020204" pitchFamily="34" charset="0"/>
              </a:rPr>
              <a:t>Level two – asks what are the causes of the causes?</a:t>
            </a:r>
          </a:p>
          <a:p>
            <a:pPr marL="457200" lvl="1" indent="0">
              <a:buNone/>
            </a:pPr>
            <a:endParaRPr lang="en-US" altLang="en-US" sz="2800" dirty="0" smtClean="0">
              <a:latin typeface="Arial" panose="020B0604020202020204" pitchFamily="34" charset="0"/>
            </a:endParaRPr>
          </a:p>
          <a:p>
            <a:pPr lvl="1"/>
            <a:r>
              <a:rPr lang="en-US" altLang="en-US" sz="2800" dirty="0" smtClean="0">
                <a:latin typeface="Arial" panose="020B0604020202020204" pitchFamily="34" charset="0"/>
              </a:rPr>
              <a:t>Level three – asks what causes these subsidiary causes?</a:t>
            </a:r>
          </a:p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44877"/>
            <a:ext cx="3054571" cy="17131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4571" y="5144876"/>
            <a:ext cx="2247162" cy="17131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1240" y="5144876"/>
            <a:ext cx="2640476" cy="17131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1716" y="5144876"/>
            <a:ext cx="4235005" cy="171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13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rgbClr val="FF00FF"/>
                </a:solidFill>
              </a:rPr>
              <a:t>Fishbone /cause and effect diagram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</a:rPr>
              <a:t>Generating ideas is the same as the  </a:t>
            </a:r>
            <a:r>
              <a:rPr lang="en-US" altLang="en-US" u="sng" dirty="0" smtClean="0">
                <a:latin typeface="Arial" panose="020B0604020202020204" pitchFamily="34" charset="0"/>
              </a:rPr>
              <a:t>brainstorming</a:t>
            </a:r>
            <a:r>
              <a:rPr lang="en-US" altLang="en-US" dirty="0" smtClean="0">
                <a:latin typeface="Arial" panose="020B0604020202020204" pitchFamily="34" charset="0"/>
              </a:rPr>
              <a:t> process</a:t>
            </a:r>
          </a:p>
          <a:p>
            <a:pPr>
              <a:buNone/>
            </a:pPr>
            <a:endParaRPr lang="en-US" altLang="en-US" dirty="0" smtClean="0">
              <a:latin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</a:rPr>
              <a:t>But what is different is that </a:t>
            </a:r>
            <a:r>
              <a:rPr lang="en-US" altLang="en-US" u="sng" dirty="0" smtClean="0">
                <a:latin typeface="Arial" panose="020B0604020202020204" pitchFamily="34" charset="0"/>
              </a:rPr>
              <a:t>each main bone of the diagram is a category</a:t>
            </a:r>
            <a:r>
              <a:rPr lang="en-US" altLang="en-US" dirty="0" smtClean="0">
                <a:latin typeface="Arial" panose="020B0604020202020204" pitchFamily="34" charset="0"/>
              </a:rPr>
              <a:t> within which the brainstorming ideas are included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693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FF00FF"/>
                </a:solidFill>
                <a:latin typeface="Arial" panose="020B0604020202020204" pitchFamily="34" charset="0"/>
              </a:rPr>
              <a:t>How to construct a fishbone diagram…………..</a:t>
            </a:r>
            <a:endParaRPr lang="en-AU" dirty="0">
              <a:solidFill>
                <a:srgbClr val="FF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en-US" dirty="0" smtClean="0">
              <a:latin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</a:rPr>
              <a:t>Begin by agreeing on or identifying a </a:t>
            </a:r>
            <a:r>
              <a:rPr lang="en-US" altLang="en-US" u="sng" dirty="0" smtClean="0">
                <a:latin typeface="Arial" panose="020B0604020202020204" pitchFamily="34" charset="0"/>
              </a:rPr>
              <a:t>single problem </a:t>
            </a:r>
            <a:r>
              <a:rPr lang="en-US" altLang="en-US" dirty="0" smtClean="0">
                <a:latin typeface="Arial" panose="020B0604020202020204" pitchFamily="34" charset="0"/>
              </a:rPr>
              <a:t>(the effect) and placing it in the “head” or the “effect” box of the diagram</a:t>
            </a:r>
          </a:p>
          <a:p>
            <a:pPr marL="0" indent="0">
              <a:buNone/>
            </a:pPr>
            <a:endParaRPr lang="en-AU" dirty="0" smtClean="0"/>
          </a:p>
          <a:p>
            <a:endParaRPr lang="en-AU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22872" y="4131325"/>
            <a:ext cx="7304183" cy="22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505022" y="3316077"/>
            <a:ext cx="2082188" cy="1740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>
                <a:solidFill>
                  <a:schemeClr val="tx1"/>
                </a:solidFill>
              </a:rPr>
              <a:t>Effect </a:t>
            </a:r>
          </a:p>
          <a:p>
            <a:pPr algn="ctr"/>
            <a:r>
              <a:rPr lang="en-AU" b="1" dirty="0" smtClean="0">
                <a:solidFill>
                  <a:schemeClr val="tx1"/>
                </a:solidFill>
              </a:rPr>
              <a:t>or</a:t>
            </a:r>
          </a:p>
          <a:p>
            <a:pPr algn="ctr"/>
            <a:r>
              <a:rPr lang="en-AU" b="1" dirty="0" smtClean="0">
                <a:solidFill>
                  <a:schemeClr val="tx1"/>
                </a:solidFill>
              </a:rPr>
              <a:t>the</a:t>
            </a:r>
          </a:p>
          <a:p>
            <a:pPr algn="ctr"/>
            <a:r>
              <a:rPr lang="en-AU" b="1" dirty="0" smtClean="0">
                <a:solidFill>
                  <a:schemeClr val="tx1"/>
                </a:solidFill>
              </a:rPr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55522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FF00FF"/>
                </a:solidFill>
                <a:latin typeface="Arial" panose="020B0604020202020204" pitchFamily="34" charset="0"/>
              </a:rPr>
              <a:t>How to construct a fishbone diagram…………..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</a:rPr>
              <a:t>Draw the main bones on the ‘skeleton’ – and attach a major cause to each</a:t>
            </a:r>
          </a:p>
          <a:p>
            <a:r>
              <a:rPr lang="en-US" altLang="en-US" dirty="0" smtClean="0">
                <a:latin typeface="Arial" panose="020B0604020202020204" pitchFamily="34" charset="0"/>
              </a:rPr>
              <a:t>The causes could be material, machines, measurement, man, methods </a:t>
            </a:r>
          </a:p>
          <a:p>
            <a:r>
              <a:rPr lang="en-US" altLang="en-US" dirty="0" smtClean="0">
                <a:latin typeface="Arial" panose="020B0604020202020204" pitchFamily="34" charset="0"/>
              </a:rPr>
              <a:t>Or equipment, people, technology, environment, policies. </a:t>
            </a:r>
          </a:p>
          <a:p>
            <a:r>
              <a:rPr lang="en-US" altLang="en-US" dirty="0" smtClean="0">
                <a:latin typeface="Arial" panose="020B0604020202020204" pitchFamily="34" charset="0"/>
              </a:rPr>
              <a:t>You can even make up your own! </a:t>
            </a:r>
          </a:p>
          <a:p>
            <a:pPr marL="609600" indent="-609600"/>
            <a:endParaRPr lang="en-US" altLang="en-US" dirty="0" smtClean="0"/>
          </a:p>
          <a:p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6588" y="4098274"/>
            <a:ext cx="5324440" cy="2759726"/>
          </a:xfrm>
          <a:prstGeom prst="rect">
            <a:avLst/>
          </a:prstGeom>
          <a:solidFill>
            <a:srgbClr val="CC00CC"/>
          </a:solidFill>
        </p:spPr>
      </p:pic>
    </p:spTree>
    <p:extLst>
      <p:ext uri="{BB962C8B-B14F-4D97-AF65-F5344CB8AC3E}">
        <p14:creationId xmlns:p14="http://schemas.microsoft.com/office/powerpoint/2010/main" val="262941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535</Words>
  <Application>Microsoft Office PowerPoint</Application>
  <PresentationFormat>Widescreen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  CAUSE AND EFFECT DIAGRAM </vt:lpstr>
      <vt:lpstr>Also known as…..</vt:lpstr>
      <vt:lpstr>What is a fishbone/cause and effect diagram?</vt:lpstr>
      <vt:lpstr>It’s purpose is to: </vt:lpstr>
      <vt:lpstr>It’s purpose is to: </vt:lpstr>
      <vt:lpstr>Fishbone /cause and effect diagram</vt:lpstr>
      <vt:lpstr>Fishbone /cause and effect diagram</vt:lpstr>
      <vt:lpstr>How to construct a fishbone diagram…………..</vt:lpstr>
      <vt:lpstr>How to construct a fishbone diagram…………..</vt:lpstr>
      <vt:lpstr>How to construct a fishbone diagram…………..</vt:lpstr>
      <vt:lpstr>What’s next?</vt:lpstr>
      <vt:lpstr>What’s next?</vt:lpstr>
      <vt:lpstr>Let’s do it!</vt:lpstr>
      <vt:lpstr>CAUSE AND EFFECT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Patel</dc:creator>
  <cp:lastModifiedBy>Haidee Noonan</cp:lastModifiedBy>
  <cp:revision>2</cp:revision>
  <dcterms:created xsi:type="dcterms:W3CDTF">2019-05-22T22:34:47Z</dcterms:created>
  <dcterms:modified xsi:type="dcterms:W3CDTF">2019-05-22T22:55:42Z</dcterms:modified>
</cp:coreProperties>
</file>