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Aboriginal men</c:v>
                </c:pt>
                <c:pt idx="1">
                  <c:v>NA men</c:v>
                </c:pt>
                <c:pt idx="2">
                  <c:v>Aboriginal women</c:v>
                </c:pt>
                <c:pt idx="3">
                  <c:v>NA women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56.6</c:v>
                </c:pt>
                <c:pt idx="1">
                  <c:v>77.400000000000006</c:v>
                </c:pt>
                <c:pt idx="2">
                  <c:v>64.8</c:v>
                </c:pt>
                <c:pt idx="3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F-4CE7-B2E3-B1DABE289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Aboriginal men</c:v>
                </c:pt>
                <c:pt idx="1">
                  <c:v>NA men</c:v>
                </c:pt>
                <c:pt idx="2">
                  <c:v>Aboriginal women</c:v>
                </c:pt>
                <c:pt idx="3">
                  <c:v>NA women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65.599999999999994</c:v>
                </c:pt>
                <c:pt idx="1">
                  <c:v>81</c:v>
                </c:pt>
                <c:pt idx="2">
                  <c:v>69.7</c:v>
                </c:pt>
                <c:pt idx="3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F-4CE7-B2E3-B1DABE2890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Aboriginal men</c:v>
                </c:pt>
                <c:pt idx="1">
                  <c:v>NA men</c:v>
                </c:pt>
                <c:pt idx="2">
                  <c:v>Aboriginal women</c:v>
                </c:pt>
                <c:pt idx="3">
                  <c:v>NA women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7AF-4CE7-B2E3-B1DABE289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865952"/>
        <c:axId val="615870216"/>
      </c:barChart>
      <c:catAx>
        <c:axId val="6158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70216"/>
        <c:crosses val="autoZero"/>
        <c:auto val="1"/>
        <c:lblAlgn val="ctr"/>
        <c:lblOffset val="100"/>
        <c:noMultiLvlLbl val="0"/>
      </c:catAx>
      <c:valAx>
        <c:axId val="61587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DC27-EEB8-4337-9EC7-2E8DA212A067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9F38-97A5-4AF2-ADC1-3C9C1A14D5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12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87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88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3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03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20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94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13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33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6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03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6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9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6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6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23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26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7CD860-CE97-4376-9FDC-7BBC532D59BC}" type="datetimeFigureOut">
              <a:rPr lang="en-AU" smtClean="0"/>
              <a:t>21/06/2022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1BDF-2ACD-4D5B-AC23-4ADE84F9C9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43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42" y="1447800"/>
            <a:ext cx="11935752" cy="1505793"/>
          </a:xfrm>
        </p:spPr>
        <p:txBody>
          <a:bodyPr/>
          <a:lstStyle/>
          <a:p>
            <a:r>
              <a:rPr lang="en-AU" sz="5400" dirty="0" smtClean="0"/>
              <a:t>Using NTAHKPI’s for Outcomes</a:t>
            </a:r>
            <a:endParaRPr lang="en-A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422931"/>
            <a:ext cx="8825658" cy="2215869"/>
          </a:xfrm>
        </p:spPr>
        <p:txBody>
          <a:bodyPr>
            <a:normAutofit lnSpcReduction="10000"/>
          </a:bodyPr>
          <a:lstStyle/>
          <a:p>
            <a:r>
              <a:rPr lang="en-AU" sz="3200" dirty="0" smtClean="0"/>
              <a:t>Dr Christine Connors </a:t>
            </a:r>
            <a:r>
              <a:rPr lang="en-AU" sz="3200" dirty="0" err="1" smtClean="0"/>
              <a:t>oam</a:t>
            </a:r>
            <a:endParaRPr lang="en-AU" sz="3200" dirty="0" smtClean="0"/>
          </a:p>
          <a:p>
            <a:endParaRPr lang="en-AU" dirty="0" smtClean="0"/>
          </a:p>
          <a:p>
            <a:r>
              <a:rPr lang="en-AU" dirty="0" smtClean="0"/>
              <a:t>Chair CQI steering committee</a:t>
            </a:r>
          </a:p>
          <a:p>
            <a:r>
              <a:rPr lang="en-AU" dirty="0" smtClean="0"/>
              <a:t>Chair </a:t>
            </a:r>
            <a:r>
              <a:rPr lang="en-AU" dirty="0" err="1" smtClean="0"/>
              <a:t>NTAhkpi</a:t>
            </a:r>
            <a:r>
              <a:rPr lang="en-AU" dirty="0" smtClean="0"/>
              <a:t> steering committee</a:t>
            </a:r>
          </a:p>
          <a:p>
            <a:r>
              <a:rPr lang="en-AU" dirty="0" smtClean="0"/>
              <a:t>Ed population &amp; </a:t>
            </a:r>
            <a:r>
              <a:rPr lang="en-AU" dirty="0" err="1" smtClean="0"/>
              <a:t>PHc</a:t>
            </a:r>
            <a:r>
              <a:rPr lang="en-AU" dirty="0" smtClean="0"/>
              <a:t>, Top End region, </a:t>
            </a:r>
            <a:r>
              <a:rPr lang="en-AU" dirty="0" err="1" smtClean="0"/>
              <a:t>Nt</a:t>
            </a:r>
            <a:r>
              <a:rPr lang="en-AU" dirty="0" smtClean="0"/>
              <a:t> health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4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9" y="1641986"/>
            <a:ext cx="11631561" cy="5289755"/>
          </a:xfrm>
        </p:spPr>
        <p:txBody>
          <a:bodyPr/>
          <a:lstStyle/>
          <a:p>
            <a:r>
              <a:rPr lang="en-AU" sz="2400" dirty="0" smtClean="0"/>
              <a:t>T2DM is a major burden &amp; challenge for individuals, families &amp; communities</a:t>
            </a:r>
          </a:p>
          <a:p>
            <a:r>
              <a:rPr lang="en-AU" sz="2400" dirty="0" smtClean="0"/>
              <a:t>Significant and increasing workload for PHC centres</a:t>
            </a:r>
          </a:p>
          <a:p>
            <a:r>
              <a:rPr lang="en-AU" sz="2400" dirty="0" smtClean="0"/>
              <a:t>Staying focused and using your local data can direct your best efforts to achieve significant change </a:t>
            </a:r>
          </a:p>
          <a:p>
            <a:r>
              <a:rPr lang="en-AU" sz="2400" dirty="0" smtClean="0"/>
              <a:t>Review and consider your medication dispensing </a:t>
            </a:r>
          </a:p>
          <a:p>
            <a:r>
              <a:rPr lang="en-AU" sz="2400" dirty="0" smtClean="0"/>
              <a:t>Recognise that people can achieve better outcomes  if SDOH were improved  (you are working with people with greatest disadvantage) </a:t>
            </a:r>
          </a:p>
          <a:p>
            <a:r>
              <a:rPr lang="en-AU" sz="2400" dirty="0"/>
              <a:t>LE improvements over last 20 years shows importance and impact of PHC </a:t>
            </a:r>
            <a:r>
              <a:rPr lang="en-AU" sz="2400" dirty="0" smtClean="0"/>
              <a:t>services and what you have achieved 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524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El Blog de Anabel: Congratulations!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29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 descr="The Winners of My Curl Up With a Cozy Four-Book Giveaway... ~ Kittl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566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920"/>
            <a:ext cx="6651654" cy="1537487"/>
          </a:xfrm>
        </p:spPr>
        <p:txBody>
          <a:bodyPr/>
          <a:lstStyle/>
          <a:p>
            <a:r>
              <a:rPr lang="en-AU" dirty="0" smtClean="0"/>
              <a:t>Life Expectancy</a:t>
            </a:r>
            <a:br>
              <a:rPr lang="en-AU" dirty="0" smtClean="0"/>
            </a:br>
            <a:r>
              <a:rPr lang="en-AU" dirty="0" smtClean="0"/>
              <a:t>1999-2018 Territorians 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099802"/>
              </p:ext>
            </p:extLst>
          </p:nvPr>
        </p:nvGraphicFramePr>
        <p:xfrm>
          <a:off x="97105" y="1731696"/>
          <a:ext cx="6700206" cy="512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1978" y="493615"/>
            <a:ext cx="516002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>
              <a:solidFill>
                <a:srgbClr val="FF0000"/>
              </a:solidFill>
            </a:endParaRPr>
          </a:p>
          <a:p>
            <a:r>
              <a:rPr lang="en-AU" sz="2800" b="1" dirty="0" smtClean="0">
                <a:solidFill>
                  <a:srgbClr val="FF0000"/>
                </a:solidFill>
              </a:rPr>
              <a:t>Improvement LE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Aboriginal men        9.0 years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NA men                    3.6 years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Aboriginal women  4.9 years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NA women               0.8 years</a:t>
            </a:r>
          </a:p>
          <a:p>
            <a:pPr marL="285750" indent="-285750">
              <a:buFontTx/>
              <a:buChar char="-"/>
            </a:pPr>
            <a:endParaRPr lang="en-AU" sz="2400" dirty="0"/>
          </a:p>
          <a:p>
            <a:r>
              <a:rPr lang="en-AU" sz="2800" b="1" dirty="0" smtClean="0">
                <a:solidFill>
                  <a:srgbClr val="FF0000"/>
                </a:solidFill>
              </a:rPr>
              <a:t>Closing the Gap</a:t>
            </a:r>
          </a:p>
          <a:p>
            <a:r>
              <a:rPr lang="en-AU" sz="2400" dirty="0" smtClean="0"/>
              <a:t>Difference in LE</a:t>
            </a:r>
          </a:p>
          <a:p>
            <a:r>
              <a:rPr lang="en-AU" sz="2400" dirty="0" smtClean="0"/>
              <a:t>Aboriginal men: 20.8 to 15.4 years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5.4 years </a:t>
            </a:r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 smtClean="0"/>
              <a:t>26% reduction in Gap</a:t>
            </a:r>
          </a:p>
          <a:p>
            <a:pPr marL="285750" indent="-285750">
              <a:buFontTx/>
              <a:buChar char="-"/>
            </a:pPr>
            <a:endParaRPr lang="en-AU" sz="2400" dirty="0" smtClean="0"/>
          </a:p>
          <a:p>
            <a:r>
              <a:rPr lang="en-AU" sz="2400" dirty="0" smtClean="0"/>
              <a:t>Aboriginal women : 19.5 to 15.4 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4.1 years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21% reduction in Gap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7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934065"/>
          </a:xfrm>
        </p:spPr>
        <p:txBody>
          <a:bodyPr/>
          <a:lstStyle/>
          <a:p>
            <a:r>
              <a:rPr lang="en-AU" dirty="0" smtClean="0"/>
              <a:t>Main contributors to improved 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76748"/>
            <a:ext cx="6782159" cy="4650658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 smtClean="0"/>
              <a:t>Aboriginal men</a:t>
            </a:r>
          </a:p>
          <a:p>
            <a:r>
              <a:rPr lang="en-AU" sz="2400" dirty="0" smtClean="0"/>
              <a:t>Cancer 23%</a:t>
            </a:r>
          </a:p>
          <a:p>
            <a:r>
              <a:rPr lang="en-AU" sz="2400" dirty="0" smtClean="0"/>
              <a:t>Unintentional injury 18%</a:t>
            </a:r>
          </a:p>
          <a:p>
            <a:r>
              <a:rPr lang="en-AU" sz="2400" dirty="0" smtClean="0"/>
              <a:t>Cardiovascular disease 17%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3200" dirty="0" smtClean="0"/>
              <a:t>Aboriginal women</a:t>
            </a:r>
          </a:p>
          <a:p>
            <a:r>
              <a:rPr lang="en-AU" sz="2400" dirty="0" smtClean="0"/>
              <a:t>Cancer 24%</a:t>
            </a:r>
          </a:p>
          <a:p>
            <a:r>
              <a:rPr lang="en-AU" sz="2400" dirty="0" smtClean="0"/>
              <a:t>Intentional injuries 17%</a:t>
            </a:r>
          </a:p>
          <a:p>
            <a:r>
              <a:rPr lang="en-AU" sz="2400" dirty="0" smtClean="0"/>
              <a:t>Kidney disease 14%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0529"/>
            <a:ext cx="1180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Improved Life Expectancy for Indigenous and Non Indigenous people in the Northern Territory 1999-2018. Zhao Y, Li SQ, Wilson T, Burgess CP. MJA. May 2022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408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924232"/>
          </a:xfrm>
        </p:spPr>
        <p:txBody>
          <a:bodyPr/>
          <a:lstStyle/>
          <a:p>
            <a:r>
              <a:rPr lang="en-AU" dirty="0" smtClean="0"/>
              <a:t>Diabetes prevalence 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" y="924232"/>
            <a:ext cx="6676104" cy="4876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2215" y="550606"/>
            <a:ext cx="448632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2012/13: </a:t>
            </a:r>
          </a:p>
          <a:p>
            <a:r>
              <a:rPr lang="en-AU" sz="2400" dirty="0" smtClean="0"/>
              <a:t>- 14.7% Aboriginal people had DM</a:t>
            </a:r>
          </a:p>
          <a:p>
            <a:r>
              <a:rPr lang="en-AU" sz="2400" dirty="0" smtClean="0"/>
              <a:t>2018/19: </a:t>
            </a:r>
          </a:p>
          <a:p>
            <a:r>
              <a:rPr lang="en-AU" sz="2400" dirty="0" smtClean="0"/>
              <a:t>- 17.0% Aboriginal people had DM</a:t>
            </a:r>
          </a:p>
          <a:p>
            <a:r>
              <a:rPr lang="en-AU" sz="2400" dirty="0" smtClean="0"/>
              <a:t>18% increase over 7 years</a:t>
            </a:r>
          </a:p>
          <a:p>
            <a:endParaRPr lang="en-AU" sz="2400" dirty="0"/>
          </a:p>
          <a:p>
            <a:r>
              <a:rPr lang="en-AU" sz="2400" dirty="0" smtClean="0"/>
              <a:t>2018/19 Adults&gt;20 years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28.6% diagnosed T2DM NT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39.5% CA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24.2% TE</a:t>
            </a:r>
          </a:p>
          <a:p>
            <a:pPr marL="285750" indent="-285750">
              <a:buFontTx/>
              <a:buChar char="-"/>
            </a:pPr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 smtClean="0"/>
              <a:t>60% women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68% live in TE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99.6% had T2DM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87844"/>
            <a:ext cx="705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Prevalence and incidence of diabetes among Aboriginal people in remote communities of NT</a:t>
            </a:r>
          </a:p>
          <a:p>
            <a:r>
              <a:rPr lang="en-AU" dirty="0" smtClean="0"/>
              <a:t>BMJ Open 2022 Hare MJL, Zhao Y, Guthridge S et al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37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343536" cy="1573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3160"/>
            <a:ext cx="8652387" cy="528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5676" y="1956618"/>
            <a:ext cx="2959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Testing in each year has declined from 89% to 78% of people with diagnosed T2DM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832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61523" cy="125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73289"/>
            <a:ext cx="8489681" cy="5484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6747" y="1853248"/>
            <a:ext cx="37952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Tight </a:t>
            </a:r>
            <a:r>
              <a:rPr lang="en-AU" sz="2400" dirty="0" err="1" smtClean="0"/>
              <a:t>glycemic</a:t>
            </a:r>
            <a:r>
              <a:rPr lang="en-AU" sz="2400" dirty="0" smtClean="0"/>
              <a:t> control (&lt;7%) reduced from 37% to 30% in late 2020 and has improved to 34%</a:t>
            </a:r>
          </a:p>
          <a:p>
            <a:endParaRPr lang="en-AU" sz="2400" dirty="0"/>
          </a:p>
          <a:p>
            <a:r>
              <a:rPr lang="en-AU" sz="2400" dirty="0" smtClean="0"/>
              <a:t>Poor </a:t>
            </a:r>
            <a:r>
              <a:rPr lang="en-AU" sz="2400" dirty="0" err="1" smtClean="0"/>
              <a:t>glycemic</a:t>
            </a:r>
            <a:r>
              <a:rPr lang="en-AU" sz="2400" dirty="0" smtClean="0"/>
              <a:t> control (&gt;10%) increased from 25% to 30% in late 2020 and has improved to 26% in 2021</a:t>
            </a:r>
          </a:p>
          <a:p>
            <a:endParaRPr lang="en-AU" sz="2400" dirty="0"/>
          </a:p>
          <a:p>
            <a:r>
              <a:rPr lang="en-AU" sz="2400" dirty="0" smtClean="0"/>
              <a:t>Worse in young people &lt; 25 years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56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1992" cy="963127"/>
          </a:xfrm>
        </p:spPr>
        <p:txBody>
          <a:bodyPr/>
          <a:lstStyle/>
          <a:p>
            <a:r>
              <a:rPr lang="en-AU" dirty="0" smtClean="0"/>
              <a:t>What might impact </a:t>
            </a:r>
            <a:r>
              <a:rPr lang="en-AU" dirty="0" err="1" smtClean="0"/>
              <a:t>glycemic</a:t>
            </a:r>
            <a:r>
              <a:rPr lang="en-AU" dirty="0" smtClean="0"/>
              <a:t> control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5846"/>
            <a:ext cx="8946541" cy="4832554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9" y="1297858"/>
            <a:ext cx="6102317" cy="556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3419" y="1543665"/>
            <a:ext cx="49161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Late 2020 we saw significant declines in Episodes of Care and </a:t>
            </a:r>
            <a:r>
              <a:rPr lang="en-AU" sz="2400" dirty="0" err="1" smtClean="0"/>
              <a:t>glycemic</a:t>
            </a:r>
            <a:r>
              <a:rPr lang="en-AU" sz="2400" dirty="0" smtClean="0"/>
              <a:t> control across all sectors and regions</a:t>
            </a:r>
          </a:p>
          <a:p>
            <a:endParaRPr lang="en-AU" sz="2400" dirty="0"/>
          </a:p>
          <a:p>
            <a:r>
              <a:rPr lang="en-AU" sz="2400" dirty="0" smtClean="0"/>
              <a:t>2021 : improvements across NT, although greater in certain areas</a:t>
            </a:r>
          </a:p>
          <a:p>
            <a:endParaRPr lang="en-AU" sz="2400" dirty="0"/>
          </a:p>
          <a:p>
            <a:r>
              <a:rPr lang="en-AU" sz="2400" dirty="0" smtClean="0"/>
              <a:t>Medication access depends upon PHC centre access</a:t>
            </a:r>
          </a:p>
          <a:p>
            <a:endParaRPr lang="en-AU" sz="2400" dirty="0"/>
          </a:p>
          <a:p>
            <a:r>
              <a:rPr lang="en-AU" sz="2400" dirty="0" smtClean="0"/>
              <a:t>Pandemic anxiety, screening processes, staff shortages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9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7987"/>
            <a:ext cx="9404723" cy="1735261"/>
          </a:xfrm>
        </p:spPr>
        <p:txBody>
          <a:bodyPr/>
          <a:lstStyle/>
          <a:p>
            <a:r>
              <a:rPr lang="en-AU" dirty="0" smtClean="0"/>
              <a:t>CQI Opportunities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52" y="806245"/>
            <a:ext cx="11533238" cy="5938685"/>
          </a:xfrm>
        </p:spPr>
        <p:txBody>
          <a:bodyPr>
            <a:noAutofit/>
          </a:bodyPr>
          <a:lstStyle/>
          <a:p>
            <a:r>
              <a:rPr lang="en-AU" sz="2400" dirty="0" smtClean="0"/>
              <a:t>Continuity of care</a:t>
            </a:r>
          </a:p>
          <a:p>
            <a:pPr lvl="1"/>
            <a:r>
              <a:rPr lang="en-AU" sz="2000" dirty="0" smtClean="0"/>
              <a:t>Allocate Aboriginal staff member to reduce impact of nursing/ doctor turnover </a:t>
            </a:r>
          </a:p>
          <a:p>
            <a:pPr lvl="1"/>
            <a:r>
              <a:rPr lang="en-AU" sz="2000" dirty="0" smtClean="0"/>
              <a:t>Telehealth doctor/ diabetes educator reviews</a:t>
            </a:r>
          </a:p>
          <a:p>
            <a:r>
              <a:rPr lang="en-AU" sz="2400" dirty="0" smtClean="0"/>
              <a:t>Health Coaching</a:t>
            </a:r>
          </a:p>
          <a:p>
            <a:pPr lvl="1"/>
            <a:r>
              <a:rPr lang="en-AU" sz="2200" dirty="0" smtClean="0"/>
              <a:t>Aboriginal peer support</a:t>
            </a:r>
          </a:p>
          <a:p>
            <a:pPr lvl="1"/>
            <a:r>
              <a:rPr lang="en-AU" sz="2200" dirty="0" smtClean="0"/>
              <a:t>KWHB, RLHS, NT Health : collaborative project</a:t>
            </a:r>
          </a:p>
          <a:p>
            <a:r>
              <a:rPr lang="en-AU" sz="2400" dirty="0" smtClean="0"/>
              <a:t>Active review and follow-up of people not presenting</a:t>
            </a:r>
          </a:p>
          <a:p>
            <a:pPr lvl="1"/>
            <a:r>
              <a:rPr lang="en-AU" sz="2200" dirty="0" smtClean="0"/>
              <a:t>Keep people connected to care</a:t>
            </a:r>
          </a:p>
          <a:p>
            <a:r>
              <a:rPr lang="en-AU" sz="2400" dirty="0" smtClean="0"/>
              <a:t>Medication dispensing process</a:t>
            </a:r>
          </a:p>
          <a:p>
            <a:pPr lvl="1"/>
            <a:r>
              <a:rPr lang="en-AU" sz="2000" dirty="0" smtClean="0"/>
              <a:t>Varies between 1 week to 1 month </a:t>
            </a:r>
          </a:p>
          <a:p>
            <a:pPr lvl="1"/>
            <a:r>
              <a:rPr lang="en-AU" sz="2000" dirty="0" smtClean="0"/>
              <a:t>Consider how to maximise medication possession</a:t>
            </a:r>
          </a:p>
          <a:p>
            <a:r>
              <a:rPr lang="en-AU" sz="2400" dirty="0" smtClean="0"/>
              <a:t>Food security, sleep, physical activity: </a:t>
            </a:r>
          </a:p>
          <a:p>
            <a:pPr lvl="1"/>
            <a:r>
              <a:rPr lang="en-AU" sz="2000" dirty="0" smtClean="0"/>
              <a:t>people in prison achieve high levels of </a:t>
            </a:r>
            <a:r>
              <a:rPr lang="en-AU" sz="2000" dirty="0" err="1" smtClean="0"/>
              <a:t>glycemic</a:t>
            </a:r>
            <a:r>
              <a:rPr lang="en-AU" sz="2000" dirty="0" smtClean="0"/>
              <a:t> control (50%&lt; 7% HbA1c DCC)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54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192</TotalTime>
  <Words>516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Using NTAHKPI’s for Outcomes</vt:lpstr>
      <vt:lpstr>PowerPoint Presentation</vt:lpstr>
      <vt:lpstr>Life Expectancy 1999-2018 Territorians </vt:lpstr>
      <vt:lpstr>Main contributors to improved LE</vt:lpstr>
      <vt:lpstr>Diabetes prevalence NT</vt:lpstr>
      <vt:lpstr>PowerPoint Presentation</vt:lpstr>
      <vt:lpstr>PowerPoint Presentation</vt:lpstr>
      <vt:lpstr>What might impact glycemic control </vt:lpstr>
      <vt:lpstr>CQI Opportunities </vt:lpstr>
      <vt:lpstr>Summary </vt:lpstr>
      <vt:lpstr>PowerPoint Presentation</vt:lpstr>
    </vt:vector>
  </TitlesOfParts>
  <Company>Northern Territory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NTAHKPI’s for Outcomes</dc:title>
  <dc:creator>Christine Connors</dc:creator>
  <cp:lastModifiedBy>Christine Connors</cp:lastModifiedBy>
  <cp:revision>14</cp:revision>
  <dcterms:created xsi:type="dcterms:W3CDTF">2022-06-21T09:47:16Z</dcterms:created>
  <dcterms:modified xsi:type="dcterms:W3CDTF">2022-06-21T12:59:39Z</dcterms:modified>
</cp:coreProperties>
</file>