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  <p:sldId id="257" r:id="rId3"/>
    <p:sldId id="259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99B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80" autoAdjust="0"/>
    <p:restoredTop sz="94660"/>
  </p:normalViewPr>
  <p:slideViewPr>
    <p:cSldViewPr snapToGrid="0">
      <p:cViewPr varScale="1">
        <p:scale>
          <a:sx n="61" d="100"/>
          <a:sy n="61" d="100"/>
        </p:scale>
        <p:origin x="72" y="5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openxmlformats.org/officeDocument/2006/relationships/customXml" Target="../customXml/item2.xml"/><Relationship Id="rId5" Type="http://schemas.openxmlformats.org/officeDocument/2006/relationships/presProps" Target="presProps.xml"/><Relationship Id="rId10" Type="http://schemas.openxmlformats.org/officeDocument/2006/relationships/customXml" Target="../customXml/item1.xml"/><Relationship Id="rId4" Type="http://schemas.openxmlformats.org/officeDocument/2006/relationships/slide" Target="slides/slide3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nielle Green" userId="bbb181de-fa6d-466a-a814-ed4175edf2a5" providerId="ADAL" clId="{0187B1E3-7C03-4598-AFB9-ED37DB3ED8B4}"/>
    <pc:docChg chg="modSld">
      <pc:chgData name="Danielle Green" userId="bbb181de-fa6d-466a-a814-ed4175edf2a5" providerId="ADAL" clId="{0187B1E3-7C03-4598-AFB9-ED37DB3ED8B4}" dt="2024-10-04T04:49:33.042" v="1" actId="1076"/>
      <pc:docMkLst>
        <pc:docMk/>
      </pc:docMkLst>
      <pc:sldChg chg="modSp mod">
        <pc:chgData name="Danielle Green" userId="bbb181de-fa6d-466a-a814-ed4175edf2a5" providerId="ADAL" clId="{0187B1E3-7C03-4598-AFB9-ED37DB3ED8B4}" dt="2024-10-04T04:49:33.042" v="1" actId="1076"/>
        <pc:sldMkLst>
          <pc:docMk/>
          <pc:sldMk cId="2579360464" sldId="257"/>
        </pc:sldMkLst>
        <pc:spChg chg="mod">
          <ac:chgData name="Danielle Green" userId="bbb181de-fa6d-466a-a814-ed4175edf2a5" providerId="ADAL" clId="{0187B1E3-7C03-4598-AFB9-ED37DB3ED8B4}" dt="2024-10-04T04:49:33.042" v="1" actId="1076"/>
          <ac:spMkLst>
            <pc:docMk/>
            <pc:sldMk cId="2579360464" sldId="257"/>
            <ac:spMk id="17" creationId="{86FEA4FF-2491-3BD7-0AC9-C1A6FA349C66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5759" y="2166364"/>
            <a:ext cx="11471565" cy="1739347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0000"/>
              </a:lnSpc>
              <a:defRPr sz="6000" spc="15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996250"/>
            <a:ext cx="9144000" cy="1309255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20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77B95-3142-4D4A-A4C3-ED615C8246F3}" type="datetimeFigureOut">
              <a:rPr lang="en-AU" smtClean="0"/>
              <a:t>1/10/2024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848A8-B84A-4CCC-A151-25018BA98B1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071776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77B95-3142-4D4A-A4C3-ED615C8246F3}" type="datetimeFigureOut">
              <a:rPr lang="en-AU" smtClean="0"/>
              <a:t>1/10/2024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848A8-B84A-4CCC-A151-25018BA98B1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4461575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019312" y="0"/>
            <a:ext cx="27432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0624" y="274638"/>
            <a:ext cx="2402380" cy="589756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199" y="274638"/>
            <a:ext cx="7973291" cy="589756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422854"/>
            <a:ext cx="2743196" cy="365125"/>
          </a:xfrm>
        </p:spPr>
        <p:txBody>
          <a:bodyPr/>
          <a:lstStyle/>
          <a:p>
            <a:fld id="{99D77B95-3142-4D4A-A4C3-ED615C8246F3}" type="datetimeFigureOut">
              <a:rPr lang="en-AU" smtClean="0"/>
              <a:t>1/10/2024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776135" y="6422854"/>
            <a:ext cx="4279669" cy="365125"/>
          </a:xfrm>
        </p:spPr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3048" y="6422854"/>
            <a:ext cx="879759" cy="365125"/>
          </a:xfrm>
        </p:spPr>
        <p:txBody>
          <a:bodyPr/>
          <a:lstStyle/>
          <a:p>
            <a:fld id="{A21848A8-B84A-4CCC-A151-25018BA98B1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1180281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77B95-3142-4D4A-A4C3-ED615C8246F3}" type="datetimeFigureOut">
              <a:rPr lang="en-AU" smtClean="0"/>
              <a:t>1/10/2024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848A8-B84A-4CCC-A151-25018BA98B1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376506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191" y="2208879"/>
            <a:ext cx="10515600" cy="1676400"/>
          </a:xfrm>
        </p:spPr>
        <p:txBody>
          <a:bodyPr anchor="ctr">
            <a:noAutofit/>
          </a:bodyPr>
          <a:lstStyle>
            <a:lvl1pPr algn="ctr">
              <a:lnSpc>
                <a:spcPct val="80000"/>
              </a:lnSpc>
              <a:defRPr sz="6000" b="0" spc="150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3191" y="4010334"/>
            <a:ext cx="10515600" cy="1174639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9D77B95-3142-4D4A-A4C3-ED615C8246F3}" type="datetimeFigureOut">
              <a:rPr lang="en-AU" smtClean="0"/>
              <a:t>1/10/2024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21848A8-B84A-4CCC-A151-25018BA98B1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78896295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05344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30391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77B95-3142-4D4A-A4C3-ED615C8246F3}" type="datetimeFigureOut">
              <a:rPr lang="en-AU" smtClean="0"/>
              <a:t>1/10/2024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848A8-B84A-4CCC-A151-25018BA98B1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217902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7008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07008" y="2656566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31230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31230" y="2656564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77B95-3142-4D4A-A4C3-ED615C8246F3}" type="datetimeFigureOut">
              <a:rPr lang="en-AU" smtClean="0"/>
              <a:t>1/10/2024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848A8-B84A-4CCC-A151-25018BA98B1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54379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77B95-3142-4D4A-A4C3-ED615C8246F3}" type="datetimeFigureOut">
              <a:rPr lang="en-AU" smtClean="0"/>
              <a:t>1/10/2024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848A8-B84A-4CCC-A151-25018BA98B1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837279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77B95-3142-4D4A-A4C3-ED615C8246F3}" type="datetimeFigureOut">
              <a:rPr lang="en-AU" smtClean="0"/>
              <a:t>1/10/2024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848A8-B84A-4CCC-A151-25018BA98B1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349146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07008" y="2120054"/>
            <a:ext cx="6126480" cy="4114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89023" y="2147486"/>
            <a:ext cx="3200400" cy="3432319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77B95-3142-4D4A-A4C3-ED615C8246F3}" type="datetimeFigureOut">
              <a:rPr lang="en-AU" smtClean="0"/>
              <a:t>1/10/2024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848A8-B84A-4CCC-A151-25018BA98B1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655998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0160" y="2211494"/>
            <a:ext cx="6126480" cy="3931920"/>
          </a:xfrm>
          <a:solidFill>
            <a:schemeClr val="tx2">
              <a:lumMod val="60000"/>
              <a:lumOff val="40000"/>
            </a:schemeClr>
          </a:solidFill>
        </p:spPr>
        <p:txBody>
          <a:bodyPr tIns="365760" anchor="t"/>
          <a:lstStyle>
            <a:lvl1pPr marL="0" indent="0" algn="ctr">
              <a:buNone/>
              <a:defRPr sz="320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90688" y="2150621"/>
            <a:ext cx="3200400" cy="3429000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77B95-3142-4D4A-A4C3-ED615C8246F3}" type="datetimeFigureOut">
              <a:rPr lang="en-AU" smtClean="0"/>
              <a:t>1/10/2024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848A8-B84A-4CCC-A151-25018BA98B1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487667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83" y="176109"/>
            <a:ext cx="12188952" cy="16459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02919" y="284176"/>
            <a:ext cx="9784080" cy="15087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2919" y="2011680"/>
            <a:ext cx="9784080" cy="42062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02266" y="6422854"/>
            <a:ext cx="3000894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fld id="{99D77B95-3142-4D4A-A4C3-ED615C8246F3}" type="datetimeFigureOut">
              <a:rPr lang="en-AU" smtClean="0"/>
              <a:t>1/10/2024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96471" y="6422854"/>
            <a:ext cx="50444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58927" y="6422854"/>
            <a:ext cx="946264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 b="0">
                <a:solidFill>
                  <a:schemeClr val="tx1"/>
                </a:solidFill>
              </a:defRPr>
            </a:lvl1pPr>
          </a:lstStyle>
          <a:p>
            <a:fld id="{A21848A8-B84A-4CCC-A151-25018BA98B1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102812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000" kern="1200" cap="all" baseline="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tx1"/>
        </a:buClr>
        <a:buFont typeface="Wingdings" pitchFamily="2" charset="2"/>
        <a:buChar char="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4114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6400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8686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0972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2846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718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29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18062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4D91E1-8166-8FE3-14DF-B560D6311ED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Sharing Stories About What’s Working Well in Immunisation 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4705712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A164B183-C9EC-9C68-3C18-1CB43AD951AD}"/>
              </a:ext>
            </a:extLst>
          </p:cNvPr>
          <p:cNvSpPr txBox="1"/>
          <p:nvPr/>
        </p:nvSpPr>
        <p:spPr>
          <a:xfrm>
            <a:off x="200800" y="124504"/>
            <a:ext cx="911557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3600" dirty="0"/>
              <a:t>Immunisation Coverage – NTAHKPIs June 2024</a:t>
            </a:r>
          </a:p>
        </p:txBody>
      </p:sp>
      <p:pic>
        <p:nvPicPr>
          <p:cNvPr id="12" name="Picture 11" descr="A graph with numbers and a line&#10;&#10;Description automatically generated">
            <a:extLst>
              <a:ext uri="{FF2B5EF4-FFF2-40B4-BE49-F238E27FC236}">
                <a16:creationId xmlns:a16="http://schemas.microsoft.com/office/drawing/2014/main" id="{8278573D-63AD-8E2A-5293-7612920B3B4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440" y="2216968"/>
            <a:ext cx="5801503" cy="2892268"/>
          </a:xfrm>
          <a:prstGeom prst="rect">
            <a:avLst/>
          </a:prstGeom>
        </p:spPr>
      </p:pic>
      <p:pic>
        <p:nvPicPr>
          <p:cNvPr id="14" name="Picture 13" descr="A graph with numbers and a line&#10;&#10;Description automatically generated">
            <a:extLst>
              <a:ext uri="{FF2B5EF4-FFF2-40B4-BE49-F238E27FC236}">
                <a16:creationId xmlns:a16="http://schemas.microsoft.com/office/drawing/2014/main" id="{7BBFB53C-A2A8-0FAE-1FC8-224C029DCAF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37339" y="447669"/>
            <a:ext cx="5953861" cy="2892268"/>
          </a:xfrm>
          <a:prstGeom prst="rect">
            <a:avLst/>
          </a:prstGeom>
        </p:spPr>
      </p:pic>
      <p:pic>
        <p:nvPicPr>
          <p:cNvPr id="16" name="Picture 15" descr="A graph of a graph showing the growth of children aged 24 to 72 months&#10;&#10;Description automatically generated">
            <a:extLst>
              <a:ext uri="{FF2B5EF4-FFF2-40B4-BE49-F238E27FC236}">
                <a16:creationId xmlns:a16="http://schemas.microsoft.com/office/drawing/2014/main" id="{4078C220-2646-B68A-2BCB-BD653AA141A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42058" y="3663102"/>
            <a:ext cx="5649141" cy="2892268"/>
          </a:xfrm>
          <a:prstGeom prst="rect">
            <a:avLst/>
          </a:prstGeom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86FEA4FF-2491-3BD7-0AC9-C1A6FA349C66}"/>
              </a:ext>
            </a:extLst>
          </p:cNvPr>
          <p:cNvSpPr txBox="1"/>
          <p:nvPr/>
        </p:nvSpPr>
        <p:spPr>
          <a:xfrm>
            <a:off x="495035" y="539794"/>
            <a:ext cx="476118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800" dirty="0">
                <a:solidFill>
                  <a:schemeClr val="bg1"/>
                </a:solidFill>
              </a:rPr>
              <a:t>NTAHKPI KPI Public Report</a:t>
            </a:r>
          </a:p>
          <a:p>
            <a:r>
              <a:rPr lang="en-AU" sz="2800" dirty="0">
                <a:solidFill>
                  <a:schemeClr val="bg1"/>
                </a:solidFill>
              </a:rPr>
              <a:t>June 2024</a:t>
            </a:r>
          </a:p>
        </p:txBody>
      </p:sp>
    </p:spTree>
    <p:extLst>
      <p:ext uri="{BB962C8B-B14F-4D97-AF65-F5344CB8AC3E}">
        <p14:creationId xmlns:p14="http://schemas.microsoft.com/office/powerpoint/2010/main" val="25793604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A621F135-4A69-0C4D-DBE1-D6442A3C9779}"/>
              </a:ext>
            </a:extLst>
          </p:cNvPr>
          <p:cNvSpPr/>
          <p:nvPr/>
        </p:nvSpPr>
        <p:spPr>
          <a:xfrm>
            <a:off x="218090" y="421775"/>
            <a:ext cx="3799490" cy="3007225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FBD7DC90-0994-8279-65FF-FD6C77631E11}"/>
              </a:ext>
            </a:extLst>
          </p:cNvPr>
          <p:cNvSpPr/>
          <p:nvPr/>
        </p:nvSpPr>
        <p:spPr>
          <a:xfrm>
            <a:off x="4514192" y="450622"/>
            <a:ext cx="3644462" cy="2996717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AU" sz="2800" b="0" i="0" u="none" strike="noStrike" kern="1200" cap="none" spc="0" normalizeH="0" baseline="0" noProof="0" dirty="0">
              <a:ln>
                <a:noFill/>
              </a:ln>
              <a:solidFill>
                <a:srgbClr val="2C2C2C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85A77F5-FB8D-B6E3-94E8-76B26A66C96F}"/>
              </a:ext>
            </a:extLst>
          </p:cNvPr>
          <p:cNvSpPr/>
          <p:nvPr/>
        </p:nvSpPr>
        <p:spPr>
          <a:xfrm>
            <a:off x="2328043" y="3883744"/>
            <a:ext cx="3915104" cy="2783360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322DBE6-EF20-B6B8-315B-31EF4954F775}"/>
              </a:ext>
            </a:extLst>
          </p:cNvPr>
          <p:cNvSpPr/>
          <p:nvPr/>
        </p:nvSpPr>
        <p:spPr>
          <a:xfrm>
            <a:off x="8655266" y="470511"/>
            <a:ext cx="3352800" cy="2996717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1D4C58B-4CE2-A5A9-A16C-39952E309030}"/>
              </a:ext>
            </a:extLst>
          </p:cNvPr>
          <p:cNvSpPr/>
          <p:nvPr/>
        </p:nvSpPr>
        <p:spPr>
          <a:xfrm>
            <a:off x="6750269" y="3883744"/>
            <a:ext cx="3915104" cy="2783360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EE6D1DD-2418-D974-6017-E66381FC2EB0}"/>
              </a:ext>
            </a:extLst>
          </p:cNvPr>
          <p:cNvSpPr txBox="1"/>
          <p:nvPr/>
        </p:nvSpPr>
        <p:spPr>
          <a:xfrm>
            <a:off x="312684" y="487504"/>
            <a:ext cx="3560380" cy="39857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800" dirty="0">
                <a:solidFill>
                  <a:schemeClr val="bg1"/>
                </a:solidFill>
              </a:rPr>
              <a:t>Service or System Strengthening</a:t>
            </a:r>
          </a:p>
          <a:p>
            <a:endParaRPr lang="en-AU" sz="900" dirty="0">
              <a:solidFill>
                <a:schemeClr val="bg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sz="2400" dirty="0" err="1">
                <a:solidFill>
                  <a:schemeClr val="bg1"/>
                </a:solidFill>
              </a:rPr>
              <a:t>Eg</a:t>
            </a:r>
            <a:r>
              <a:rPr lang="en-AU" sz="2400" dirty="0">
                <a:solidFill>
                  <a:schemeClr val="bg1"/>
                </a:solidFill>
              </a:rPr>
              <a:t>: Prioritisation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sz="2400" dirty="0">
                <a:solidFill>
                  <a:schemeClr val="bg1"/>
                </a:solidFill>
              </a:rPr>
              <a:t>Cold chain and Vaccine supply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sz="2400" dirty="0">
                <a:solidFill>
                  <a:schemeClr val="bg1"/>
                </a:solidFill>
              </a:rPr>
              <a:t>Recall systems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sz="2400" dirty="0">
                <a:solidFill>
                  <a:schemeClr val="bg1"/>
                </a:solidFill>
              </a:rPr>
              <a:t>Data and reporting</a:t>
            </a:r>
          </a:p>
          <a:p>
            <a:endParaRPr lang="en-AU" sz="2400" dirty="0">
              <a:solidFill>
                <a:schemeClr val="bg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AU" sz="2400" dirty="0">
              <a:solidFill>
                <a:schemeClr val="bg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AU" sz="2000" dirty="0">
              <a:solidFill>
                <a:schemeClr val="bg1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2B4AB1A-BEE2-133B-63D5-2A49E8869074}"/>
              </a:ext>
            </a:extLst>
          </p:cNvPr>
          <p:cNvSpPr txBox="1"/>
          <p:nvPr/>
        </p:nvSpPr>
        <p:spPr>
          <a:xfrm>
            <a:off x="4667906" y="556554"/>
            <a:ext cx="3137338" cy="32470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800" dirty="0">
                <a:solidFill>
                  <a:schemeClr val="bg1"/>
                </a:solidFill>
              </a:rPr>
              <a:t>Supporting</a:t>
            </a:r>
            <a:r>
              <a:rPr lang="en-AU" dirty="0"/>
              <a:t> </a:t>
            </a:r>
            <a:r>
              <a:rPr lang="en-AU" sz="2800" dirty="0">
                <a:solidFill>
                  <a:schemeClr val="bg1"/>
                </a:solidFill>
              </a:rPr>
              <a:t>staff</a:t>
            </a:r>
          </a:p>
          <a:p>
            <a:endParaRPr lang="en-AU" sz="900" dirty="0">
              <a:solidFill>
                <a:schemeClr val="bg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sz="2400" dirty="0" err="1">
                <a:solidFill>
                  <a:schemeClr val="bg1"/>
                </a:solidFill>
              </a:rPr>
              <a:t>Eg</a:t>
            </a:r>
            <a:r>
              <a:rPr lang="en-AU" sz="2400" dirty="0">
                <a:solidFill>
                  <a:schemeClr val="bg1"/>
                </a:solidFill>
              </a:rPr>
              <a:t>: Accreditation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sz="2400" dirty="0">
                <a:solidFill>
                  <a:schemeClr val="bg1"/>
                </a:solidFill>
              </a:rPr>
              <a:t>Training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sz="2400" dirty="0">
                <a:solidFill>
                  <a:schemeClr val="bg1"/>
                </a:solidFill>
              </a:rPr>
              <a:t>Mentoring/Support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sz="2400" dirty="0">
                <a:solidFill>
                  <a:schemeClr val="bg1"/>
                </a:solidFill>
              </a:rPr>
              <a:t>New immunisers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sz="2400" dirty="0">
                <a:solidFill>
                  <a:schemeClr val="bg1"/>
                </a:solidFill>
              </a:rPr>
              <a:t>Less confident Immunisers</a:t>
            </a:r>
          </a:p>
          <a:p>
            <a:endParaRPr lang="en-AU" sz="2400" dirty="0">
              <a:solidFill>
                <a:schemeClr val="bg1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A7E6E3C-6899-93AE-1545-EBEBD5A47BF8}"/>
              </a:ext>
            </a:extLst>
          </p:cNvPr>
          <p:cNvSpPr txBox="1"/>
          <p:nvPr/>
        </p:nvSpPr>
        <p:spPr>
          <a:xfrm>
            <a:off x="8864160" y="540148"/>
            <a:ext cx="3137338" cy="28469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2800" b="0" i="0" u="none" strike="noStrike" kern="1200" cap="none" spc="0" normalizeH="0" baseline="0" noProof="0" dirty="0">
                <a:ln>
                  <a:noFill/>
                </a:ln>
                <a:solidFill>
                  <a:srgbClr val="2C2C2C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Community</a:t>
            </a:r>
            <a:r>
              <a:rPr lang="en-AU" sz="2800" dirty="0">
                <a:solidFill>
                  <a:srgbClr val="2C2C2C"/>
                </a:solidFill>
                <a:latin typeface="Corbel" panose="020B0503020204020204"/>
              </a:rPr>
              <a:t> and </a:t>
            </a:r>
            <a:r>
              <a:rPr kumimoji="0" lang="en-AU" sz="2800" b="0" i="0" u="none" strike="noStrike" kern="1200" cap="none" spc="0" normalizeH="0" baseline="0" noProof="0" dirty="0">
                <a:ln>
                  <a:noFill/>
                </a:ln>
                <a:solidFill>
                  <a:srgbClr val="2C2C2C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Clients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AU" sz="900" b="0" i="0" u="none" strike="noStrike" kern="1200" cap="none" spc="0" normalizeH="0" baseline="0" noProof="0" dirty="0">
              <a:ln>
                <a:noFill/>
              </a:ln>
              <a:solidFill>
                <a:srgbClr val="2C2C2C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  <a:p>
            <a:pPr marL="457200" marR="0" lvl="0" indent="-4572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AU" sz="2400" dirty="0" err="1">
                <a:solidFill>
                  <a:srgbClr val="2C2C2C"/>
                </a:solidFill>
                <a:latin typeface="Corbel" panose="020B0503020204020204"/>
              </a:rPr>
              <a:t>Eg</a:t>
            </a:r>
            <a:r>
              <a:rPr lang="en-AU" sz="2400" dirty="0">
                <a:solidFill>
                  <a:srgbClr val="2C2C2C"/>
                </a:solidFill>
                <a:latin typeface="Corbel" panose="020B0503020204020204"/>
              </a:rPr>
              <a:t>: Trust</a:t>
            </a:r>
          </a:p>
          <a:p>
            <a:pPr marL="457200" marR="0" lvl="0" indent="-4572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AU" sz="2400" b="0" i="0" u="none" strike="noStrike" kern="1200" cap="none" spc="0" normalizeH="0" baseline="0" noProof="0" dirty="0">
                <a:ln>
                  <a:noFill/>
                </a:ln>
                <a:solidFill>
                  <a:srgbClr val="2C2C2C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Education</a:t>
            </a:r>
          </a:p>
          <a:p>
            <a:pPr marL="457200" marR="0" lvl="0" indent="-4572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AU" sz="2400" dirty="0">
                <a:solidFill>
                  <a:srgbClr val="2C2C2C"/>
                </a:solidFill>
                <a:latin typeface="Corbel" panose="020B0503020204020204"/>
              </a:rPr>
              <a:t>Demand</a:t>
            </a:r>
          </a:p>
          <a:p>
            <a:pPr marL="457200" marR="0" lvl="0" indent="-4572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AU" sz="2400" b="0" i="0" u="none" strike="noStrike" kern="1200" cap="none" spc="0" normalizeH="0" baseline="0" noProof="0" dirty="0">
                <a:ln>
                  <a:noFill/>
                </a:ln>
                <a:solidFill>
                  <a:srgbClr val="2C2C2C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Health promotion</a:t>
            </a:r>
          </a:p>
          <a:p>
            <a:endParaRPr lang="en-AU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D9BEA7A-8E76-3CF9-A3B9-353CA00F8A1D}"/>
              </a:ext>
            </a:extLst>
          </p:cNvPr>
          <p:cNvSpPr txBox="1"/>
          <p:nvPr/>
        </p:nvSpPr>
        <p:spPr>
          <a:xfrm>
            <a:off x="2328043" y="3883744"/>
            <a:ext cx="3915104" cy="32162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2800" b="0" i="0" u="none" strike="noStrike" kern="1200" cap="none" spc="0" normalizeH="0" baseline="0" noProof="0" dirty="0">
                <a:ln>
                  <a:noFill/>
                </a:ln>
                <a:solidFill>
                  <a:srgbClr val="2C2C2C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Vaccination Delivery and Access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AU" sz="900" b="0" i="0" u="none" strike="noStrike" kern="1200" cap="none" spc="0" normalizeH="0" baseline="0" noProof="0" dirty="0">
              <a:ln>
                <a:noFill/>
              </a:ln>
              <a:solidFill>
                <a:srgbClr val="2C2C2C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AU" sz="2400" dirty="0" err="1">
                <a:solidFill>
                  <a:srgbClr val="2C2C2C"/>
                </a:solidFill>
                <a:latin typeface="Corbel" panose="020B0503020204020204"/>
              </a:rPr>
              <a:t>Eg:Opportunistic</a:t>
            </a:r>
            <a:r>
              <a:rPr lang="en-AU" sz="2400" dirty="0">
                <a:solidFill>
                  <a:srgbClr val="2C2C2C"/>
                </a:solidFill>
                <a:latin typeface="Corbel" panose="020B0503020204020204"/>
              </a:rPr>
              <a:t>/Blitzes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AU" sz="2400" dirty="0">
                <a:solidFill>
                  <a:srgbClr val="2C2C2C"/>
                </a:solidFill>
                <a:latin typeface="Corbel" panose="020B0503020204020204"/>
              </a:rPr>
              <a:t>Vaccine streams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AU" sz="2400" dirty="0">
                <a:solidFill>
                  <a:srgbClr val="2C2C2C"/>
                </a:solidFill>
                <a:latin typeface="Corbel" panose="020B0503020204020204"/>
              </a:rPr>
              <a:t>Alternate sites  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AU" sz="2400" dirty="0">
                <a:solidFill>
                  <a:srgbClr val="2C2C2C"/>
                </a:solidFill>
                <a:latin typeface="Corbel" panose="020B0503020204020204"/>
              </a:rPr>
              <a:t>Afterhours/ weekends</a:t>
            </a:r>
          </a:p>
          <a:p>
            <a:pPr marR="0" lvl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AU" sz="2400" b="0" i="0" u="none" strike="noStrike" kern="1200" cap="none" spc="0" normalizeH="0" baseline="0" noProof="0" dirty="0">
              <a:ln>
                <a:noFill/>
              </a:ln>
              <a:solidFill>
                <a:srgbClr val="2C2C2C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  <a:p>
            <a:endParaRPr lang="en-AU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D212FD41-327D-A478-D3AC-A7AAFEE43AF3}"/>
              </a:ext>
            </a:extLst>
          </p:cNvPr>
          <p:cNvSpPr txBox="1"/>
          <p:nvPr/>
        </p:nvSpPr>
        <p:spPr>
          <a:xfrm>
            <a:off x="7065578" y="3945300"/>
            <a:ext cx="3008587" cy="27853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2800" b="0" i="0" u="none" strike="noStrike" kern="1200" cap="none" spc="0" normalizeH="0" baseline="0" noProof="0" dirty="0">
                <a:ln>
                  <a:noFill/>
                </a:ln>
                <a:solidFill>
                  <a:srgbClr val="2C2C2C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Innovations: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AU" sz="900" b="0" i="0" u="none" strike="noStrike" kern="1200" cap="none" spc="0" normalizeH="0" baseline="0" noProof="0" dirty="0">
              <a:ln>
                <a:noFill/>
              </a:ln>
              <a:solidFill>
                <a:srgbClr val="2C2C2C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AU" sz="2400" dirty="0" err="1">
                <a:solidFill>
                  <a:srgbClr val="2C2C2C"/>
                </a:solidFill>
                <a:latin typeface="Corbel" panose="020B0503020204020204"/>
              </a:rPr>
              <a:t>Eg</a:t>
            </a:r>
            <a:r>
              <a:rPr lang="en-AU" sz="2400" dirty="0">
                <a:solidFill>
                  <a:srgbClr val="2C2C2C"/>
                </a:solidFill>
                <a:latin typeface="Corbel" panose="020B0503020204020204"/>
              </a:rPr>
              <a:t>: Solutions that combine different areas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AU" sz="2400" dirty="0">
                <a:solidFill>
                  <a:srgbClr val="2C2C2C"/>
                </a:solidFill>
                <a:latin typeface="Corbel" panose="020B0503020204020204"/>
              </a:rPr>
              <a:t>Resources 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AU" sz="2400" b="0" i="0" u="none" strike="noStrike" kern="1200" cap="none" spc="0" normalizeH="0" baseline="0" noProof="0" dirty="0">
                <a:ln>
                  <a:noFill/>
                </a:ln>
                <a:solidFill>
                  <a:srgbClr val="2C2C2C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Other innovations</a:t>
            </a:r>
          </a:p>
          <a:p>
            <a:endParaRPr lang="en-AU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F18590F6-4C7E-1C8C-0A89-6C3A13DAF2E5}"/>
              </a:ext>
            </a:extLst>
          </p:cNvPr>
          <p:cNvSpPr txBox="1"/>
          <p:nvPr/>
        </p:nvSpPr>
        <p:spPr>
          <a:xfrm>
            <a:off x="630621" y="153085"/>
            <a:ext cx="22544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AU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221941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anded">
  <a:themeElements>
    <a:clrScheme name="Banded">
      <a:dk1>
        <a:srgbClr val="2C2C2C"/>
      </a:dk1>
      <a:lt1>
        <a:srgbClr val="FFFFFF"/>
      </a:lt1>
      <a:dk2>
        <a:srgbClr val="099BDD"/>
      </a:dk2>
      <a:lt2>
        <a:srgbClr val="F2F2F2"/>
      </a:lt2>
      <a:accent1>
        <a:srgbClr val="FFC000"/>
      </a:accent1>
      <a:accent2>
        <a:srgbClr val="A5D028"/>
      </a:accent2>
      <a:accent3>
        <a:srgbClr val="08CC78"/>
      </a:accent3>
      <a:accent4>
        <a:srgbClr val="F24099"/>
      </a:accent4>
      <a:accent5>
        <a:srgbClr val="828288"/>
      </a:accent5>
      <a:accent6>
        <a:srgbClr val="F56617"/>
      </a:accent6>
      <a:hlink>
        <a:srgbClr val="005DBA"/>
      </a:hlink>
      <a:folHlink>
        <a:srgbClr val="6C606A"/>
      </a:folHlink>
    </a:clrScheme>
    <a:fontScheme name="Banded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nded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120000"/>
                <a:lumMod val="107000"/>
              </a:schemeClr>
            </a:gs>
            <a:gs pos="50000">
              <a:schemeClr val="phClr">
                <a:tint val="70000"/>
                <a:satMod val="124000"/>
                <a:lumMod val="103000"/>
              </a:schemeClr>
            </a:gs>
            <a:gs pos="100000">
              <a:schemeClr val="phClr">
                <a:tint val="85000"/>
                <a:satMod val="12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5000"/>
                <a:shade val="98000"/>
                <a:satMod val="110000"/>
                <a:lumMod val="103000"/>
              </a:schemeClr>
            </a:gs>
            <a:gs pos="50000">
              <a:schemeClr val="phClr">
                <a:shade val="85000"/>
                <a:satMod val="105000"/>
                <a:lumMod val="100000"/>
              </a:schemeClr>
            </a:gs>
            <a:gs pos="100000">
              <a:schemeClr val="phClr">
                <a:shade val="60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875" dir="5400000" algn="ctr" rotWithShape="0">
              <a:srgbClr val="000000">
                <a:alpha val="68000"/>
              </a:srgbClr>
            </a:outerShdw>
          </a:effectLst>
        </a:effectStyle>
        <a:effectStyle>
          <a:effectLst>
            <a:outerShdw blurRad="88900" dist="2794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/>
              <a:schemeClr val="phClr">
                <a:shade val="91000"/>
                <a:satMod val="105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nded" id="{98DFF888-2449-4D28-977C-6306C017633E}" vid="{9792607F-9579-4224-82FF-9C88C3E1E53D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EE87E0FC5A1664E96A3A3667B83069C" ma:contentTypeVersion="15" ma:contentTypeDescription="Create a new document." ma:contentTypeScope="" ma:versionID="19dabc5626ace9f71435a5afcaba9c1f">
  <xsd:schema xmlns:xsd="http://www.w3.org/2001/XMLSchema" xmlns:xs="http://www.w3.org/2001/XMLSchema" xmlns:p="http://schemas.microsoft.com/office/2006/metadata/properties" xmlns:ns2="286a54d3-de9c-4d34-8307-1f9300af38e3" xmlns:ns3="68047a9d-360c-44af-a01d-2904a294c695" targetNamespace="http://schemas.microsoft.com/office/2006/metadata/properties" ma:root="true" ma:fieldsID="8e3710064795851d42f78a3aefae6e18" ns2:_="" ns3:_="">
    <xsd:import namespace="286a54d3-de9c-4d34-8307-1f9300af38e3"/>
    <xsd:import namespace="68047a9d-360c-44af-a01d-2904a294c69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86a54d3-de9c-4d34-8307-1f9300af38e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Image Tags" ma:readOnly="false" ma:fieldId="{5cf76f15-5ced-4ddc-b409-7134ff3c332f}" ma:taxonomyMulti="true" ma:sspId="3b2619d2-a073-499d-ba74-f7e3c92fb79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7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18" nillable="true" ma:displayName="Location" ma:indexed="true" ma:internalName="MediaServiceLocation" ma:readOnly="true">
      <xsd:simpleType>
        <xsd:restriction base="dms:Text"/>
      </xsd:simpleType>
    </xsd:element>
    <xsd:element name="MediaServiceObjectDetectorVersions" ma:index="2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8047a9d-360c-44af-a01d-2904a294c695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dc82dd24-a652-4440-b837-566d5a3ab35c}" ma:internalName="TaxCatchAll" ma:showField="CatchAllData" ma:web="68047a9d-360c-44af-a01d-2904a294c69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4495A97-5DF9-401B-B986-BC4D6F4436C5}"/>
</file>

<file path=customXml/itemProps2.xml><?xml version="1.0" encoding="utf-8"?>
<ds:datastoreItem xmlns:ds="http://schemas.openxmlformats.org/officeDocument/2006/customXml" ds:itemID="{AD0ACA1A-4A2E-4A07-AD92-410425C5EA6B}"/>
</file>

<file path=docProps/app.xml><?xml version="1.0" encoding="utf-8"?>
<Properties xmlns="http://schemas.openxmlformats.org/officeDocument/2006/extended-properties" xmlns:vt="http://schemas.openxmlformats.org/officeDocument/2006/docPropsVTypes">
  <Template>TM03090430[[fn=Banded]]</Template>
  <TotalTime>4472</TotalTime>
  <Words>89</Words>
  <Application>Microsoft Office PowerPoint</Application>
  <PresentationFormat>Widescreen</PresentationFormat>
  <Paragraphs>35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Corbel</vt:lpstr>
      <vt:lpstr>Wingdings</vt:lpstr>
      <vt:lpstr>Banded</vt:lpstr>
      <vt:lpstr>Sharing Stories About What’s Working Well in Immunisation 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Danielle Green</dc:creator>
  <cp:lastModifiedBy>Danielle Green</cp:lastModifiedBy>
  <cp:revision>3</cp:revision>
  <dcterms:created xsi:type="dcterms:W3CDTF">2024-10-01T02:16:55Z</dcterms:created>
  <dcterms:modified xsi:type="dcterms:W3CDTF">2024-10-04T04:49:39Z</dcterms:modified>
</cp:coreProperties>
</file>